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503" r:id="rId2"/>
    <p:sldId id="626" r:id="rId3"/>
    <p:sldId id="627" r:id="rId4"/>
    <p:sldId id="629" r:id="rId5"/>
    <p:sldId id="630" r:id="rId6"/>
    <p:sldId id="644" r:id="rId7"/>
    <p:sldId id="631" r:id="rId8"/>
    <p:sldId id="632" r:id="rId9"/>
    <p:sldId id="633" r:id="rId10"/>
    <p:sldId id="643" r:id="rId11"/>
    <p:sldId id="634" r:id="rId12"/>
    <p:sldId id="639" r:id="rId13"/>
    <p:sldId id="641" r:id="rId14"/>
    <p:sldId id="642" r:id="rId15"/>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1A2B5892-F8C4-4A8E-A337-1E96C17A139D}">
          <p14:sldIdLst>
            <p14:sldId id="503"/>
            <p14:sldId id="626"/>
            <p14:sldId id="627"/>
            <p14:sldId id="629"/>
            <p14:sldId id="630"/>
            <p14:sldId id="644"/>
            <p14:sldId id="631"/>
            <p14:sldId id="632"/>
            <p14:sldId id="633"/>
            <p14:sldId id="643"/>
            <p14:sldId id="634"/>
            <p14:sldId id="639"/>
            <p14:sldId id="641"/>
            <p14:sldId id="6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414"/>
    <a:srgbClr val="282F39"/>
    <a:srgbClr val="007A7D"/>
    <a:srgbClr val="CB1B4A"/>
    <a:srgbClr val="074D67"/>
    <a:srgbClr val="42AFB6"/>
    <a:srgbClr val="C2C9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1" autoAdjust="0"/>
    <p:restoredTop sz="75323" autoAdjust="0"/>
  </p:normalViewPr>
  <p:slideViewPr>
    <p:cSldViewPr snapToGrid="0">
      <p:cViewPr varScale="1">
        <p:scale>
          <a:sx n="61" d="100"/>
          <a:sy n="61" d="100"/>
        </p:scale>
        <p:origin x="1238" y="67"/>
      </p:cViewPr>
      <p:guideLst/>
    </p:cSldViewPr>
  </p:slideViewPr>
  <p:notesTextViewPr>
    <p:cViewPr>
      <p:scale>
        <a:sx n="1" d="1"/>
        <a:sy n="1" d="1"/>
      </p:scale>
      <p:origin x="0" y="0"/>
    </p:cViewPr>
  </p:notesTextViewPr>
  <p:sorterViewPr>
    <p:cViewPr>
      <p:scale>
        <a:sx n="20" d="100"/>
        <a:sy n="2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84AD51AB-0BA2-457D-89DF-3609284CB403}" type="datetimeFigureOut">
              <a:rPr lang="en-US" smtClean="0"/>
              <a:t>10/26/2019</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BB84FF79-2F07-4E9F-8B84-1A18C62B99BB}" type="slidenum">
              <a:rPr lang="en-US" smtClean="0"/>
              <a:t>‹#›</a:t>
            </a:fld>
            <a:endParaRPr lang="en-US"/>
          </a:p>
        </p:txBody>
      </p:sp>
    </p:spTree>
    <p:extLst>
      <p:ext uri="{BB962C8B-B14F-4D97-AF65-F5344CB8AC3E}">
        <p14:creationId xmlns:p14="http://schemas.microsoft.com/office/powerpoint/2010/main" val="1258700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denvergov.org/opendata/dataset/city-and-county-of-denver-crim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4FF79-2F07-4E9F-8B84-1A18C62B99BB}" type="slidenum">
              <a:rPr lang="en-US" smtClean="0"/>
              <a:t>1</a:t>
            </a:fld>
            <a:endParaRPr lang="en-US"/>
          </a:p>
        </p:txBody>
      </p:sp>
    </p:spTree>
    <p:extLst>
      <p:ext uri="{BB962C8B-B14F-4D97-AF65-F5344CB8AC3E}">
        <p14:creationId xmlns:p14="http://schemas.microsoft.com/office/powerpoint/2010/main" val="3026687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City and County of Denver contained 600,158 people and 285,797 households. </a:t>
            </a:r>
          </a:p>
          <a:p>
            <a:endParaRPr lang="en-US" dirty="0"/>
          </a:p>
          <a:p>
            <a:r>
              <a:rPr lang="en-US" dirty="0"/>
              <a:t>NEIGHBORHOOD_ID	MALE	FEMALE</a:t>
            </a:r>
          </a:p>
          <a:p>
            <a:r>
              <a:rPr lang="en-US" dirty="0"/>
              <a:t>0	</a:t>
            </a:r>
            <a:r>
              <a:rPr lang="en-US" dirty="0" err="1"/>
              <a:t>Athmar</a:t>
            </a:r>
            <a:r>
              <a:rPr lang="en-US" dirty="0"/>
              <a:t> Park	4597	4301</a:t>
            </a:r>
          </a:p>
          <a:p>
            <a:r>
              <a:rPr lang="en-US" dirty="0"/>
              <a:t>1	</a:t>
            </a:r>
            <a:r>
              <a:rPr lang="en-US" dirty="0" err="1"/>
              <a:t>Auraria</a:t>
            </a:r>
            <a:r>
              <a:rPr lang="en-US" dirty="0"/>
              <a:t>	352	353</a:t>
            </a:r>
          </a:p>
          <a:p>
            <a:r>
              <a:rPr lang="en-US" dirty="0"/>
              <a:t>2	Baker	2565	2314</a:t>
            </a:r>
          </a:p>
          <a:p>
            <a:r>
              <a:rPr lang="en-US" dirty="0"/>
              <a:t>3	Barnum	3144	2967</a:t>
            </a:r>
          </a:p>
          <a:p>
            <a:r>
              <a:rPr lang="en-US" dirty="0"/>
              <a:t>4	Barnum West	2754	2622</a:t>
            </a:r>
          </a:p>
          <a:p>
            <a:r>
              <a:rPr lang="en-US" dirty="0"/>
              <a:t>5	Bear Valley	4396	4493</a:t>
            </a:r>
          </a:p>
          <a:p>
            <a:r>
              <a:rPr lang="en-US" dirty="0"/>
              <a:t>6	</a:t>
            </a:r>
            <a:r>
              <a:rPr lang="en-US" dirty="0" err="1"/>
              <a:t>Belcaro</a:t>
            </a:r>
            <a:r>
              <a:rPr lang="en-US" dirty="0"/>
              <a:t>	2009	2163</a:t>
            </a:r>
          </a:p>
          <a:p>
            <a:r>
              <a:rPr lang="en-US" dirty="0"/>
              <a:t>7	Berkeley	3884	4228</a:t>
            </a:r>
          </a:p>
          <a:p>
            <a:r>
              <a:rPr lang="en-US" dirty="0"/>
              <a:t>8	Capitol Hill	8331	6377</a:t>
            </a:r>
          </a:p>
          <a:p>
            <a:r>
              <a:rPr lang="en-US" dirty="0"/>
              <a:t>9	CBD	2016	1632</a:t>
            </a:r>
          </a:p>
          <a:p>
            <a:r>
              <a:rPr lang="en-US" dirty="0"/>
              <a:t>10	Chaffee Park	1932	1942</a:t>
            </a:r>
          </a:p>
          <a:p>
            <a:r>
              <a:rPr lang="en-US" dirty="0"/>
              <a:t>11	</a:t>
            </a:r>
            <a:r>
              <a:rPr lang="en-US" dirty="0" err="1"/>
              <a:t>Cheesman</a:t>
            </a:r>
            <a:r>
              <a:rPr lang="en-US" dirty="0"/>
              <a:t> Park	4116	3855</a:t>
            </a:r>
          </a:p>
          <a:p>
            <a:r>
              <a:rPr lang="en-US" dirty="0"/>
              <a:t>12	Cherry Creek	2488	3101</a:t>
            </a:r>
          </a:p>
          <a:p>
            <a:r>
              <a:rPr lang="en-US" dirty="0"/>
              <a:t>13	City Park	1410	1497</a:t>
            </a:r>
          </a:p>
          <a:p>
            <a:r>
              <a:rPr lang="en-US" dirty="0"/>
              <a:t>14	City Park West	2388	2456</a:t>
            </a:r>
          </a:p>
          <a:p>
            <a:r>
              <a:rPr lang="en-US" dirty="0"/>
              <a:t>15	Civic Center	886	691</a:t>
            </a:r>
          </a:p>
          <a:p>
            <a:r>
              <a:rPr lang="en-US" dirty="0"/>
              <a:t>16	Clayton	2173	2163</a:t>
            </a:r>
          </a:p>
          <a:p>
            <a:r>
              <a:rPr lang="en-US" dirty="0"/>
              <a:t>17	Cole	2382	2269</a:t>
            </a:r>
          </a:p>
          <a:p>
            <a:r>
              <a:rPr lang="en-US" dirty="0"/>
              <a:t>18	College View / South Platte	3459	3039</a:t>
            </a:r>
          </a:p>
          <a:p>
            <a:r>
              <a:rPr lang="en-US" dirty="0"/>
              <a:t>19	Congress Park	5110	5125</a:t>
            </a:r>
          </a:p>
          <a:p>
            <a:r>
              <a:rPr lang="en-US" dirty="0"/>
              <a:t>20	Cory - Merrill	1927	1965</a:t>
            </a:r>
          </a:p>
          <a:p>
            <a:r>
              <a:rPr lang="en-US" dirty="0"/>
              <a:t>21	Country Club	1443	1558</a:t>
            </a:r>
          </a:p>
          <a:p>
            <a:r>
              <a:rPr lang="en-US" dirty="0"/>
              <a:t>22	DIA	520	645</a:t>
            </a:r>
          </a:p>
          <a:p>
            <a:r>
              <a:rPr lang="en-US" dirty="0"/>
              <a:t>23	East Colfax	5147	5044</a:t>
            </a:r>
          </a:p>
          <a:p>
            <a:r>
              <a:rPr lang="en-US" dirty="0"/>
              <a:t>24	Elyria Swansea	3280	3121</a:t>
            </a:r>
          </a:p>
          <a:p>
            <a:r>
              <a:rPr lang="en-US" dirty="0"/>
              <a:t>25	Five Points	7440	5272</a:t>
            </a:r>
          </a:p>
          <a:p>
            <a:r>
              <a:rPr lang="en-US" dirty="0"/>
              <a:t>26	Fort Logan	4189	4343</a:t>
            </a:r>
          </a:p>
          <a:p>
            <a:r>
              <a:rPr lang="en-US" b="1" dirty="0">
                <a:highlight>
                  <a:srgbClr val="FFFF00"/>
                </a:highlight>
              </a:rPr>
              <a:t>27	Gateway / Green Valley Ranch	14160	15041</a:t>
            </a:r>
          </a:p>
          <a:p>
            <a:r>
              <a:rPr lang="en-US" dirty="0"/>
              <a:t>28	</a:t>
            </a:r>
            <a:r>
              <a:rPr lang="en-US" dirty="0" err="1"/>
              <a:t>Globeville</a:t>
            </a:r>
            <a:r>
              <a:rPr lang="en-US" dirty="0"/>
              <a:t>	2027	1660</a:t>
            </a:r>
          </a:p>
          <a:p>
            <a:r>
              <a:rPr lang="en-US" dirty="0"/>
              <a:t>29	Goldsmith	2956	2852</a:t>
            </a:r>
          </a:p>
          <a:p>
            <a:r>
              <a:rPr lang="en-US" dirty="0"/>
              <a:t>30	Hale	3521	3415</a:t>
            </a:r>
          </a:p>
          <a:p>
            <a:r>
              <a:rPr lang="en-US" dirty="0"/>
              <a:t>31	Hampden	8438	9109</a:t>
            </a:r>
          </a:p>
          <a:p>
            <a:r>
              <a:rPr lang="en-US" dirty="0"/>
              <a:t>32	Hampden South	6974	7396</a:t>
            </a:r>
          </a:p>
          <a:p>
            <a:r>
              <a:rPr lang="en-US" dirty="0"/>
              <a:t>33	Harvey Park	5738	5787</a:t>
            </a:r>
          </a:p>
          <a:p>
            <a:r>
              <a:rPr lang="en-US" dirty="0"/>
              <a:t>34	Harvey Park South	4090	4303</a:t>
            </a:r>
          </a:p>
          <a:p>
            <a:r>
              <a:rPr lang="en-US" dirty="0"/>
              <a:t>35	Highland	4309	4120</a:t>
            </a:r>
          </a:p>
          <a:p>
            <a:r>
              <a:rPr lang="en-US" dirty="0"/>
              <a:t>36	Hilltop	3863	4327</a:t>
            </a:r>
          </a:p>
          <a:p>
            <a:r>
              <a:rPr lang="en-US" dirty="0"/>
              <a:t>37	Indian Creek	1314	1782</a:t>
            </a:r>
          </a:p>
          <a:p>
            <a:r>
              <a:rPr lang="en-US" dirty="0"/>
              <a:t>38	Jefferson Park	1419	1133</a:t>
            </a:r>
          </a:p>
          <a:p>
            <a:r>
              <a:rPr lang="en-US" dirty="0"/>
              <a:t>39	Kennedy	2469	1995</a:t>
            </a:r>
          </a:p>
          <a:p>
            <a:r>
              <a:rPr lang="en-US" dirty="0"/>
              <a:t>40	Lincoln Park	3126	2993</a:t>
            </a:r>
          </a:p>
          <a:p>
            <a:r>
              <a:rPr lang="en-US" dirty="0"/>
              <a:t>41	Lowry Field	3678	4389</a:t>
            </a:r>
          </a:p>
          <a:p>
            <a:r>
              <a:rPr lang="en-US" dirty="0"/>
              <a:t>42	Mar Lee	6291	6161</a:t>
            </a:r>
          </a:p>
          <a:p>
            <a:r>
              <a:rPr lang="en-US" dirty="0"/>
              <a:t>43	Marston	5289	5843</a:t>
            </a:r>
          </a:p>
          <a:p>
            <a:r>
              <a:rPr lang="en-US" b="1" dirty="0"/>
              <a:t>44	</a:t>
            </a:r>
            <a:r>
              <a:rPr lang="en-US" b="1" dirty="0" err="1"/>
              <a:t>Montbello</a:t>
            </a:r>
            <a:r>
              <a:rPr lang="en-US" b="1" dirty="0"/>
              <a:t>	15111	15237</a:t>
            </a:r>
          </a:p>
          <a:p>
            <a:r>
              <a:rPr lang="en-US" dirty="0"/>
              <a:t>45	Montclair	2626	2830</a:t>
            </a:r>
          </a:p>
          <a:p>
            <a:r>
              <a:rPr lang="en-US" dirty="0"/>
              <a:t>46	North Capitol Hill	3415	2408</a:t>
            </a:r>
          </a:p>
          <a:p>
            <a:r>
              <a:rPr lang="en-US" dirty="0"/>
              <a:t>47	North Park Hill	4421	4961</a:t>
            </a:r>
          </a:p>
          <a:p>
            <a:r>
              <a:rPr lang="en-US" dirty="0"/>
              <a:t>48	Northeast Park Hill	3736	4086</a:t>
            </a:r>
          </a:p>
          <a:p>
            <a:r>
              <a:rPr lang="en-US" dirty="0"/>
              <a:t>49	Overland	1195	1023</a:t>
            </a:r>
          </a:p>
          <a:p>
            <a:r>
              <a:rPr lang="en-US" dirty="0"/>
              <a:t>50	Platt Park	2603	2790</a:t>
            </a:r>
          </a:p>
          <a:p>
            <a:r>
              <a:rPr lang="en-US" dirty="0"/>
              <a:t>51	Regis	1884	2050</a:t>
            </a:r>
          </a:p>
          <a:p>
            <a:r>
              <a:rPr lang="en-US" dirty="0"/>
              <a:t>52	Rosedale	1243	1310</a:t>
            </a:r>
          </a:p>
          <a:p>
            <a:r>
              <a:rPr lang="en-US" dirty="0"/>
              <a:t>53	Ruby Hill	4915	4905</a:t>
            </a:r>
          </a:p>
          <a:p>
            <a:r>
              <a:rPr lang="en-US" dirty="0"/>
              <a:t>54	Skyland	1496	1610</a:t>
            </a:r>
          </a:p>
          <a:p>
            <a:r>
              <a:rPr lang="en-US" dirty="0"/>
              <a:t>55	Sloan Lake	3452	3786</a:t>
            </a:r>
          </a:p>
          <a:p>
            <a:r>
              <a:rPr lang="en-US" dirty="0"/>
              <a:t>56	South Park Hill	4105	4485</a:t>
            </a:r>
          </a:p>
          <a:p>
            <a:r>
              <a:rPr lang="en-US" dirty="0"/>
              <a:t>57	</a:t>
            </a:r>
            <a:r>
              <a:rPr lang="en-US" dirty="0" err="1"/>
              <a:t>Southmoor</a:t>
            </a:r>
            <a:r>
              <a:rPr lang="en-US" dirty="0"/>
              <a:t> Park	1885	1941</a:t>
            </a:r>
          </a:p>
          <a:p>
            <a:r>
              <a:rPr lang="en-US" dirty="0"/>
              <a:t>58	Speer	5607	5347</a:t>
            </a:r>
          </a:p>
          <a:p>
            <a:r>
              <a:rPr lang="en-US" dirty="0"/>
              <a:t>59	Stapleton	7308	6640</a:t>
            </a:r>
          </a:p>
          <a:p>
            <a:r>
              <a:rPr lang="en-US" dirty="0"/>
              <a:t>60	Sun Valley	580	868</a:t>
            </a:r>
          </a:p>
          <a:p>
            <a:r>
              <a:rPr lang="en-US" dirty="0"/>
              <a:t>61	Sunnyside	4862	4864</a:t>
            </a:r>
          </a:p>
          <a:p>
            <a:r>
              <a:rPr lang="en-US" dirty="0"/>
              <a:t>62	Union Station	2351	1997</a:t>
            </a:r>
          </a:p>
          <a:p>
            <a:r>
              <a:rPr lang="en-US" dirty="0"/>
              <a:t>63	University	4755	4620</a:t>
            </a:r>
          </a:p>
          <a:p>
            <a:r>
              <a:rPr lang="en-US" dirty="0"/>
              <a:t>64	University Hills	2605	2722</a:t>
            </a:r>
          </a:p>
          <a:p>
            <a:r>
              <a:rPr lang="en-US" dirty="0"/>
              <a:t>65	University Park	3708	3783</a:t>
            </a:r>
          </a:p>
          <a:p>
            <a:r>
              <a:rPr lang="en-US" dirty="0"/>
              <a:t>66	Valverde	1925	2016</a:t>
            </a:r>
          </a:p>
          <a:p>
            <a:r>
              <a:rPr lang="en-US" dirty="0"/>
              <a:t>67	Villa Park	4528	4230</a:t>
            </a:r>
          </a:p>
          <a:p>
            <a:r>
              <a:rPr lang="en-US" dirty="0"/>
              <a:t>68	Virginia Village	6487	6357</a:t>
            </a:r>
          </a:p>
          <a:p>
            <a:r>
              <a:rPr lang="en-US" dirty="0"/>
              <a:t>69	Washington Park	3378	3527</a:t>
            </a:r>
          </a:p>
          <a:p>
            <a:r>
              <a:rPr lang="en-US" dirty="0"/>
              <a:t>70	Washington Park West	3258	3135</a:t>
            </a:r>
          </a:p>
          <a:p>
            <a:r>
              <a:rPr lang="en-US" dirty="0"/>
              <a:t>71	Washington Virginia Vale	6273	6757</a:t>
            </a:r>
          </a:p>
          <a:p>
            <a:r>
              <a:rPr lang="en-US" dirty="0"/>
              <a:t>72	</a:t>
            </a:r>
            <a:r>
              <a:rPr lang="en-US" dirty="0" err="1"/>
              <a:t>Wellshire</a:t>
            </a:r>
            <a:r>
              <a:rPr lang="en-US" dirty="0"/>
              <a:t>	1465	1668</a:t>
            </a:r>
          </a:p>
          <a:p>
            <a:r>
              <a:rPr lang="en-US" dirty="0"/>
              <a:t>73	West Colfax	4839	4901</a:t>
            </a:r>
          </a:p>
          <a:p>
            <a:r>
              <a:rPr lang="en-US" dirty="0"/>
              <a:t>74	West Highland	4144	4396</a:t>
            </a:r>
          </a:p>
          <a:p>
            <a:r>
              <a:rPr lang="en-US" dirty="0"/>
              <a:t>75	Westwood	7928	7558</a:t>
            </a:r>
          </a:p>
          <a:p>
            <a:r>
              <a:rPr lang="en-US" dirty="0"/>
              <a:t>76	Whittier	2380	2451</a:t>
            </a:r>
          </a:p>
          <a:p>
            <a:r>
              <a:rPr lang="en-US" dirty="0"/>
              <a:t>77	Windsor	5621	6968</a:t>
            </a:r>
          </a:p>
        </p:txBody>
      </p:sp>
      <p:sp>
        <p:nvSpPr>
          <p:cNvPr id="4" name="Slide Number Placeholder 3"/>
          <p:cNvSpPr>
            <a:spLocks noGrp="1"/>
          </p:cNvSpPr>
          <p:nvPr>
            <p:ph type="sldNum" sz="quarter" idx="5"/>
          </p:nvPr>
        </p:nvSpPr>
        <p:spPr/>
        <p:txBody>
          <a:bodyPr/>
          <a:lstStyle/>
          <a:p>
            <a:fld id="{BB84FF79-2F07-4E9F-8B84-1A18C62B99BB}" type="slidenum">
              <a:rPr lang="en-US" smtClean="0"/>
              <a:t>10</a:t>
            </a:fld>
            <a:endParaRPr lang="en-US"/>
          </a:p>
        </p:txBody>
      </p:sp>
    </p:spTree>
    <p:extLst>
      <p:ext uri="{BB962C8B-B14F-4D97-AF65-F5344CB8AC3E}">
        <p14:creationId xmlns:p14="http://schemas.microsoft.com/office/powerpoint/2010/main" val="3235820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84FF79-2F07-4E9F-8B84-1A18C62B99BB}" type="slidenum">
              <a:rPr lang="en-US" smtClean="0"/>
              <a:t>11</a:t>
            </a:fld>
            <a:endParaRPr lang="en-US"/>
          </a:p>
        </p:txBody>
      </p:sp>
    </p:spTree>
    <p:extLst>
      <p:ext uri="{BB962C8B-B14F-4D97-AF65-F5344CB8AC3E}">
        <p14:creationId xmlns:p14="http://schemas.microsoft.com/office/powerpoint/2010/main" val="681278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Precision and recall</a:t>
            </a:r>
            <a:r>
              <a:rPr lang="en-US" dirty="0"/>
              <a:t> are two extremely important model evaluation metrics. While </a:t>
            </a:r>
            <a:r>
              <a:rPr lang="en-US" b="1" dirty="0"/>
              <a:t>precision</a:t>
            </a:r>
            <a:r>
              <a:rPr lang="en-US" dirty="0"/>
              <a:t> refers to the percentage of your results which are relevant, </a:t>
            </a:r>
            <a:r>
              <a:rPr lang="en-US" b="1" dirty="0"/>
              <a:t>recall</a:t>
            </a:r>
            <a:r>
              <a:rPr lang="en-US" dirty="0"/>
              <a:t> refers to the percentage of total relevant results correctly classified by your algorithm</a:t>
            </a:r>
          </a:p>
          <a:p>
            <a:endParaRPr lang="en-US" dirty="0"/>
          </a:p>
          <a:p>
            <a:r>
              <a:rPr lang="en-US" dirty="0"/>
              <a:t>Model 1</a:t>
            </a:r>
          </a:p>
          <a:p>
            <a:endParaRPr lang="en-US" dirty="0"/>
          </a:p>
          <a:p>
            <a:r>
              <a:rPr lang="en-US" dirty="0"/>
              <a:t>0.7179376176973528</a:t>
            </a:r>
          </a:p>
          <a:p>
            <a:r>
              <a:rPr lang="en-US" dirty="0"/>
              <a:t>[[10410 26786]</a:t>
            </a:r>
          </a:p>
          <a:p>
            <a:r>
              <a:rPr lang="en-US" dirty="0"/>
              <a:t> [12307 89094]]</a:t>
            </a:r>
          </a:p>
          <a:p>
            <a:r>
              <a:rPr lang="en-US" dirty="0"/>
              <a:t>              precision    recall  f1-score   support</a:t>
            </a:r>
          </a:p>
          <a:p>
            <a:endParaRPr lang="en-US" dirty="0"/>
          </a:p>
          <a:p>
            <a:r>
              <a:rPr lang="en-US" dirty="0"/>
              <a:t>           0       0.46      0.28      0.35     37196</a:t>
            </a:r>
          </a:p>
          <a:p>
            <a:r>
              <a:rPr lang="en-US" dirty="0"/>
              <a:t>           1       0.77      0.88      0.82    101401</a:t>
            </a:r>
          </a:p>
          <a:p>
            <a:endParaRPr lang="en-US" dirty="0"/>
          </a:p>
          <a:p>
            <a:r>
              <a:rPr lang="en-US" dirty="0"/>
              <a:t>    accuracy                           0.72    138597</a:t>
            </a:r>
          </a:p>
          <a:p>
            <a:r>
              <a:rPr lang="en-US" dirty="0"/>
              <a:t>   macro avg       0.61      0.58      0.58    138597</a:t>
            </a:r>
          </a:p>
          <a:p>
            <a:r>
              <a:rPr lang="en-US" dirty="0"/>
              <a:t>weighted avg       0.69      0.72      0.69    138597</a:t>
            </a:r>
          </a:p>
          <a:p>
            <a:endParaRPr lang="en-US" dirty="0"/>
          </a:p>
          <a:p>
            <a:endParaRPr lang="en-US" dirty="0"/>
          </a:p>
          <a:p>
            <a:r>
              <a:rPr lang="en-US" dirty="0"/>
              <a:t>Model 2</a:t>
            </a:r>
          </a:p>
          <a:p>
            <a:endParaRPr lang="en-US" dirty="0"/>
          </a:p>
          <a:p>
            <a:r>
              <a:rPr lang="en-US" dirty="0"/>
              <a:t>precision    recall  f1-score   support</a:t>
            </a:r>
          </a:p>
          <a:p>
            <a:endParaRPr lang="en-US" dirty="0"/>
          </a:p>
          <a:p>
            <a:r>
              <a:rPr lang="en-US" dirty="0"/>
              <a:t>          Aggravated Assault       0.06      0.03      0.04      3278</a:t>
            </a:r>
          </a:p>
          <a:p>
            <a:r>
              <a:rPr lang="en-US" dirty="0"/>
              <a:t>            All Other Crimes       0.28      0.48      0.35     25231</a:t>
            </a:r>
          </a:p>
          <a:p>
            <a:r>
              <a:rPr lang="en-US" dirty="0"/>
              <a:t>                       Arson       0.00      0.00      0.00       172</a:t>
            </a:r>
          </a:p>
          <a:p>
            <a:r>
              <a:rPr lang="en-US" dirty="0"/>
              <a:t>                  Auto Theft       0.11      0.07      0.09      7401</a:t>
            </a:r>
          </a:p>
          <a:p>
            <a:r>
              <a:rPr lang="en-US" dirty="0"/>
              <a:t>                    Burglary       0.10      0.06      0.07      7188</a:t>
            </a:r>
          </a:p>
          <a:p>
            <a:r>
              <a:rPr lang="en-US" dirty="0"/>
              <a:t>                Drug Alcohol       0.24      0.21      0.22      9227</a:t>
            </a:r>
          </a:p>
          <a:p>
            <a:r>
              <a:rPr lang="en-US" dirty="0"/>
              <a:t>                     Larceny       0.20      0.16      0.18     13271</a:t>
            </a:r>
          </a:p>
          <a:p>
            <a:r>
              <a:rPr lang="en-US" dirty="0"/>
              <a:t>                      Murder       0.00      0.00      0.00        96</a:t>
            </a:r>
          </a:p>
          <a:p>
            <a:r>
              <a:rPr lang="en-US" dirty="0"/>
              <a:t>Other Crimes Against Persons       0.08      0.03      0.04      6835</a:t>
            </a:r>
          </a:p>
          <a:p>
            <a:r>
              <a:rPr lang="en-US" dirty="0"/>
              <a:t>             Public Disorder       0.17      0.12      0.14     14509</a:t>
            </a:r>
          </a:p>
          <a:p>
            <a:r>
              <a:rPr lang="en-US" dirty="0"/>
              <a:t>                     Robbery       0.03      0.00      0.00      1707</a:t>
            </a:r>
          </a:p>
          <a:p>
            <a:r>
              <a:rPr lang="en-US" dirty="0"/>
              <a:t>              Sexual Assault       0.00      0.00      0.00         2</a:t>
            </a:r>
          </a:p>
          <a:p>
            <a:r>
              <a:rPr lang="en-US" dirty="0"/>
              <a:t>    Theft From Motor Vehicle       0.16      0.08      0.11     10585</a:t>
            </a:r>
          </a:p>
          <a:p>
            <a:r>
              <a:rPr lang="en-US" dirty="0"/>
              <a:t>            Traffic Accident       0.40      0.51      0.45     37301</a:t>
            </a:r>
          </a:p>
          <a:p>
            <a:r>
              <a:rPr lang="en-US" dirty="0"/>
              <a:t>          White Collar Crime       0.04      0.00      0.00      1794</a:t>
            </a:r>
          </a:p>
          <a:p>
            <a:endParaRPr lang="en-US" dirty="0"/>
          </a:p>
          <a:p>
            <a:r>
              <a:rPr lang="en-US" dirty="0"/>
              <a:t>                    accuracy                           0.28    138597</a:t>
            </a:r>
          </a:p>
          <a:p>
            <a:r>
              <a:rPr lang="en-US" dirty="0"/>
              <a:t>                   macro avg       0.12      0.12      0.11    138597</a:t>
            </a:r>
          </a:p>
          <a:p>
            <a:r>
              <a:rPr lang="en-US" dirty="0"/>
              <a:t>                weighted avg       0.24      0.28      0.25    138597</a:t>
            </a:r>
          </a:p>
        </p:txBody>
      </p:sp>
      <p:sp>
        <p:nvSpPr>
          <p:cNvPr id="4" name="Slide Number Placeholder 3"/>
          <p:cNvSpPr>
            <a:spLocks noGrp="1"/>
          </p:cNvSpPr>
          <p:nvPr>
            <p:ph type="sldNum" sz="quarter" idx="5"/>
          </p:nvPr>
        </p:nvSpPr>
        <p:spPr/>
        <p:txBody>
          <a:bodyPr/>
          <a:lstStyle/>
          <a:p>
            <a:fld id="{BB84FF79-2F07-4E9F-8B84-1A18C62B99BB}" type="slidenum">
              <a:rPr lang="en-US" smtClean="0"/>
              <a:t>12</a:t>
            </a:fld>
            <a:endParaRPr lang="en-US"/>
          </a:p>
        </p:txBody>
      </p:sp>
    </p:spTree>
    <p:extLst>
      <p:ext uri="{BB962C8B-B14F-4D97-AF65-F5344CB8AC3E}">
        <p14:creationId xmlns:p14="http://schemas.microsoft.com/office/powerpoint/2010/main" val="261189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Definition: Logistic regression is a machine learning algorithm for classification. ...</a:t>
            </a:r>
          </a:p>
          <a:p>
            <a:r>
              <a:rPr lang="en-US" dirty="0"/>
              <a:t>Naïve Bayes. ...</a:t>
            </a:r>
          </a:p>
          <a:p>
            <a:r>
              <a:rPr lang="en-US" dirty="0"/>
              <a:t>Stochastic Gradient Descent. ...</a:t>
            </a:r>
          </a:p>
          <a:p>
            <a:r>
              <a:rPr lang="en-US" dirty="0"/>
              <a:t>Decision Tree. ...</a:t>
            </a:r>
          </a:p>
          <a:p>
            <a:r>
              <a:rPr lang="en-US" dirty="0"/>
              <a:t>Random Forest. ...</a:t>
            </a:r>
          </a:p>
          <a:p>
            <a:r>
              <a:rPr lang="en-US" dirty="0"/>
              <a:t>Support Vector Machine.</a:t>
            </a:r>
          </a:p>
          <a:p>
            <a:endParaRPr lang="en-US" dirty="0"/>
          </a:p>
          <a:p>
            <a:endParaRPr lang="en-US" dirty="0"/>
          </a:p>
        </p:txBody>
      </p:sp>
      <p:sp>
        <p:nvSpPr>
          <p:cNvPr id="4" name="Slide Number Placeholder 3"/>
          <p:cNvSpPr>
            <a:spLocks noGrp="1"/>
          </p:cNvSpPr>
          <p:nvPr>
            <p:ph type="sldNum" sz="quarter" idx="5"/>
          </p:nvPr>
        </p:nvSpPr>
        <p:spPr/>
        <p:txBody>
          <a:bodyPr/>
          <a:lstStyle/>
          <a:p>
            <a:fld id="{BB84FF79-2F07-4E9F-8B84-1A18C62B99BB}" type="slidenum">
              <a:rPr lang="en-US" smtClean="0"/>
              <a:t>13</a:t>
            </a:fld>
            <a:endParaRPr lang="en-US"/>
          </a:p>
        </p:txBody>
      </p:sp>
    </p:spTree>
    <p:extLst>
      <p:ext uri="{BB962C8B-B14F-4D97-AF65-F5344CB8AC3E}">
        <p14:creationId xmlns:p14="http://schemas.microsoft.com/office/powerpoint/2010/main" val="2922105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BB84FF79-2F07-4E9F-8B84-1A18C62B99BB}" type="slidenum">
              <a:rPr lang="en-US" smtClean="0"/>
              <a:t>14</a:t>
            </a:fld>
            <a:endParaRPr lang="en-US"/>
          </a:p>
        </p:txBody>
      </p:sp>
    </p:spTree>
    <p:extLst>
      <p:ext uri="{BB962C8B-B14F-4D97-AF65-F5344CB8AC3E}">
        <p14:creationId xmlns:p14="http://schemas.microsoft.com/office/powerpoint/2010/main" val="695897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3309" indent="-233309">
              <a:buAutoNum type="arabicPeriod"/>
            </a:pPr>
            <a:r>
              <a:rPr lang="en-US" dirty="0"/>
              <a:t>Acts as both agenda and project overview</a:t>
            </a:r>
          </a:p>
          <a:p>
            <a:pPr marL="233309" indent="-233309">
              <a:buAutoNum type="arabicPeriod"/>
            </a:pPr>
            <a:r>
              <a:rPr lang="en-US" dirty="0"/>
              <a:t>Followed typical OSEMN framework </a:t>
            </a:r>
          </a:p>
        </p:txBody>
      </p:sp>
      <p:sp>
        <p:nvSpPr>
          <p:cNvPr id="4" name="Slide Number Placeholder 3"/>
          <p:cNvSpPr>
            <a:spLocks noGrp="1"/>
          </p:cNvSpPr>
          <p:nvPr>
            <p:ph type="sldNum" sz="quarter" idx="5"/>
          </p:nvPr>
        </p:nvSpPr>
        <p:spPr/>
        <p:txBody>
          <a:bodyPr/>
          <a:lstStyle/>
          <a:p>
            <a:fld id="{BB84FF79-2F07-4E9F-8B84-1A18C62B99BB}" type="slidenum">
              <a:rPr lang="en-US" smtClean="0"/>
              <a:t>2</a:t>
            </a:fld>
            <a:endParaRPr lang="en-US"/>
          </a:p>
        </p:txBody>
      </p:sp>
    </p:spTree>
    <p:extLst>
      <p:ext uri="{BB962C8B-B14F-4D97-AF65-F5344CB8AC3E}">
        <p14:creationId xmlns:p14="http://schemas.microsoft.com/office/powerpoint/2010/main" val="2117813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3309" indent="-233309">
              <a:buAutoNum type="arabicPeriod"/>
            </a:pPr>
            <a:r>
              <a:rPr lang="en-US" dirty="0"/>
              <a:t>File sources</a:t>
            </a:r>
          </a:p>
          <a:p>
            <a:pPr marL="699927" lvl="1" indent="-233309">
              <a:buAutoNum type="arabicPeriod"/>
            </a:pPr>
            <a:r>
              <a:rPr lang="en-US" dirty="0"/>
              <a:t>City of Denver Open Data Catalog</a:t>
            </a:r>
          </a:p>
          <a:p>
            <a:pPr marL="699927" lvl="1" indent="-233309">
              <a:buAutoNum type="arabicPeriod"/>
            </a:pPr>
            <a:r>
              <a:rPr lang="en-US" dirty="0"/>
              <a:t>Downloaded on 09/16/2019</a:t>
            </a:r>
          </a:p>
          <a:p>
            <a:pPr marL="699927" lvl="1" indent="-233309">
              <a:buAutoNum type="arabicPeriod"/>
            </a:pPr>
            <a:r>
              <a:rPr lang="en-US" dirty="0">
                <a:hlinkClick r:id="rId3"/>
              </a:rPr>
              <a:t>https://www.denvergov.org/opendata/dataset/city-and-county-of-denver-crime</a:t>
            </a:r>
            <a:endParaRPr lang="en-US" dirty="0"/>
          </a:p>
          <a:p>
            <a:pPr marL="699927" lvl="1" indent="-233309">
              <a:buAutoNum type="arabicPeriod"/>
            </a:pPr>
            <a:r>
              <a:rPr lang="en-US" dirty="0"/>
              <a:t>Crime Data</a:t>
            </a:r>
          </a:p>
          <a:p>
            <a:pPr marL="1166546" lvl="2" indent="-233309">
              <a:buAutoNum type="arabicPeriod"/>
            </a:pPr>
            <a:r>
              <a:rPr lang="en-US" dirty="0"/>
              <a:t>Observation of Incidents by Type, Dates (1</a:t>
            </a:r>
            <a:r>
              <a:rPr lang="en-US" baseline="30000" dirty="0"/>
              <a:t>st</a:t>
            </a:r>
            <a:r>
              <a:rPr lang="en-US" dirty="0"/>
              <a:t>, Last, Report), Locations, Precincts, Crime vs. Traffic and Category</a:t>
            </a:r>
          </a:p>
          <a:p>
            <a:pPr marL="1166546" lvl="2" indent="-233309">
              <a:buAutoNum type="arabicPeriod"/>
            </a:pPr>
            <a:r>
              <a:rPr lang="en-US" dirty="0"/>
              <a:t>19 attributes w/ 512946 observations</a:t>
            </a:r>
          </a:p>
          <a:p>
            <a:pPr marL="699927" lvl="1" indent="-233309">
              <a:buAutoNum type="arabicPeriod"/>
            </a:pPr>
            <a:r>
              <a:rPr lang="en-US" dirty="0"/>
              <a:t>Demographics</a:t>
            </a:r>
          </a:p>
          <a:p>
            <a:pPr marL="1166546" lvl="2" indent="-233309">
              <a:buAutoNum type="arabicPeriod"/>
            </a:pPr>
            <a:r>
              <a:rPr lang="en-US" dirty="0"/>
              <a:t>2010 Census Data for the City of Denver</a:t>
            </a:r>
          </a:p>
          <a:p>
            <a:pPr marL="1166546" lvl="2" indent="-233309">
              <a:buAutoNum type="arabicPeriod"/>
            </a:pPr>
            <a:r>
              <a:rPr lang="en-US" dirty="0"/>
              <a:t>Broken out by neighborhood</a:t>
            </a:r>
          </a:p>
          <a:p>
            <a:pPr marL="1166546" lvl="2" indent="-233309">
              <a:buAutoNum type="arabicPeriod"/>
            </a:pPr>
            <a:r>
              <a:rPr lang="en-US" dirty="0"/>
              <a:t>Include age, ethnicity, occupancy, gender, marital and family composition</a:t>
            </a:r>
          </a:p>
          <a:p>
            <a:pPr marL="1166546" lvl="2" indent="-233309">
              <a:buAutoNum type="arabicPeriod"/>
            </a:pPr>
            <a:r>
              <a:rPr lang="en-US" dirty="0"/>
              <a:t>127 attributes w/ 78 observations</a:t>
            </a:r>
          </a:p>
          <a:p>
            <a:pPr marL="1166546" lvl="2" indent="-233309">
              <a:buAutoNum type="arabicPeriod"/>
            </a:pPr>
            <a:endParaRPr lang="en-US" dirty="0"/>
          </a:p>
          <a:p>
            <a:pPr marL="699927" lvl="1" indent="-233309">
              <a:buAutoNum type="arabicPeriod"/>
            </a:pPr>
            <a:r>
              <a:rPr lang="en-US" dirty="0"/>
              <a:t>Crime Codes</a:t>
            </a:r>
          </a:p>
          <a:p>
            <a:pPr marL="1166546" lvl="2" indent="-233309">
              <a:buAutoNum type="arabicPeriod"/>
            </a:pPr>
            <a:r>
              <a:rPr lang="en-US" dirty="0"/>
              <a:t>Mapping of criminal codes to </a:t>
            </a:r>
            <a:r>
              <a:rPr lang="en-US" b="1" dirty="0">
                <a:highlight>
                  <a:srgbClr val="FFFF00"/>
                </a:highlight>
              </a:rPr>
              <a:t>Offense Type ID </a:t>
            </a:r>
            <a:r>
              <a:rPr lang="en-US" dirty="0"/>
              <a:t>(e.g. Theft or Hit and Run) and </a:t>
            </a:r>
            <a:r>
              <a:rPr lang="en-US" b="1" dirty="0"/>
              <a:t>Offense Category </a:t>
            </a:r>
            <a:r>
              <a:rPr lang="en-US" dirty="0"/>
              <a:t>(e.g. larceny or traffic accident) </a:t>
            </a:r>
          </a:p>
          <a:p>
            <a:pPr marL="1166546" lvl="2" indent="-233309">
              <a:buAutoNum type="arabicPeriod"/>
            </a:pPr>
            <a:r>
              <a:rPr lang="en-US" dirty="0"/>
              <a:t>Criminal versus Traffic classification</a:t>
            </a:r>
          </a:p>
          <a:p>
            <a:pPr marL="1166546" lvl="2" indent="-233309">
              <a:buAutoNum type="arabicPeriod"/>
            </a:pPr>
            <a:r>
              <a:rPr lang="en-US" dirty="0"/>
              <a:t>8 attributes w/ 299 observations</a:t>
            </a:r>
          </a:p>
          <a:p>
            <a:pPr marL="233309" indent="-233309">
              <a:buAutoNum type="arabicPeriod"/>
            </a:pPr>
            <a:endParaRPr lang="en-US" dirty="0"/>
          </a:p>
          <a:p>
            <a:pPr marL="233309" indent="-233309">
              <a:buAutoNum type="arabicPeriod"/>
            </a:pPr>
            <a:r>
              <a:rPr lang="en-US" dirty="0"/>
              <a:t>File Types</a:t>
            </a:r>
          </a:p>
          <a:p>
            <a:pPr marL="699927" lvl="1" indent="-233309">
              <a:buAutoNum type="arabicPeriod"/>
            </a:pPr>
            <a:r>
              <a:rPr lang="en-US" dirty="0"/>
              <a:t>*.csv files into a </a:t>
            </a:r>
            <a:r>
              <a:rPr lang="en-US" dirty="0" err="1"/>
              <a:t>Jupyter</a:t>
            </a:r>
            <a:r>
              <a:rPr lang="en-US" dirty="0"/>
              <a:t> Notebook analyzed using Python</a:t>
            </a:r>
          </a:p>
          <a:p>
            <a:pPr marL="699927" lvl="1" indent="-233309">
              <a:buAutoNum type="arabicPeriod"/>
            </a:pPr>
            <a:endParaRPr lang="en-US" dirty="0"/>
          </a:p>
          <a:p>
            <a:pPr marL="233309" indent="-233309">
              <a:buAutoNum type="arabicPeriod"/>
            </a:pPr>
            <a:endParaRPr lang="en-US" dirty="0"/>
          </a:p>
          <a:p>
            <a:pPr marL="233309" indent="-233309">
              <a:buAutoNum type="arabicPeriod"/>
            </a:pPr>
            <a:r>
              <a:rPr lang="en-US" dirty="0"/>
              <a:t>Overall Description</a:t>
            </a:r>
          </a:p>
          <a:p>
            <a:endParaRPr lang="en-US" dirty="0"/>
          </a:p>
          <a:p>
            <a:r>
              <a:rPr lang="en-US" dirty="0"/>
              <a:t>As noted above, there are three data sets being used in this analysis the crime data from the City of Denver Open Data Catalog, the City of Denver 2010 Census Data, and the City of Denver Offense Codes.</a:t>
            </a:r>
          </a:p>
          <a:p>
            <a:r>
              <a:rPr lang="en-US" dirty="0"/>
              <a:t>The Crime Dataset contains 512946 observations of the following 19 attributes:</a:t>
            </a:r>
          </a:p>
          <a:p>
            <a:r>
              <a:rPr lang="en-US" dirty="0"/>
              <a:t>INCIDENT_ID 512946 non-null float64</a:t>
            </a:r>
          </a:p>
          <a:p>
            <a:r>
              <a:rPr lang="en-US" dirty="0"/>
              <a:t>OFFENSE_ID 512946 non-null float64</a:t>
            </a:r>
          </a:p>
          <a:p>
            <a:r>
              <a:rPr lang="en-US" dirty="0"/>
              <a:t>OFFENSE_CODE 512946 non-null int64</a:t>
            </a:r>
          </a:p>
          <a:p>
            <a:r>
              <a:rPr lang="en-US" dirty="0"/>
              <a:t>OFFENSE_CODE_EXTENSION 512946 non-null int64</a:t>
            </a:r>
          </a:p>
          <a:p>
            <a:r>
              <a:rPr lang="en-US" dirty="0"/>
              <a:t>OFFENSE_TYPE_ID 512946 non-null object</a:t>
            </a:r>
          </a:p>
          <a:p>
            <a:r>
              <a:rPr lang="en-US" dirty="0"/>
              <a:t>OFFENSE_CATEGORY_ID 512946 non-null object</a:t>
            </a:r>
          </a:p>
          <a:p>
            <a:r>
              <a:rPr lang="en-US" dirty="0"/>
              <a:t>FIRST_OCCURRENCE_DATE 512946 non-null object</a:t>
            </a:r>
          </a:p>
          <a:p>
            <a:r>
              <a:rPr lang="en-US" dirty="0"/>
              <a:t>LAST_OCCURRENCE_DATE 162450 non-null object</a:t>
            </a:r>
          </a:p>
          <a:p>
            <a:r>
              <a:rPr lang="en-US" dirty="0"/>
              <a:t>REPORTED_DATE 512946 non-null object</a:t>
            </a:r>
          </a:p>
          <a:p>
            <a:r>
              <a:rPr lang="en-US" dirty="0"/>
              <a:t>INCIDENT_ADDRESS 462825 non-null object</a:t>
            </a:r>
          </a:p>
          <a:p>
            <a:r>
              <a:rPr lang="en-US" dirty="0"/>
              <a:t>GEO_X 508707 non-null float64</a:t>
            </a:r>
          </a:p>
          <a:p>
            <a:r>
              <a:rPr lang="en-US" dirty="0"/>
              <a:t>GEO_Y 508707 non-null float64</a:t>
            </a:r>
          </a:p>
          <a:p>
            <a:r>
              <a:rPr lang="en-US" dirty="0"/>
              <a:t>GEO_LON 508707 non-null float64</a:t>
            </a:r>
          </a:p>
          <a:p>
            <a:r>
              <a:rPr lang="en-US" dirty="0"/>
              <a:t>GEO_LAT 508707 non-null float64</a:t>
            </a:r>
          </a:p>
          <a:p>
            <a:r>
              <a:rPr lang="en-US" dirty="0"/>
              <a:t>DISTRICT_ID 512946 non-null int64</a:t>
            </a:r>
          </a:p>
          <a:p>
            <a:r>
              <a:rPr lang="en-US" dirty="0"/>
              <a:t>PRECINCT_ID 512946 non-null int64</a:t>
            </a:r>
          </a:p>
          <a:p>
            <a:r>
              <a:rPr lang="en-US" dirty="0"/>
              <a:t>NEIGHBORHOOD_ID 512946 non-null object</a:t>
            </a:r>
          </a:p>
          <a:p>
            <a:r>
              <a:rPr lang="en-US" dirty="0"/>
              <a:t>IS_CRIME 512946 non-null int64</a:t>
            </a:r>
          </a:p>
          <a:p>
            <a:r>
              <a:rPr lang="en-US" dirty="0"/>
              <a:t>IS_TRAFFIC 512946 non-null int64</a:t>
            </a:r>
          </a:p>
          <a:p>
            <a:endParaRPr lang="en-US" dirty="0"/>
          </a:p>
          <a:p>
            <a:r>
              <a:rPr lang="en-US" dirty="0"/>
              <a:t>The Census Dataset contains 78 observations of 127 different attributes. For the sake of brevity, the 127 attributes are listed here but generally include information that identifies neighborhoods, resident gender, resident ethnicity, housing, resident age categories, and other demographic data.</a:t>
            </a:r>
          </a:p>
          <a:p>
            <a:endParaRPr lang="en-US" dirty="0"/>
          </a:p>
          <a:p>
            <a:r>
              <a:rPr lang="en-US" dirty="0"/>
              <a:t>The final dataset is the Crime Codes Dataset which contains 299 observations of the following 8 attributes:</a:t>
            </a:r>
          </a:p>
          <a:p>
            <a:r>
              <a:rPr lang="en-US" dirty="0"/>
              <a:t>OFFENSE_CODE 299 non-null int64</a:t>
            </a:r>
          </a:p>
          <a:p>
            <a:r>
              <a:rPr lang="en-US" dirty="0"/>
              <a:t>OFFENSE_CODE_EXTENSION 299 non-null int64</a:t>
            </a:r>
          </a:p>
          <a:p>
            <a:r>
              <a:rPr lang="en-US" dirty="0"/>
              <a:t>OFFENSE_TYPE_ID 299 non-null object</a:t>
            </a:r>
          </a:p>
          <a:p>
            <a:r>
              <a:rPr lang="en-US" dirty="0"/>
              <a:t>OFFENSE_TYPE_NAME 299 non-null object</a:t>
            </a:r>
          </a:p>
          <a:p>
            <a:r>
              <a:rPr lang="en-US" dirty="0"/>
              <a:t>OFFENSE_CATEGORY_ID 299 non-null object</a:t>
            </a:r>
          </a:p>
          <a:p>
            <a:r>
              <a:rPr lang="en-US" dirty="0"/>
              <a:t>OFFENSE_CATEGORY_NAME 299 non-null object</a:t>
            </a:r>
          </a:p>
          <a:p>
            <a:r>
              <a:rPr lang="en-US" dirty="0"/>
              <a:t>IS_CRIME 299 non-null int64</a:t>
            </a:r>
          </a:p>
          <a:p>
            <a:r>
              <a:rPr lang="en-US" dirty="0"/>
              <a:t>IS_TRAFFIC 299 non-null int64</a:t>
            </a:r>
          </a:p>
          <a:p>
            <a:endParaRPr lang="en-US" dirty="0"/>
          </a:p>
        </p:txBody>
      </p:sp>
      <p:sp>
        <p:nvSpPr>
          <p:cNvPr id="4" name="Slide Number Placeholder 3"/>
          <p:cNvSpPr>
            <a:spLocks noGrp="1"/>
          </p:cNvSpPr>
          <p:nvPr>
            <p:ph type="sldNum" sz="quarter" idx="5"/>
          </p:nvPr>
        </p:nvSpPr>
        <p:spPr/>
        <p:txBody>
          <a:bodyPr/>
          <a:lstStyle/>
          <a:p>
            <a:fld id="{BB84FF79-2F07-4E9F-8B84-1A18C62B99BB}" type="slidenum">
              <a:rPr lang="en-US" smtClean="0"/>
              <a:t>3</a:t>
            </a:fld>
            <a:endParaRPr lang="en-US"/>
          </a:p>
        </p:txBody>
      </p:sp>
    </p:spTree>
    <p:extLst>
      <p:ext uri="{BB962C8B-B14F-4D97-AF65-F5344CB8AC3E}">
        <p14:creationId xmlns:p14="http://schemas.microsoft.com/office/powerpoint/2010/main" val="3378100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for missing values 	</a:t>
            </a:r>
            <a:r>
              <a:rPr lang="en-US" dirty="0" err="1"/>
              <a:t>crimeData.isnull</a:t>
            </a:r>
            <a:r>
              <a:rPr lang="en-US" dirty="0"/>
              <a:t>().sum() and dropped columns with no value (</a:t>
            </a:r>
            <a:r>
              <a:rPr lang="en-US" dirty="0" err="1"/>
              <a:t>geo_x</a:t>
            </a:r>
            <a:r>
              <a:rPr lang="en-US" dirty="0"/>
              <a:t>, </a:t>
            </a:r>
            <a:r>
              <a:rPr lang="en-US" dirty="0" err="1"/>
              <a:t>geo_y</a:t>
            </a:r>
            <a:r>
              <a:rPr lang="en-US" dirty="0"/>
              <a:t>, </a:t>
            </a:r>
            <a:r>
              <a:rPr lang="en-US" dirty="0" err="1"/>
              <a:t>last_occurance</a:t>
            </a:r>
            <a:r>
              <a:rPr lang="en-US" dirty="0"/>
              <a:t> / report date)</a:t>
            </a:r>
          </a:p>
          <a:p>
            <a:r>
              <a:rPr lang="en-US" dirty="0"/>
              <a:t>Converted text	ed	Removed “-” and insert space, made first letter capital on words</a:t>
            </a:r>
          </a:p>
          <a:p>
            <a:r>
              <a:rPr lang="en-US" dirty="0"/>
              <a:t>Converted primary key	NBRHD_ID &gt; NEIGHBORHOOD_ID</a:t>
            </a:r>
          </a:p>
          <a:p>
            <a:r>
              <a:rPr lang="en-US" dirty="0"/>
              <a:t>Left Join		Kept all the incident records and associated them with a census record</a:t>
            </a:r>
          </a:p>
          <a:p>
            <a:r>
              <a:rPr lang="en-US" dirty="0"/>
              <a:t>		CAUTION = summary statistics on census data so be careful in processing</a:t>
            </a:r>
          </a:p>
          <a:p>
            <a:r>
              <a:rPr lang="en-US" dirty="0"/>
              <a:t>Convert Date Time	Date Time was an object converted to a categorical variable and Year, Month, Day, and Hour broken for individual analysis</a:t>
            </a:r>
          </a:p>
          <a:p>
            <a:endParaRPr lang="en-US" dirty="0"/>
          </a:p>
          <a:p>
            <a:endParaRPr lang="en-US" dirty="0"/>
          </a:p>
        </p:txBody>
      </p:sp>
      <p:sp>
        <p:nvSpPr>
          <p:cNvPr id="4" name="Slide Number Placeholder 3"/>
          <p:cNvSpPr>
            <a:spLocks noGrp="1"/>
          </p:cNvSpPr>
          <p:nvPr>
            <p:ph type="sldNum" sz="quarter" idx="5"/>
          </p:nvPr>
        </p:nvSpPr>
        <p:spPr/>
        <p:txBody>
          <a:bodyPr/>
          <a:lstStyle/>
          <a:p>
            <a:fld id="{BB84FF79-2F07-4E9F-8B84-1A18C62B99BB}" type="slidenum">
              <a:rPr lang="en-US" smtClean="0"/>
              <a:t>4</a:t>
            </a:fld>
            <a:endParaRPr lang="en-US"/>
          </a:p>
        </p:txBody>
      </p:sp>
    </p:spTree>
    <p:extLst>
      <p:ext uri="{BB962C8B-B14F-4D97-AF65-F5344CB8AC3E}">
        <p14:creationId xmlns:p14="http://schemas.microsoft.com/office/powerpoint/2010/main" val="955979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Aggravated Assault	</a:t>
            </a:r>
          </a:p>
          <a:p>
            <a:r>
              <a:rPr lang="en-US" dirty="0"/>
              <a:t>Aggravated Assault	5678</a:t>
            </a:r>
          </a:p>
          <a:p>
            <a:r>
              <a:rPr lang="en-US" dirty="0"/>
              <a:t>Menacing Felony W </a:t>
            </a:r>
            <a:r>
              <a:rPr lang="en-US" dirty="0" err="1"/>
              <a:t>Weap</a:t>
            </a:r>
            <a:r>
              <a:rPr lang="en-US" dirty="0"/>
              <a:t>	3345</a:t>
            </a:r>
          </a:p>
          <a:p>
            <a:r>
              <a:rPr lang="en-US" dirty="0"/>
              <a:t>Aggravated Assault </a:t>
            </a:r>
            <a:r>
              <a:rPr lang="en-US" dirty="0" err="1"/>
              <a:t>Dv</a:t>
            </a:r>
            <a:r>
              <a:rPr lang="en-US" dirty="0"/>
              <a:t>	2287</a:t>
            </a:r>
          </a:p>
          <a:p>
            <a:r>
              <a:rPr lang="en-US" dirty="0"/>
              <a:t>Weapon Fire Into Occ </a:t>
            </a:r>
            <a:r>
              <a:rPr lang="en-US" dirty="0" err="1"/>
              <a:t>Bldg</a:t>
            </a:r>
            <a:r>
              <a:rPr lang="en-US" dirty="0"/>
              <a:t>	682</a:t>
            </a:r>
          </a:p>
          <a:p>
            <a:r>
              <a:rPr lang="en-US" dirty="0"/>
              <a:t>Weapon Fire Into Occ </a:t>
            </a:r>
            <a:r>
              <a:rPr lang="en-US" dirty="0" err="1"/>
              <a:t>Veh</a:t>
            </a:r>
            <a:r>
              <a:rPr lang="en-US" dirty="0"/>
              <a:t>	176</a:t>
            </a:r>
          </a:p>
          <a:p>
            <a:endParaRPr lang="en-US" dirty="0"/>
          </a:p>
          <a:p>
            <a:r>
              <a:rPr lang="en-US" dirty="0"/>
              <a:t>All Other Crimes	</a:t>
            </a:r>
          </a:p>
          <a:p>
            <a:r>
              <a:rPr lang="en-US" dirty="0" err="1"/>
              <a:t>Agg</a:t>
            </a:r>
            <a:r>
              <a:rPr lang="en-US" dirty="0"/>
              <a:t> </a:t>
            </a:r>
            <a:r>
              <a:rPr lang="en-US" dirty="0" err="1"/>
              <a:t>Aslt</a:t>
            </a:r>
            <a:r>
              <a:rPr lang="en-US" dirty="0"/>
              <a:t> Police Weapon	317</a:t>
            </a:r>
          </a:p>
          <a:p>
            <a:r>
              <a:rPr lang="en-US" dirty="0"/>
              <a:t>Accessory Conspiracy To Crime	147</a:t>
            </a:r>
          </a:p>
          <a:p>
            <a:r>
              <a:rPr lang="en-US" dirty="0"/>
              <a:t>Animal Cruelty To	147</a:t>
            </a:r>
          </a:p>
          <a:p>
            <a:r>
              <a:rPr lang="en-US" dirty="0"/>
              <a:t>Animal </a:t>
            </a:r>
            <a:r>
              <a:rPr lang="en-US" dirty="0" err="1"/>
              <a:t>Poss</a:t>
            </a:r>
            <a:r>
              <a:rPr lang="en-US" dirty="0"/>
              <a:t> Of Dangerous	15</a:t>
            </a:r>
          </a:p>
          <a:p>
            <a:r>
              <a:rPr lang="en-US" dirty="0" err="1"/>
              <a:t>Aslt</a:t>
            </a:r>
            <a:r>
              <a:rPr lang="en-US" dirty="0"/>
              <a:t> </a:t>
            </a:r>
            <a:r>
              <a:rPr lang="en-US" dirty="0" err="1"/>
              <a:t>Agg</a:t>
            </a:r>
            <a:r>
              <a:rPr lang="en-US" dirty="0"/>
              <a:t> Police Gun	10</a:t>
            </a:r>
          </a:p>
          <a:p>
            <a:endParaRPr lang="en-US" dirty="0"/>
          </a:p>
          <a:p>
            <a:r>
              <a:rPr lang="en-US" dirty="0"/>
              <a:t>Arson	</a:t>
            </a:r>
          </a:p>
          <a:p>
            <a:r>
              <a:rPr lang="en-US" dirty="0"/>
              <a:t>Arson Other	196</a:t>
            </a:r>
          </a:p>
          <a:p>
            <a:r>
              <a:rPr lang="en-US" dirty="0"/>
              <a:t>Arson Vehicle	194</a:t>
            </a:r>
          </a:p>
          <a:p>
            <a:r>
              <a:rPr lang="en-US" dirty="0"/>
              <a:t>Arson Residence	164</a:t>
            </a:r>
          </a:p>
          <a:p>
            <a:r>
              <a:rPr lang="en-US" dirty="0"/>
              <a:t>Arson Business	73</a:t>
            </a:r>
          </a:p>
          <a:p>
            <a:r>
              <a:rPr lang="en-US" dirty="0"/>
              <a:t>Arson Public Building	18</a:t>
            </a:r>
          </a:p>
          <a:p>
            <a:endParaRPr lang="en-US" dirty="0"/>
          </a:p>
          <a:p>
            <a:r>
              <a:rPr lang="en-US" dirty="0"/>
              <a:t>Auto Theft	</a:t>
            </a:r>
          </a:p>
          <a:p>
            <a:r>
              <a:rPr lang="en-US" dirty="0"/>
              <a:t>Theft Of Motor Vehicle	26728</a:t>
            </a:r>
          </a:p>
          <a:p>
            <a:r>
              <a:rPr lang="en-US" dirty="0"/>
              <a:t>Theft </a:t>
            </a:r>
            <a:r>
              <a:rPr lang="en-US" dirty="0" err="1"/>
              <a:t>Stln</a:t>
            </a:r>
            <a:r>
              <a:rPr lang="en-US" dirty="0"/>
              <a:t> Vehicle Trailer	534</a:t>
            </a:r>
          </a:p>
          <a:p>
            <a:r>
              <a:rPr lang="en-US" dirty="0"/>
              <a:t>Theft </a:t>
            </a:r>
            <a:r>
              <a:rPr lang="en-US" dirty="0" err="1"/>
              <a:t>Stln</a:t>
            </a:r>
            <a:r>
              <a:rPr lang="en-US" dirty="0"/>
              <a:t> </a:t>
            </a:r>
            <a:r>
              <a:rPr lang="en-US" dirty="0" err="1"/>
              <a:t>Veh</a:t>
            </a:r>
            <a:r>
              <a:rPr lang="en-US" dirty="0"/>
              <a:t> Const Eqpt	47</a:t>
            </a:r>
          </a:p>
          <a:p>
            <a:endParaRPr lang="en-US" dirty="0"/>
          </a:p>
          <a:p>
            <a:r>
              <a:rPr lang="en-US" dirty="0"/>
              <a:t>Burglary	</a:t>
            </a:r>
          </a:p>
          <a:p>
            <a:r>
              <a:rPr lang="en-US" dirty="0"/>
              <a:t>Burglary Business By Force	5128</a:t>
            </a:r>
          </a:p>
          <a:p>
            <a:r>
              <a:rPr lang="en-US" dirty="0"/>
              <a:t>Burg Auto Theft </a:t>
            </a:r>
            <a:r>
              <a:rPr lang="en-US" dirty="0" err="1"/>
              <a:t>Resd</a:t>
            </a:r>
            <a:r>
              <a:rPr lang="en-US" dirty="0"/>
              <a:t> No Force	440</a:t>
            </a:r>
          </a:p>
          <a:p>
            <a:r>
              <a:rPr lang="en-US" dirty="0"/>
              <a:t>Burg Auto Theft </a:t>
            </a:r>
            <a:r>
              <a:rPr lang="en-US" dirty="0" err="1"/>
              <a:t>Resd</a:t>
            </a:r>
            <a:r>
              <a:rPr lang="en-US" dirty="0"/>
              <a:t> W Force	174</a:t>
            </a:r>
          </a:p>
          <a:p>
            <a:r>
              <a:rPr lang="en-US" dirty="0"/>
              <a:t>Burg Auto Theft </a:t>
            </a:r>
            <a:r>
              <a:rPr lang="en-US" dirty="0" err="1"/>
              <a:t>Busn</a:t>
            </a:r>
            <a:r>
              <a:rPr lang="en-US" dirty="0"/>
              <a:t> W Force	146</a:t>
            </a:r>
          </a:p>
          <a:p>
            <a:r>
              <a:rPr lang="en-US" dirty="0"/>
              <a:t>Burg Auto Theft </a:t>
            </a:r>
            <a:r>
              <a:rPr lang="en-US" dirty="0" err="1"/>
              <a:t>Busn</a:t>
            </a:r>
            <a:r>
              <a:rPr lang="en-US" dirty="0"/>
              <a:t> No Force	47</a:t>
            </a:r>
          </a:p>
          <a:p>
            <a:endParaRPr lang="en-US" dirty="0"/>
          </a:p>
          <a:p>
            <a:r>
              <a:rPr lang="en-US" dirty="0"/>
              <a:t>Drug Alcohol	</a:t>
            </a:r>
          </a:p>
          <a:p>
            <a:r>
              <a:rPr lang="en-US" dirty="0"/>
              <a:t>Drug Cocaine Possess	3131</a:t>
            </a:r>
          </a:p>
          <a:p>
            <a:r>
              <a:rPr lang="en-US" dirty="0"/>
              <a:t>Drug Cocaine Sell	1505</a:t>
            </a:r>
          </a:p>
          <a:p>
            <a:r>
              <a:rPr lang="en-US" dirty="0"/>
              <a:t>Drug Barbiturate Possess	38</a:t>
            </a:r>
          </a:p>
          <a:p>
            <a:r>
              <a:rPr lang="en-US" dirty="0"/>
              <a:t>Drug Barbiturate Sell	14</a:t>
            </a:r>
          </a:p>
          <a:p>
            <a:r>
              <a:rPr lang="en-US" dirty="0"/>
              <a:t>Drug Barbiturate </a:t>
            </a:r>
            <a:r>
              <a:rPr lang="en-US" dirty="0" err="1"/>
              <a:t>Mfr</a:t>
            </a:r>
            <a:r>
              <a:rPr lang="en-US" dirty="0"/>
              <a:t>	2</a:t>
            </a:r>
          </a:p>
          <a:p>
            <a:r>
              <a:rPr lang="en-US" dirty="0"/>
              <a:t>Larceny	Theft Bicycle	8581</a:t>
            </a:r>
          </a:p>
          <a:p>
            <a:r>
              <a:rPr lang="en-US" dirty="0"/>
              <a:t>Theft From </a:t>
            </a:r>
            <a:r>
              <a:rPr lang="en-US" dirty="0" err="1"/>
              <a:t>Bldg</a:t>
            </a:r>
            <a:r>
              <a:rPr lang="en-US" dirty="0"/>
              <a:t>	5629</a:t>
            </a:r>
          </a:p>
          <a:p>
            <a:r>
              <a:rPr lang="en-US" dirty="0"/>
              <a:t>Theft From Mails	478</a:t>
            </a:r>
          </a:p>
          <a:p>
            <a:r>
              <a:rPr lang="en-US" dirty="0"/>
              <a:t>Burglary Vending Machine	235</a:t>
            </a:r>
          </a:p>
          <a:p>
            <a:r>
              <a:rPr lang="en-US" dirty="0"/>
              <a:t>Theft From Yards	1</a:t>
            </a:r>
          </a:p>
          <a:p>
            <a:endParaRPr lang="en-US" dirty="0"/>
          </a:p>
          <a:p>
            <a:r>
              <a:rPr lang="en-US" dirty="0"/>
              <a:t>Murder	</a:t>
            </a:r>
          </a:p>
          <a:p>
            <a:r>
              <a:rPr lang="en-US" dirty="0"/>
              <a:t>Homicide Other	251</a:t>
            </a:r>
          </a:p>
          <a:p>
            <a:r>
              <a:rPr lang="en-US" dirty="0"/>
              <a:t>Homicide Family	27</a:t>
            </a:r>
          </a:p>
          <a:p>
            <a:r>
              <a:rPr lang="en-US" dirty="0" err="1"/>
              <a:t>Traf</a:t>
            </a:r>
            <a:r>
              <a:rPr lang="en-US" dirty="0"/>
              <a:t> Vehicular Homicide	25</a:t>
            </a:r>
          </a:p>
          <a:p>
            <a:r>
              <a:rPr lang="en-US" dirty="0"/>
              <a:t>Homicide Negligent	2</a:t>
            </a:r>
          </a:p>
          <a:p>
            <a:r>
              <a:rPr lang="en-US" dirty="0"/>
              <a:t>Homicide Police By Gun	2</a:t>
            </a:r>
          </a:p>
          <a:p>
            <a:endParaRPr lang="en-US" dirty="0"/>
          </a:p>
          <a:p>
            <a:r>
              <a:rPr lang="en-US" dirty="0"/>
              <a:t>Other Crimes Against Persons	</a:t>
            </a:r>
          </a:p>
          <a:p>
            <a:r>
              <a:rPr lang="en-US" dirty="0"/>
              <a:t>Assault Simple	14136</a:t>
            </a:r>
          </a:p>
          <a:p>
            <a:r>
              <a:rPr lang="en-US" dirty="0"/>
              <a:t>Assault </a:t>
            </a:r>
            <a:r>
              <a:rPr lang="en-US" dirty="0" err="1"/>
              <a:t>Dv</a:t>
            </a:r>
            <a:r>
              <a:rPr lang="en-US" dirty="0"/>
              <a:t>	9358</a:t>
            </a:r>
          </a:p>
          <a:p>
            <a:r>
              <a:rPr lang="en-US" dirty="0"/>
              <a:t>Indecent Exposure	846</a:t>
            </a:r>
          </a:p>
          <a:p>
            <a:r>
              <a:rPr lang="en-US" dirty="0"/>
              <a:t>Assault Police Simple	760</a:t>
            </a:r>
          </a:p>
          <a:p>
            <a:r>
              <a:rPr lang="en-US" dirty="0"/>
              <a:t>Obscene Material </a:t>
            </a:r>
            <a:r>
              <a:rPr lang="en-US" dirty="0" err="1"/>
              <a:t>Mfr</a:t>
            </a:r>
            <a:r>
              <a:rPr lang="en-US" dirty="0"/>
              <a:t>	6</a:t>
            </a:r>
          </a:p>
          <a:p>
            <a:endParaRPr lang="en-US" dirty="0"/>
          </a:p>
          <a:p>
            <a:r>
              <a:rPr lang="en-US" dirty="0"/>
              <a:t>Public Disorder	</a:t>
            </a:r>
          </a:p>
          <a:p>
            <a:r>
              <a:rPr lang="en-US" dirty="0"/>
              <a:t>Criminal Mischief </a:t>
            </a:r>
            <a:r>
              <a:rPr lang="en-US" dirty="0" err="1"/>
              <a:t>Mtr</a:t>
            </a:r>
            <a:r>
              <a:rPr lang="en-US" dirty="0"/>
              <a:t> </a:t>
            </a:r>
            <a:r>
              <a:rPr lang="en-US" dirty="0" err="1"/>
              <a:t>Veh</a:t>
            </a:r>
            <a:r>
              <a:rPr lang="en-US" dirty="0"/>
              <a:t>	15531</a:t>
            </a:r>
          </a:p>
          <a:p>
            <a:r>
              <a:rPr lang="en-US" dirty="0"/>
              <a:t>Criminal Mischief Other	13782</a:t>
            </a:r>
          </a:p>
          <a:p>
            <a:r>
              <a:rPr lang="en-US" dirty="0"/>
              <a:t>Disturbing The Peace	8796</a:t>
            </a:r>
          </a:p>
          <a:p>
            <a:r>
              <a:rPr lang="en-US" dirty="0"/>
              <a:t>Criminal Mischief Graffiti	3158</a:t>
            </a:r>
          </a:p>
          <a:p>
            <a:r>
              <a:rPr lang="en-US" dirty="0"/>
              <a:t>Curfew	1562</a:t>
            </a:r>
          </a:p>
          <a:p>
            <a:endParaRPr lang="en-US" dirty="0"/>
          </a:p>
          <a:p>
            <a:r>
              <a:rPr lang="en-US" dirty="0"/>
              <a:t>Robbery	</a:t>
            </a:r>
          </a:p>
          <a:p>
            <a:r>
              <a:rPr lang="en-US" dirty="0"/>
              <a:t>Robbery Business	1572</a:t>
            </a:r>
          </a:p>
          <a:p>
            <a:r>
              <a:rPr lang="en-US" dirty="0"/>
              <a:t>Robbery Car Jacking	649</a:t>
            </a:r>
          </a:p>
          <a:p>
            <a:r>
              <a:rPr lang="en-US" dirty="0"/>
              <a:t>Robbery Residence	419</a:t>
            </a:r>
          </a:p>
          <a:p>
            <a:r>
              <a:rPr lang="en-US" dirty="0"/>
              <a:t>Robbery Purse Snatch W Force	352</a:t>
            </a:r>
          </a:p>
          <a:p>
            <a:r>
              <a:rPr lang="en-US" dirty="0"/>
              <a:t>Robbery Bank	161</a:t>
            </a:r>
          </a:p>
          <a:p>
            <a:endParaRPr lang="en-US" dirty="0"/>
          </a:p>
          <a:p>
            <a:r>
              <a:rPr lang="en-US" dirty="0"/>
              <a:t>Sexual Assault	</a:t>
            </a:r>
          </a:p>
          <a:p>
            <a:r>
              <a:rPr lang="en-US" dirty="0"/>
              <a:t>Sex </a:t>
            </a:r>
            <a:r>
              <a:rPr lang="en-US" dirty="0" err="1"/>
              <a:t>Aslt</a:t>
            </a:r>
            <a:r>
              <a:rPr lang="en-US" dirty="0"/>
              <a:t> Rape	2407</a:t>
            </a:r>
          </a:p>
          <a:p>
            <a:r>
              <a:rPr lang="en-US" dirty="0"/>
              <a:t>Sex </a:t>
            </a:r>
            <a:r>
              <a:rPr lang="en-US" dirty="0" err="1"/>
              <a:t>Aslt</a:t>
            </a:r>
            <a:r>
              <a:rPr lang="en-US" dirty="0"/>
              <a:t> Fondle Adult Victim	896</a:t>
            </a:r>
          </a:p>
          <a:p>
            <a:r>
              <a:rPr lang="en-US" dirty="0"/>
              <a:t>Sex </a:t>
            </a:r>
            <a:r>
              <a:rPr lang="en-US" dirty="0" err="1"/>
              <a:t>Aslt</a:t>
            </a:r>
            <a:r>
              <a:rPr lang="en-US" dirty="0"/>
              <a:t> Non Rape	593</a:t>
            </a:r>
          </a:p>
          <a:p>
            <a:r>
              <a:rPr lang="en-US" dirty="0"/>
              <a:t>Sex </a:t>
            </a:r>
            <a:r>
              <a:rPr lang="en-US" dirty="0" err="1"/>
              <a:t>Aslt</a:t>
            </a:r>
            <a:r>
              <a:rPr lang="en-US" dirty="0"/>
              <a:t> Rape Pot	163</a:t>
            </a:r>
          </a:p>
          <a:p>
            <a:r>
              <a:rPr lang="en-US" dirty="0"/>
              <a:t>Sex </a:t>
            </a:r>
            <a:r>
              <a:rPr lang="en-US" dirty="0" err="1"/>
              <a:t>Aslt</a:t>
            </a:r>
            <a:r>
              <a:rPr lang="en-US" dirty="0"/>
              <a:t> Non Rape Pot	138</a:t>
            </a:r>
          </a:p>
          <a:p>
            <a:endParaRPr lang="en-US" dirty="0"/>
          </a:p>
          <a:p>
            <a:r>
              <a:rPr lang="en-US" dirty="0"/>
              <a:t>Theft From Motor Vehicle	</a:t>
            </a:r>
          </a:p>
          <a:p>
            <a:r>
              <a:rPr lang="en-US" dirty="0"/>
              <a:t>Theft Items From Vehicle	27713</a:t>
            </a:r>
          </a:p>
          <a:p>
            <a:r>
              <a:rPr lang="en-US" dirty="0"/>
              <a:t>Theft Parts From Vehicle	11154</a:t>
            </a:r>
          </a:p>
          <a:p>
            <a:endParaRPr lang="en-US" dirty="0"/>
          </a:p>
          <a:p>
            <a:r>
              <a:rPr lang="en-US" dirty="0"/>
              <a:t>Traffic Accident	</a:t>
            </a:r>
          </a:p>
          <a:p>
            <a:r>
              <a:rPr lang="en-US" dirty="0"/>
              <a:t>Traffic Accident	93037</a:t>
            </a:r>
          </a:p>
          <a:p>
            <a:r>
              <a:rPr lang="en-US" dirty="0"/>
              <a:t>Traffic Accident Hit And Run	36244</a:t>
            </a:r>
          </a:p>
          <a:p>
            <a:r>
              <a:rPr lang="en-US" dirty="0"/>
              <a:t>Traffic Accident Dui </a:t>
            </a:r>
            <a:r>
              <a:rPr lang="en-US" dirty="0" err="1"/>
              <a:t>Duid</a:t>
            </a:r>
            <a:r>
              <a:rPr lang="en-US" dirty="0"/>
              <a:t>	3992</a:t>
            </a:r>
          </a:p>
          <a:p>
            <a:endParaRPr lang="en-US" dirty="0"/>
          </a:p>
          <a:p>
            <a:r>
              <a:rPr lang="en-US" dirty="0"/>
              <a:t>White Collar Crime	</a:t>
            </a:r>
          </a:p>
          <a:p>
            <a:r>
              <a:rPr lang="en-US" dirty="0"/>
              <a:t>Forgery Checks	950</a:t>
            </a:r>
          </a:p>
          <a:p>
            <a:r>
              <a:rPr lang="en-US" dirty="0"/>
              <a:t>Forgery Other	346</a:t>
            </a:r>
          </a:p>
          <a:p>
            <a:r>
              <a:rPr lang="en-US" dirty="0"/>
              <a:t>Forgery Counterfeit Of Obj	113</a:t>
            </a:r>
          </a:p>
          <a:p>
            <a:r>
              <a:rPr lang="en-US" dirty="0"/>
              <a:t>Drug Forgery To Obtain	98</a:t>
            </a:r>
          </a:p>
          <a:p>
            <a:r>
              <a:rPr lang="en-US" dirty="0"/>
              <a:t>Altering Vin Number	1</a:t>
            </a:r>
          </a:p>
        </p:txBody>
      </p:sp>
      <p:sp>
        <p:nvSpPr>
          <p:cNvPr id="4" name="Slide Number Placeholder 3"/>
          <p:cNvSpPr>
            <a:spLocks noGrp="1"/>
          </p:cNvSpPr>
          <p:nvPr>
            <p:ph type="sldNum" sz="quarter" idx="5"/>
          </p:nvPr>
        </p:nvSpPr>
        <p:spPr/>
        <p:txBody>
          <a:bodyPr/>
          <a:lstStyle/>
          <a:p>
            <a:fld id="{BB84FF79-2F07-4E9F-8B84-1A18C62B99BB}" type="slidenum">
              <a:rPr lang="en-US" smtClean="0"/>
              <a:t>5</a:t>
            </a:fld>
            <a:endParaRPr lang="en-US"/>
          </a:p>
        </p:txBody>
      </p:sp>
    </p:spTree>
    <p:extLst>
      <p:ext uri="{BB962C8B-B14F-4D97-AF65-F5344CB8AC3E}">
        <p14:creationId xmlns:p14="http://schemas.microsoft.com/office/powerpoint/2010/main" val="2878684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Aggravated Assault	</a:t>
            </a:r>
          </a:p>
          <a:p>
            <a:r>
              <a:rPr lang="en-US" dirty="0"/>
              <a:t>Aggravated Assault	5678</a:t>
            </a:r>
          </a:p>
          <a:p>
            <a:r>
              <a:rPr lang="en-US" dirty="0"/>
              <a:t>Menacing Felony W </a:t>
            </a:r>
            <a:r>
              <a:rPr lang="en-US" dirty="0" err="1"/>
              <a:t>Weap</a:t>
            </a:r>
            <a:r>
              <a:rPr lang="en-US" dirty="0"/>
              <a:t>	3345</a:t>
            </a:r>
          </a:p>
          <a:p>
            <a:r>
              <a:rPr lang="en-US" dirty="0"/>
              <a:t>Aggravated Assault </a:t>
            </a:r>
            <a:r>
              <a:rPr lang="en-US" dirty="0" err="1"/>
              <a:t>Dv</a:t>
            </a:r>
            <a:r>
              <a:rPr lang="en-US" dirty="0"/>
              <a:t>	2287</a:t>
            </a:r>
          </a:p>
          <a:p>
            <a:r>
              <a:rPr lang="en-US" dirty="0"/>
              <a:t>Weapon Fire Into Occ </a:t>
            </a:r>
            <a:r>
              <a:rPr lang="en-US" dirty="0" err="1"/>
              <a:t>Bldg</a:t>
            </a:r>
            <a:r>
              <a:rPr lang="en-US" dirty="0"/>
              <a:t>	682</a:t>
            </a:r>
          </a:p>
          <a:p>
            <a:r>
              <a:rPr lang="en-US" dirty="0"/>
              <a:t>Weapon Fire Into Occ </a:t>
            </a:r>
            <a:r>
              <a:rPr lang="en-US" dirty="0" err="1"/>
              <a:t>Veh</a:t>
            </a:r>
            <a:r>
              <a:rPr lang="en-US" dirty="0"/>
              <a:t>	176</a:t>
            </a:r>
          </a:p>
          <a:p>
            <a:endParaRPr lang="en-US" dirty="0"/>
          </a:p>
          <a:p>
            <a:r>
              <a:rPr lang="en-US" dirty="0"/>
              <a:t>All Other Crimes	</a:t>
            </a:r>
          </a:p>
          <a:p>
            <a:r>
              <a:rPr lang="en-US" dirty="0" err="1"/>
              <a:t>Agg</a:t>
            </a:r>
            <a:r>
              <a:rPr lang="en-US" dirty="0"/>
              <a:t> </a:t>
            </a:r>
            <a:r>
              <a:rPr lang="en-US" dirty="0" err="1"/>
              <a:t>Aslt</a:t>
            </a:r>
            <a:r>
              <a:rPr lang="en-US" dirty="0"/>
              <a:t> Police Weapon	317</a:t>
            </a:r>
          </a:p>
          <a:p>
            <a:r>
              <a:rPr lang="en-US" dirty="0"/>
              <a:t>Accessory Conspiracy To Crime	147</a:t>
            </a:r>
          </a:p>
          <a:p>
            <a:r>
              <a:rPr lang="en-US" dirty="0"/>
              <a:t>Animal Cruelty To	147</a:t>
            </a:r>
          </a:p>
          <a:p>
            <a:r>
              <a:rPr lang="en-US" dirty="0"/>
              <a:t>Animal </a:t>
            </a:r>
            <a:r>
              <a:rPr lang="en-US" dirty="0" err="1"/>
              <a:t>Poss</a:t>
            </a:r>
            <a:r>
              <a:rPr lang="en-US" dirty="0"/>
              <a:t> Of Dangerous	15</a:t>
            </a:r>
          </a:p>
          <a:p>
            <a:r>
              <a:rPr lang="en-US" dirty="0" err="1"/>
              <a:t>Aslt</a:t>
            </a:r>
            <a:r>
              <a:rPr lang="en-US" dirty="0"/>
              <a:t> </a:t>
            </a:r>
            <a:r>
              <a:rPr lang="en-US" dirty="0" err="1"/>
              <a:t>Agg</a:t>
            </a:r>
            <a:r>
              <a:rPr lang="en-US" dirty="0"/>
              <a:t> Police Gun	10</a:t>
            </a:r>
          </a:p>
          <a:p>
            <a:endParaRPr lang="en-US" dirty="0"/>
          </a:p>
          <a:p>
            <a:r>
              <a:rPr lang="en-US" dirty="0"/>
              <a:t>Arson	</a:t>
            </a:r>
          </a:p>
          <a:p>
            <a:r>
              <a:rPr lang="en-US" dirty="0"/>
              <a:t>Arson Other	196</a:t>
            </a:r>
          </a:p>
          <a:p>
            <a:r>
              <a:rPr lang="en-US" dirty="0"/>
              <a:t>Arson Vehicle	194</a:t>
            </a:r>
          </a:p>
          <a:p>
            <a:r>
              <a:rPr lang="en-US" dirty="0"/>
              <a:t>Arson Residence	164</a:t>
            </a:r>
          </a:p>
          <a:p>
            <a:r>
              <a:rPr lang="en-US" dirty="0"/>
              <a:t>Arson Business	73</a:t>
            </a:r>
          </a:p>
          <a:p>
            <a:r>
              <a:rPr lang="en-US" dirty="0"/>
              <a:t>Arson Public Building	18</a:t>
            </a:r>
          </a:p>
          <a:p>
            <a:endParaRPr lang="en-US" dirty="0"/>
          </a:p>
          <a:p>
            <a:r>
              <a:rPr lang="en-US" dirty="0"/>
              <a:t>Auto Theft	</a:t>
            </a:r>
          </a:p>
          <a:p>
            <a:r>
              <a:rPr lang="en-US" dirty="0"/>
              <a:t>Theft Of Motor Vehicle	26728</a:t>
            </a:r>
          </a:p>
          <a:p>
            <a:r>
              <a:rPr lang="en-US" dirty="0"/>
              <a:t>Theft </a:t>
            </a:r>
            <a:r>
              <a:rPr lang="en-US" dirty="0" err="1"/>
              <a:t>Stln</a:t>
            </a:r>
            <a:r>
              <a:rPr lang="en-US" dirty="0"/>
              <a:t> Vehicle Trailer	534</a:t>
            </a:r>
          </a:p>
          <a:p>
            <a:r>
              <a:rPr lang="en-US" dirty="0"/>
              <a:t>Theft </a:t>
            </a:r>
            <a:r>
              <a:rPr lang="en-US" dirty="0" err="1"/>
              <a:t>Stln</a:t>
            </a:r>
            <a:r>
              <a:rPr lang="en-US" dirty="0"/>
              <a:t> </a:t>
            </a:r>
            <a:r>
              <a:rPr lang="en-US" dirty="0" err="1"/>
              <a:t>Veh</a:t>
            </a:r>
            <a:r>
              <a:rPr lang="en-US" dirty="0"/>
              <a:t> Const Eqpt	47</a:t>
            </a:r>
          </a:p>
          <a:p>
            <a:endParaRPr lang="en-US" dirty="0"/>
          </a:p>
          <a:p>
            <a:r>
              <a:rPr lang="en-US" dirty="0"/>
              <a:t>Burglary	</a:t>
            </a:r>
          </a:p>
          <a:p>
            <a:r>
              <a:rPr lang="en-US" dirty="0"/>
              <a:t>Burglary Business By Force	5128</a:t>
            </a:r>
          </a:p>
          <a:p>
            <a:r>
              <a:rPr lang="en-US" dirty="0"/>
              <a:t>Burg Auto Theft </a:t>
            </a:r>
            <a:r>
              <a:rPr lang="en-US" dirty="0" err="1"/>
              <a:t>Resd</a:t>
            </a:r>
            <a:r>
              <a:rPr lang="en-US" dirty="0"/>
              <a:t> No Force	440</a:t>
            </a:r>
          </a:p>
          <a:p>
            <a:r>
              <a:rPr lang="en-US" dirty="0"/>
              <a:t>Burg Auto Theft </a:t>
            </a:r>
            <a:r>
              <a:rPr lang="en-US" dirty="0" err="1"/>
              <a:t>Resd</a:t>
            </a:r>
            <a:r>
              <a:rPr lang="en-US" dirty="0"/>
              <a:t> W Force	174</a:t>
            </a:r>
          </a:p>
          <a:p>
            <a:r>
              <a:rPr lang="en-US" dirty="0"/>
              <a:t>Burg Auto Theft </a:t>
            </a:r>
            <a:r>
              <a:rPr lang="en-US" dirty="0" err="1"/>
              <a:t>Busn</a:t>
            </a:r>
            <a:r>
              <a:rPr lang="en-US" dirty="0"/>
              <a:t> W Force	146</a:t>
            </a:r>
          </a:p>
          <a:p>
            <a:r>
              <a:rPr lang="en-US" dirty="0"/>
              <a:t>Burg Auto Theft </a:t>
            </a:r>
            <a:r>
              <a:rPr lang="en-US" dirty="0" err="1"/>
              <a:t>Busn</a:t>
            </a:r>
            <a:r>
              <a:rPr lang="en-US" dirty="0"/>
              <a:t> No Force	47</a:t>
            </a:r>
          </a:p>
          <a:p>
            <a:endParaRPr lang="en-US" dirty="0"/>
          </a:p>
          <a:p>
            <a:r>
              <a:rPr lang="en-US" dirty="0"/>
              <a:t>Drug Alcohol	</a:t>
            </a:r>
          </a:p>
          <a:p>
            <a:r>
              <a:rPr lang="en-US" dirty="0"/>
              <a:t>Drug Cocaine Possess	3131</a:t>
            </a:r>
          </a:p>
          <a:p>
            <a:r>
              <a:rPr lang="en-US" dirty="0"/>
              <a:t>Drug Cocaine Sell	1505</a:t>
            </a:r>
          </a:p>
          <a:p>
            <a:r>
              <a:rPr lang="en-US" dirty="0"/>
              <a:t>Drug Barbiturate Possess	38</a:t>
            </a:r>
          </a:p>
          <a:p>
            <a:r>
              <a:rPr lang="en-US" dirty="0"/>
              <a:t>Drug Barbiturate Sell	14</a:t>
            </a:r>
          </a:p>
          <a:p>
            <a:r>
              <a:rPr lang="en-US" dirty="0"/>
              <a:t>Drug Barbiturate </a:t>
            </a:r>
            <a:r>
              <a:rPr lang="en-US" dirty="0" err="1"/>
              <a:t>Mfr</a:t>
            </a:r>
            <a:r>
              <a:rPr lang="en-US" dirty="0"/>
              <a:t>	2</a:t>
            </a:r>
          </a:p>
          <a:p>
            <a:r>
              <a:rPr lang="en-US" dirty="0"/>
              <a:t>Larceny	Theft Bicycle	8581</a:t>
            </a:r>
          </a:p>
          <a:p>
            <a:r>
              <a:rPr lang="en-US" dirty="0"/>
              <a:t>Theft From </a:t>
            </a:r>
            <a:r>
              <a:rPr lang="en-US" dirty="0" err="1"/>
              <a:t>Bldg</a:t>
            </a:r>
            <a:r>
              <a:rPr lang="en-US" dirty="0"/>
              <a:t>	5629</a:t>
            </a:r>
          </a:p>
          <a:p>
            <a:r>
              <a:rPr lang="en-US" dirty="0"/>
              <a:t>Theft From Mails	478</a:t>
            </a:r>
          </a:p>
          <a:p>
            <a:r>
              <a:rPr lang="en-US" dirty="0"/>
              <a:t>Burglary Vending Machine	235</a:t>
            </a:r>
          </a:p>
          <a:p>
            <a:r>
              <a:rPr lang="en-US" dirty="0"/>
              <a:t>Theft From Yards	1</a:t>
            </a:r>
          </a:p>
          <a:p>
            <a:endParaRPr lang="en-US" dirty="0"/>
          </a:p>
          <a:p>
            <a:r>
              <a:rPr lang="en-US" dirty="0"/>
              <a:t>Murder	</a:t>
            </a:r>
          </a:p>
          <a:p>
            <a:r>
              <a:rPr lang="en-US" dirty="0"/>
              <a:t>Homicide Other	251</a:t>
            </a:r>
          </a:p>
          <a:p>
            <a:r>
              <a:rPr lang="en-US" dirty="0"/>
              <a:t>Homicide Family	27</a:t>
            </a:r>
          </a:p>
          <a:p>
            <a:r>
              <a:rPr lang="en-US" dirty="0" err="1"/>
              <a:t>Traf</a:t>
            </a:r>
            <a:r>
              <a:rPr lang="en-US" dirty="0"/>
              <a:t> Vehicular Homicide	25</a:t>
            </a:r>
          </a:p>
          <a:p>
            <a:r>
              <a:rPr lang="en-US" dirty="0"/>
              <a:t>Homicide Negligent	2</a:t>
            </a:r>
          </a:p>
          <a:p>
            <a:r>
              <a:rPr lang="en-US" dirty="0"/>
              <a:t>Homicide Police By Gun	2</a:t>
            </a:r>
          </a:p>
          <a:p>
            <a:endParaRPr lang="en-US" dirty="0"/>
          </a:p>
          <a:p>
            <a:r>
              <a:rPr lang="en-US" dirty="0"/>
              <a:t>Other Crimes Against Persons	</a:t>
            </a:r>
          </a:p>
          <a:p>
            <a:r>
              <a:rPr lang="en-US" dirty="0"/>
              <a:t>Assault Simple	14136</a:t>
            </a:r>
          </a:p>
          <a:p>
            <a:r>
              <a:rPr lang="en-US" dirty="0"/>
              <a:t>Assault </a:t>
            </a:r>
            <a:r>
              <a:rPr lang="en-US" dirty="0" err="1"/>
              <a:t>Dv</a:t>
            </a:r>
            <a:r>
              <a:rPr lang="en-US" dirty="0"/>
              <a:t>	9358</a:t>
            </a:r>
          </a:p>
          <a:p>
            <a:r>
              <a:rPr lang="en-US" dirty="0"/>
              <a:t>Indecent Exposure	846</a:t>
            </a:r>
          </a:p>
          <a:p>
            <a:r>
              <a:rPr lang="en-US" dirty="0"/>
              <a:t>Assault Police Simple	760</a:t>
            </a:r>
          </a:p>
          <a:p>
            <a:r>
              <a:rPr lang="en-US" dirty="0"/>
              <a:t>Obscene Material </a:t>
            </a:r>
            <a:r>
              <a:rPr lang="en-US" dirty="0" err="1"/>
              <a:t>Mfr</a:t>
            </a:r>
            <a:r>
              <a:rPr lang="en-US" dirty="0"/>
              <a:t>	6</a:t>
            </a:r>
          </a:p>
          <a:p>
            <a:endParaRPr lang="en-US" dirty="0"/>
          </a:p>
          <a:p>
            <a:r>
              <a:rPr lang="en-US" dirty="0"/>
              <a:t>Public Disorder	</a:t>
            </a:r>
          </a:p>
          <a:p>
            <a:r>
              <a:rPr lang="en-US" dirty="0"/>
              <a:t>Criminal Mischief </a:t>
            </a:r>
            <a:r>
              <a:rPr lang="en-US" dirty="0" err="1"/>
              <a:t>Mtr</a:t>
            </a:r>
            <a:r>
              <a:rPr lang="en-US" dirty="0"/>
              <a:t> </a:t>
            </a:r>
            <a:r>
              <a:rPr lang="en-US" dirty="0" err="1"/>
              <a:t>Veh</a:t>
            </a:r>
            <a:r>
              <a:rPr lang="en-US" dirty="0"/>
              <a:t>	15531</a:t>
            </a:r>
          </a:p>
          <a:p>
            <a:r>
              <a:rPr lang="en-US" dirty="0"/>
              <a:t>Criminal Mischief Other	13782</a:t>
            </a:r>
          </a:p>
          <a:p>
            <a:r>
              <a:rPr lang="en-US" dirty="0"/>
              <a:t>Disturbing The Peace	8796</a:t>
            </a:r>
          </a:p>
          <a:p>
            <a:r>
              <a:rPr lang="en-US" dirty="0"/>
              <a:t>Criminal Mischief Graffiti	3158</a:t>
            </a:r>
          </a:p>
          <a:p>
            <a:r>
              <a:rPr lang="en-US" dirty="0"/>
              <a:t>Curfew	1562</a:t>
            </a:r>
          </a:p>
          <a:p>
            <a:endParaRPr lang="en-US" dirty="0"/>
          </a:p>
          <a:p>
            <a:r>
              <a:rPr lang="en-US" dirty="0"/>
              <a:t>Robbery	</a:t>
            </a:r>
          </a:p>
          <a:p>
            <a:r>
              <a:rPr lang="en-US" dirty="0"/>
              <a:t>Robbery Business	1572</a:t>
            </a:r>
          </a:p>
          <a:p>
            <a:r>
              <a:rPr lang="en-US" dirty="0"/>
              <a:t>Robbery Car Jacking	649</a:t>
            </a:r>
          </a:p>
          <a:p>
            <a:r>
              <a:rPr lang="en-US" dirty="0"/>
              <a:t>Robbery Residence	419</a:t>
            </a:r>
          </a:p>
          <a:p>
            <a:r>
              <a:rPr lang="en-US" dirty="0"/>
              <a:t>Robbery Purse Snatch W Force	352</a:t>
            </a:r>
          </a:p>
          <a:p>
            <a:r>
              <a:rPr lang="en-US" dirty="0"/>
              <a:t>Robbery Bank	161</a:t>
            </a:r>
          </a:p>
          <a:p>
            <a:endParaRPr lang="en-US" dirty="0"/>
          </a:p>
          <a:p>
            <a:r>
              <a:rPr lang="en-US" dirty="0"/>
              <a:t>Sexual Assault	</a:t>
            </a:r>
          </a:p>
          <a:p>
            <a:r>
              <a:rPr lang="en-US" dirty="0"/>
              <a:t>Sex </a:t>
            </a:r>
            <a:r>
              <a:rPr lang="en-US" dirty="0" err="1"/>
              <a:t>Aslt</a:t>
            </a:r>
            <a:r>
              <a:rPr lang="en-US" dirty="0"/>
              <a:t> Rape	2407</a:t>
            </a:r>
          </a:p>
          <a:p>
            <a:r>
              <a:rPr lang="en-US" dirty="0"/>
              <a:t>Sex </a:t>
            </a:r>
            <a:r>
              <a:rPr lang="en-US" dirty="0" err="1"/>
              <a:t>Aslt</a:t>
            </a:r>
            <a:r>
              <a:rPr lang="en-US" dirty="0"/>
              <a:t> Fondle Adult Victim	896</a:t>
            </a:r>
          </a:p>
          <a:p>
            <a:r>
              <a:rPr lang="en-US" dirty="0"/>
              <a:t>Sex </a:t>
            </a:r>
            <a:r>
              <a:rPr lang="en-US" dirty="0" err="1"/>
              <a:t>Aslt</a:t>
            </a:r>
            <a:r>
              <a:rPr lang="en-US" dirty="0"/>
              <a:t> Non Rape	593</a:t>
            </a:r>
          </a:p>
          <a:p>
            <a:r>
              <a:rPr lang="en-US" dirty="0"/>
              <a:t>Sex </a:t>
            </a:r>
            <a:r>
              <a:rPr lang="en-US" dirty="0" err="1"/>
              <a:t>Aslt</a:t>
            </a:r>
            <a:r>
              <a:rPr lang="en-US" dirty="0"/>
              <a:t> Rape Pot	163</a:t>
            </a:r>
          </a:p>
          <a:p>
            <a:r>
              <a:rPr lang="en-US" dirty="0"/>
              <a:t>Sex </a:t>
            </a:r>
            <a:r>
              <a:rPr lang="en-US" dirty="0" err="1"/>
              <a:t>Aslt</a:t>
            </a:r>
            <a:r>
              <a:rPr lang="en-US" dirty="0"/>
              <a:t> Non Rape Pot	138</a:t>
            </a:r>
          </a:p>
          <a:p>
            <a:endParaRPr lang="en-US" dirty="0"/>
          </a:p>
          <a:p>
            <a:r>
              <a:rPr lang="en-US" dirty="0"/>
              <a:t>Theft From Motor Vehicle	</a:t>
            </a:r>
          </a:p>
          <a:p>
            <a:r>
              <a:rPr lang="en-US" dirty="0"/>
              <a:t>Theft Items From Vehicle	27713</a:t>
            </a:r>
          </a:p>
          <a:p>
            <a:r>
              <a:rPr lang="en-US" dirty="0"/>
              <a:t>Theft Parts From Vehicle	11154</a:t>
            </a:r>
          </a:p>
          <a:p>
            <a:endParaRPr lang="en-US" dirty="0"/>
          </a:p>
          <a:p>
            <a:r>
              <a:rPr lang="en-US" dirty="0"/>
              <a:t>Traffic Accident	</a:t>
            </a:r>
          </a:p>
          <a:p>
            <a:r>
              <a:rPr lang="en-US" dirty="0"/>
              <a:t>Traffic Accident	93037</a:t>
            </a:r>
          </a:p>
          <a:p>
            <a:r>
              <a:rPr lang="en-US" dirty="0"/>
              <a:t>Traffic Accident Hit And Run	36244</a:t>
            </a:r>
          </a:p>
          <a:p>
            <a:r>
              <a:rPr lang="en-US" dirty="0"/>
              <a:t>Traffic Accident Dui </a:t>
            </a:r>
            <a:r>
              <a:rPr lang="en-US" dirty="0" err="1"/>
              <a:t>Duid</a:t>
            </a:r>
            <a:r>
              <a:rPr lang="en-US" dirty="0"/>
              <a:t>	3992</a:t>
            </a:r>
          </a:p>
          <a:p>
            <a:endParaRPr lang="en-US" dirty="0"/>
          </a:p>
          <a:p>
            <a:r>
              <a:rPr lang="en-US" dirty="0"/>
              <a:t>White Collar Crime	</a:t>
            </a:r>
          </a:p>
          <a:p>
            <a:r>
              <a:rPr lang="en-US" dirty="0"/>
              <a:t>Forgery Checks	950</a:t>
            </a:r>
          </a:p>
          <a:p>
            <a:r>
              <a:rPr lang="en-US" dirty="0"/>
              <a:t>Forgery Other	346</a:t>
            </a:r>
          </a:p>
          <a:p>
            <a:r>
              <a:rPr lang="en-US" dirty="0"/>
              <a:t>Forgery Counterfeit Of Obj	113</a:t>
            </a:r>
          </a:p>
          <a:p>
            <a:r>
              <a:rPr lang="en-US" dirty="0"/>
              <a:t>Drug Forgery To Obtain	98</a:t>
            </a:r>
          </a:p>
          <a:p>
            <a:r>
              <a:rPr lang="en-US" dirty="0"/>
              <a:t>Altering Vin Number	1</a:t>
            </a:r>
          </a:p>
        </p:txBody>
      </p:sp>
      <p:sp>
        <p:nvSpPr>
          <p:cNvPr id="4" name="Slide Number Placeholder 3"/>
          <p:cNvSpPr>
            <a:spLocks noGrp="1"/>
          </p:cNvSpPr>
          <p:nvPr>
            <p:ph type="sldNum" sz="quarter" idx="5"/>
          </p:nvPr>
        </p:nvSpPr>
        <p:spPr/>
        <p:txBody>
          <a:bodyPr/>
          <a:lstStyle/>
          <a:p>
            <a:fld id="{BB84FF79-2F07-4E9F-8B84-1A18C62B99BB}" type="slidenum">
              <a:rPr lang="en-US" smtClean="0"/>
              <a:t>6</a:t>
            </a:fld>
            <a:endParaRPr lang="en-US"/>
          </a:p>
        </p:txBody>
      </p:sp>
    </p:spTree>
    <p:extLst>
      <p:ext uri="{BB962C8B-B14F-4D97-AF65-F5344CB8AC3E}">
        <p14:creationId xmlns:p14="http://schemas.microsoft.com/office/powerpoint/2010/main" val="2155414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neighborhoods with the most criminal offenses recorded were Five-Points, Stapleton, </a:t>
            </a:r>
            <a:r>
              <a:rPr lang="en-US" dirty="0" err="1"/>
              <a:t>Cbd</a:t>
            </a:r>
            <a:r>
              <a:rPr lang="en-US" dirty="0"/>
              <a:t>, Capital Hill, etc. to East/West Colfax. The least criminally active areas around Denver were Indian-Creek with only 502 reports, compared to Five-Point’s </a:t>
            </a:r>
            <a:r>
              <a:rPr lang="en-US" b="1" dirty="0">
                <a:solidFill>
                  <a:schemeClr val="accent2"/>
                </a:solidFill>
                <a:effectLst/>
                <a:latin typeface="Noto Sans" panose="020B0502040504020204"/>
              </a:rPr>
              <a:t>26947</a:t>
            </a:r>
            <a:r>
              <a:rPr lang="en-US" dirty="0"/>
              <a:t> accounts.</a:t>
            </a:r>
          </a:p>
          <a:p>
            <a:endParaRPr lang="en-US" dirty="0"/>
          </a:p>
          <a:p>
            <a:endParaRPr lang="en-US" dirty="0"/>
          </a:p>
        </p:txBody>
      </p:sp>
      <p:sp>
        <p:nvSpPr>
          <p:cNvPr id="4" name="Slide Number Placeholder 3"/>
          <p:cNvSpPr>
            <a:spLocks noGrp="1"/>
          </p:cNvSpPr>
          <p:nvPr>
            <p:ph type="sldNum" sz="quarter" idx="5"/>
          </p:nvPr>
        </p:nvSpPr>
        <p:spPr/>
        <p:txBody>
          <a:bodyPr/>
          <a:lstStyle/>
          <a:p>
            <a:fld id="{BB84FF79-2F07-4E9F-8B84-1A18C62B99BB}" type="slidenum">
              <a:rPr lang="en-US" smtClean="0"/>
              <a:t>7</a:t>
            </a:fld>
            <a:endParaRPr lang="en-US"/>
          </a:p>
        </p:txBody>
      </p:sp>
    </p:spTree>
    <p:extLst>
      <p:ext uri="{BB962C8B-B14F-4D97-AF65-F5344CB8AC3E}">
        <p14:creationId xmlns:p14="http://schemas.microsoft.com/office/powerpoint/2010/main" val="2183157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Percent Increase from 2014 to 2019 is : 12.48 % </a:t>
            </a:r>
          </a:p>
          <a:p>
            <a:endParaRPr lang="en-US" dirty="0"/>
          </a:p>
          <a:p>
            <a:r>
              <a:rPr lang="en-US" dirty="0"/>
              <a:t>In 2014, there were 83,059 incidents increasing to 93,427 in 2018.  This is an increase of 12.4% over that 5 year span.</a:t>
            </a:r>
          </a:p>
          <a:p>
            <a:endParaRPr lang="en-US" dirty="0"/>
          </a:p>
          <a:p>
            <a:r>
              <a:rPr lang="en-US" dirty="0"/>
              <a:t>FIRST_OCCURRENCE_MONTH	INCIDENT_ID</a:t>
            </a:r>
          </a:p>
          <a:p>
            <a:r>
              <a:rPr lang="en-US" dirty="0"/>
              <a:t>0	1	35933</a:t>
            </a:r>
          </a:p>
          <a:p>
            <a:r>
              <a:rPr lang="en-US" dirty="0"/>
              <a:t>1	2	32430</a:t>
            </a:r>
          </a:p>
          <a:p>
            <a:r>
              <a:rPr lang="en-US" dirty="0"/>
              <a:t>2	3	36119</a:t>
            </a:r>
          </a:p>
          <a:p>
            <a:r>
              <a:rPr lang="en-US" dirty="0"/>
              <a:t>3	4	37192</a:t>
            </a:r>
          </a:p>
          <a:p>
            <a:r>
              <a:rPr lang="en-US" dirty="0"/>
              <a:t>4	5	39455</a:t>
            </a:r>
          </a:p>
          <a:p>
            <a:r>
              <a:rPr lang="en-US" dirty="0"/>
              <a:t>5	6	38732</a:t>
            </a:r>
          </a:p>
          <a:p>
            <a:r>
              <a:rPr lang="en-US" dirty="0"/>
              <a:t>6	7	39752</a:t>
            </a:r>
          </a:p>
          <a:p>
            <a:r>
              <a:rPr lang="en-US" dirty="0"/>
              <a:t>7	8	41109</a:t>
            </a:r>
          </a:p>
          <a:p>
            <a:r>
              <a:rPr lang="en-US" dirty="0"/>
              <a:t>8	9	39664</a:t>
            </a:r>
          </a:p>
          <a:p>
            <a:r>
              <a:rPr lang="en-US" dirty="0"/>
              <a:t>9	10	39958</a:t>
            </a:r>
          </a:p>
          <a:p>
            <a:r>
              <a:rPr lang="en-US" dirty="0"/>
              <a:t>10	11	35157</a:t>
            </a:r>
          </a:p>
          <a:p>
            <a:r>
              <a:rPr lang="en-US" dirty="0"/>
              <a:t>11	12	34911</a:t>
            </a:r>
          </a:p>
          <a:p>
            <a:endParaRPr lang="en-US" dirty="0"/>
          </a:p>
          <a:p>
            <a:endParaRPr lang="en-US" dirty="0"/>
          </a:p>
          <a:p>
            <a:r>
              <a:rPr lang="en-US" dirty="0"/>
              <a:t>Liquor possession ranked highest in the drug-alcohol violations</a:t>
            </a:r>
          </a:p>
          <a:p>
            <a:r>
              <a:rPr lang="en-US" dirty="0"/>
              <a:t>Possession of drug paraphernalia ranked second, followed by possession of marijuana</a:t>
            </a:r>
          </a:p>
          <a:p>
            <a:r>
              <a:rPr lang="en-US" dirty="0"/>
              <a:t>Methamphetamine possession breaks the pattern of annual declines in incidents – it actually grew from 2014-2016</a:t>
            </a:r>
          </a:p>
          <a:p>
            <a:r>
              <a:rPr lang="en-US" dirty="0"/>
              <a:t>Cocaine and heroin possession also grew, but at a much smaller volume than methamphetamine</a:t>
            </a:r>
          </a:p>
          <a:p>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BB84FF79-2F07-4E9F-8B84-1A18C62B99BB}" type="slidenum">
              <a:rPr lang="en-US" smtClean="0"/>
              <a:t>8</a:t>
            </a:fld>
            <a:endParaRPr lang="en-US"/>
          </a:p>
        </p:txBody>
      </p:sp>
    </p:spTree>
    <p:extLst>
      <p:ext uri="{BB962C8B-B14F-4D97-AF65-F5344CB8AC3E}">
        <p14:creationId xmlns:p14="http://schemas.microsoft.com/office/powerpoint/2010/main" val="501952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City and County of Denver contained 600,158 people and 285,797 households. </a:t>
            </a:r>
          </a:p>
          <a:p>
            <a:endParaRPr lang="en-US" dirty="0"/>
          </a:p>
          <a:p>
            <a:r>
              <a:rPr lang="en-US" dirty="0"/>
              <a:t>NEIGHBORHOOD_ID	MALE	FEMALE</a:t>
            </a:r>
          </a:p>
          <a:p>
            <a:r>
              <a:rPr lang="en-US" dirty="0"/>
              <a:t>0	</a:t>
            </a:r>
            <a:r>
              <a:rPr lang="en-US" dirty="0" err="1"/>
              <a:t>Athmar</a:t>
            </a:r>
            <a:r>
              <a:rPr lang="en-US" dirty="0"/>
              <a:t> Park	4597	4301</a:t>
            </a:r>
          </a:p>
          <a:p>
            <a:r>
              <a:rPr lang="en-US" dirty="0"/>
              <a:t>1	</a:t>
            </a:r>
            <a:r>
              <a:rPr lang="en-US" dirty="0" err="1"/>
              <a:t>Auraria</a:t>
            </a:r>
            <a:r>
              <a:rPr lang="en-US" dirty="0"/>
              <a:t>	352	353</a:t>
            </a:r>
          </a:p>
          <a:p>
            <a:r>
              <a:rPr lang="en-US" dirty="0"/>
              <a:t>2	Baker	2565	2314</a:t>
            </a:r>
          </a:p>
          <a:p>
            <a:r>
              <a:rPr lang="en-US" dirty="0"/>
              <a:t>3	Barnum	3144	2967</a:t>
            </a:r>
          </a:p>
          <a:p>
            <a:r>
              <a:rPr lang="en-US" dirty="0"/>
              <a:t>4	Barnum West	2754	2622</a:t>
            </a:r>
          </a:p>
          <a:p>
            <a:r>
              <a:rPr lang="en-US" dirty="0"/>
              <a:t>5	Bear Valley	4396	4493</a:t>
            </a:r>
          </a:p>
          <a:p>
            <a:r>
              <a:rPr lang="en-US" dirty="0"/>
              <a:t>6	</a:t>
            </a:r>
            <a:r>
              <a:rPr lang="en-US" dirty="0" err="1"/>
              <a:t>Belcaro</a:t>
            </a:r>
            <a:r>
              <a:rPr lang="en-US" dirty="0"/>
              <a:t>	2009	2163</a:t>
            </a:r>
          </a:p>
          <a:p>
            <a:r>
              <a:rPr lang="en-US" dirty="0"/>
              <a:t>7	Berkeley	3884	4228</a:t>
            </a:r>
          </a:p>
          <a:p>
            <a:r>
              <a:rPr lang="en-US" dirty="0"/>
              <a:t>8	Capitol Hill	8331	6377</a:t>
            </a:r>
          </a:p>
          <a:p>
            <a:r>
              <a:rPr lang="en-US" dirty="0"/>
              <a:t>9	CBD	2016	1632</a:t>
            </a:r>
          </a:p>
          <a:p>
            <a:r>
              <a:rPr lang="en-US" dirty="0"/>
              <a:t>10	Chaffee Park	1932	1942</a:t>
            </a:r>
          </a:p>
          <a:p>
            <a:r>
              <a:rPr lang="en-US" dirty="0"/>
              <a:t>11	</a:t>
            </a:r>
            <a:r>
              <a:rPr lang="en-US" dirty="0" err="1"/>
              <a:t>Cheesman</a:t>
            </a:r>
            <a:r>
              <a:rPr lang="en-US" dirty="0"/>
              <a:t> Park	4116	3855</a:t>
            </a:r>
          </a:p>
          <a:p>
            <a:r>
              <a:rPr lang="en-US" dirty="0"/>
              <a:t>12	Cherry Creek	2488	3101</a:t>
            </a:r>
          </a:p>
          <a:p>
            <a:r>
              <a:rPr lang="en-US" dirty="0"/>
              <a:t>13	City Park	1410	1497</a:t>
            </a:r>
          </a:p>
          <a:p>
            <a:r>
              <a:rPr lang="en-US" dirty="0"/>
              <a:t>14	City Park West	2388	2456</a:t>
            </a:r>
          </a:p>
          <a:p>
            <a:r>
              <a:rPr lang="en-US" dirty="0"/>
              <a:t>15	Civic Center	886	691</a:t>
            </a:r>
          </a:p>
          <a:p>
            <a:r>
              <a:rPr lang="en-US" dirty="0"/>
              <a:t>16	Clayton	2173	2163</a:t>
            </a:r>
          </a:p>
          <a:p>
            <a:r>
              <a:rPr lang="en-US" dirty="0"/>
              <a:t>17	Cole	2382	2269</a:t>
            </a:r>
          </a:p>
          <a:p>
            <a:r>
              <a:rPr lang="en-US" dirty="0"/>
              <a:t>18	College View / South Platte	3459	3039</a:t>
            </a:r>
          </a:p>
          <a:p>
            <a:r>
              <a:rPr lang="en-US" dirty="0"/>
              <a:t>19	Congress Park	5110	5125</a:t>
            </a:r>
          </a:p>
          <a:p>
            <a:r>
              <a:rPr lang="en-US" dirty="0"/>
              <a:t>20	Cory - Merrill	1927	1965</a:t>
            </a:r>
          </a:p>
          <a:p>
            <a:r>
              <a:rPr lang="en-US" dirty="0"/>
              <a:t>21	Country Club	1443	1558</a:t>
            </a:r>
          </a:p>
          <a:p>
            <a:r>
              <a:rPr lang="en-US" dirty="0"/>
              <a:t>22	DIA	520	645</a:t>
            </a:r>
          </a:p>
          <a:p>
            <a:r>
              <a:rPr lang="en-US" dirty="0"/>
              <a:t>23	East Colfax	5147	5044</a:t>
            </a:r>
          </a:p>
          <a:p>
            <a:r>
              <a:rPr lang="en-US" dirty="0"/>
              <a:t>24	Elyria Swansea	3280	3121</a:t>
            </a:r>
          </a:p>
          <a:p>
            <a:r>
              <a:rPr lang="en-US" dirty="0"/>
              <a:t>25	Five Points	7440	5272</a:t>
            </a:r>
          </a:p>
          <a:p>
            <a:r>
              <a:rPr lang="en-US" dirty="0"/>
              <a:t>26	Fort Logan	4189	4343</a:t>
            </a:r>
          </a:p>
          <a:p>
            <a:r>
              <a:rPr lang="en-US" b="1" dirty="0">
                <a:highlight>
                  <a:srgbClr val="FFFF00"/>
                </a:highlight>
              </a:rPr>
              <a:t>27	Gateway / Green Valley Ranch	14160	15041</a:t>
            </a:r>
          </a:p>
          <a:p>
            <a:r>
              <a:rPr lang="en-US" dirty="0"/>
              <a:t>28	</a:t>
            </a:r>
            <a:r>
              <a:rPr lang="en-US" dirty="0" err="1"/>
              <a:t>Globeville</a:t>
            </a:r>
            <a:r>
              <a:rPr lang="en-US" dirty="0"/>
              <a:t>	2027	1660</a:t>
            </a:r>
          </a:p>
          <a:p>
            <a:r>
              <a:rPr lang="en-US" dirty="0"/>
              <a:t>29	Goldsmith	2956	2852</a:t>
            </a:r>
          </a:p>
          <a:p>
            <a:r>
              <a:rPr lang="en-US" dirty="0"/>
              <a:t>30	Hale	3521	3415</a:t>
            </a:r>
          </a:p>
          <a:p>
            <a:r>
              <a:rPr lang="en-US" dirty="0"/>
              <a:t>31	Hampden	8438	9109</a:t>
            </a:r>
          </a:p>
          <a:p>
            <a:r>
              <a:rPr lang="en-US" dirty="0"/>
              <a:t>32	Hampden South	6974	7396</a:t>
            </a:r>
          </a:p>
          <a:p>
            <a:r>
              <a:rPr lang="en-US" dirty="0"/>
              <a:t>33	Harvey Park	5738	5787</a:t>
            </a:r>
          </a:p>
          <a:p>
            <a:r>
              <a:rPr lang="en-US" dirty="0"/>
              <a:t>34	Harvey Park South	4090	4303</a:t>
            </a:r>
          </a:p>
          <a:p>
            <a:r>
              <a:rPr lang="en-US" dirty="0"/>
              <a:t>35	Highland	4309	4120</a:t>
            </a:r>
          </a:p>
          <a:p>
            <a:r>
              <a:rPr lang="en-US" dirty="0"/>
              <a:t>36	Hilltop	3863	4327</a:t>
            </a:r>
          </a:p>
          <a:p>
            <a:r>
              <a:rPr lang="en-US" dirty="0"/>
              <a:t>37	Indian Creek	1314	1782</a:t>
            </a:r>
          </a:p>
          <a:p>
            <a:r>
              <a:rPr lang="en-US" dirty="0"/>
              <a:t>38	Jefferson Park	1419	1133</a:t>
            </a:r>
          </a:p>
          <a:p>
            <a:r>
              <a:rPr lang="en-US" dirty="0"/>
              <a:t>39	Kennedy	2469	1995</a:t>
            </a:r>
          </a:p>
          <a:p>
            <a:r>
              <a:rPr lang="en-US" dirty="0"/>
              <a:t>40	Lincoln Park	3126	2993</a:t>
            </a:r>
          </a:p>
          <a:p>
            <a:r>
              <a:rPr lang="en-US" dirty="0"/>
              <a:t>41	Lowry Field	3678	4389</a:t>
            </a:r>
          </a:p>
          <a:p>
            <a:r>
              <a:rPr lang="en-US" dirty="0"/>
              <a:t>42	Mar Lee	6291	6161</a:t>
            </a:r>
          </a:p>
          <a:p>
            <a:r>
              <a:rPr lang="en-US" dirty="0"/>
              <a:t>43	Marston	5289	5843</a:t>
            </a:r>
          </a:p>
          <a:p>
            <a:r>
              <a:rPr lang="en-US" b="1" dirty="0"/>
              <a:t>44	</a:t>
            </a:r>
            <a:r>
              <a:rPr lang="en-US" b="1" dirty="0" err="1"/>
              <a:t>Montbello</a:t>
            </a:r>
            <a:r>
              <a:rPr lang="en-US" b="1" dirty="0"/>
              <a:t>	15111	15237</a:t>
            </a:r>
          </a:p>
          <a:p>
            <a:r>
              <a:rPr lang="en-US" dirty="0"/>
              <a:t>45	Montclair	2626	2830</a:t>
            </a:r>
          </a:p>
          <a:p>
            <a:r>
              <a:rPr lang="en-US" dirty="0"/>
              <a:t>46	North Capitol Hill	3415	2408</a:t>
            </a:r>
          </a:p>
          <a:p>
            <a:r>
              <a:rPr lang="en-US" dirty="0"/>
              <a:t>47	North Park Hill	4421	4961</a:t>
            </a:r>
          </a:p>
          <a:p>
            <a:r>
              <a:rPr lang="en-US" dirty="0"/>
              <a:t>48	Northeast Park Hill	3736	4086</a:t>
            </a:r>
          </a:p>
          <a:p>
            <a:r>
              <a:rPr lang="en-US" dirty="0"/>
              <a:t>49	Overland	1195	1023</a:t>
            </a:r>
          </a:p>
          <a:p>
            <a:r>
              <a:rPr lang="en-US" dirty="0"/>
              <a:t>50	Platt Park	2603	2790</a:t>
            </a:r>
          </a:p>
          <a:p>
            <a:r>
              <a:rPr lang="en-US" dirty="0"/>
              <a:t>51	Regis	1884	2050</a:t>
            </a:r>
          </a:p>
          <a:p>
            <a:r>
              <a:rPr lang="en-US" dirty="0"/>
              <a:t>52	Rosedale	1243	1310</a:t>
            </a:r>
          </a:p>
          <a:p>
            <a:r>
              <a:rPr lang="en-US" dirty="0"/>
              <a:t>53	Ruby Hill	4915	4905</a:t>
            </a:r>
          </a:p>
          <a:p>
            <a:r>
              <a:rPr lang="en-US" dirty="0"/>
              <a:t>54	Skyland	1496	1610</a:t>
            </a:r>
          </a:p>
          <a:p>
            <a:r>
              <a:rPr lang="en-US" dirty="0"/>
              <a:t>55	Sloan Lake	3452	3786</a:t>
            </a:r>
          </a:p>
          <a:p>
            <a:r>
              <a:rPr lang="en-US" dirty="0"/>
              <a:t>56	South Park Hill	4105	4485</a:t>
            </a:r>
          </a:p>
          <a:p>
            <a:r>
              <a:rPr lang="en-US" dirty="0"/>
              <a:t>57	</a:t>
            </a:r>
            <a:r>
              <a:rPr lang="en-US" dirty="0" err="1"/>
              <a:t>Southmoor</a:t>
            </a:r>
            <a:r>
              <a:rPr lang="en-US" dirty="0"/>
              <a:t> Park	1885	1941</a:t>
            </a:r>
          </a:p>
          <a:p>
            <a:r>
              <a:rPr lang="en-US" dirty="0"/>
              <a:t>58	Speer	5607	5347</a:t>
            </a:r>
          </a:p>
          <a:p>
            <a:r>
              <a:rPr lang="en-US" dirty="0"/>
              <a:t>59	Stapleton	7308	6640</a:t>
            </a:r>
          </a:p>
          <a:p>
            <a:r>
              <a:rPr lang="en-US" dirty="0"/>
              <a:t>60	Sun Valley	580	868</a:t>
            </a:r>
          </a:p>
          <a:p>
            <a:r>
              <a:rPr lang="en-US" dirty="0"/>
              <a:t>61	Sunnyside	4862	4864</a:t>
            </a:r>
          </a:p>
          <a:p>
            <a:r>
              <a:rPr lang="en-US" dirty="0"/>
              <a:t>62	Union Station	2351	1997</a:t>
            </a:r>
          </a:p>
          <a:p>
            <a:r>
              <a:rPr lang="en-US" dirty="0"/>
              <a:t>63	University	4755	4620</a:t>
            </a:r>
          </a:p>
          <a:p>
            <a:r>
              <a:rPr lang="en-US" dirty="0"/>
              <a:t>64	University Hills	2605	2722</a:t>
            </a:r>
          </a:p>
          <a:p>
            <a:r>
              <a:rPr lang="en-US" dirty="0"/>
              <a:t>65	University Park	3708	3783</a:t>
            </a:r>
          </a:p>
          <a:p>
            <a:r>
              <a:rPr lang="en-US" dirty="0"/>
              <a:t>66	Valverde	1925	2016</a:t>
            </a:r>
          </a:p>
          <a:p>
            <a:r>
              <a:rPr lang="en-US" dirty="0"/>
              <a:t>67	Villa Park	4528	4230</a:t>
            </a:r>
          </a:p>
          <a:p>
            <a:r>
              <a:rPr lang="en-US" dirty="0"/>
              <a:t>68	Virginia Village	6487	6357</a:t>
            </a:r>
          </a:p>
          <a:p>
            <a:r>
              <a:rPr lang="en-US" dirty="0"/>
              <a:t>69	Washington Park	3378	3527</a:t>
            </a:r>
          </a:p>
          <a:p>
            <a:r>
              <a:rPr lang="en-US" dirty="0"/>
              <a:t>70	Washington Park West	3258	3135</a:t>
            </a:r>
          </a:p>
          <a:p>
            <a:r>
              <a:rPr lang="en-US" dirty="0"/>
              <a:t>71	Washington Virginia Vale	6273	6757</a:t>
            </a:r>
          </a:p>
          <a:p>
            <a:r>
              <a:rPr lang="en-US" dirty="0"/>
              <a:t>72	</a:t>
            </a:r>
            <a:r>
              <a:rPr lang="en-US" dirty="0" err="1"/>
              <a:t>Wellshire</a:t>
            </a:r>
            <a:r>
              <a:rPr lang="en-US" dirty="0"/>
              <a:t>	1465	1668</a:t>
            </a:r>
          </a:p>
          <a:p>
            <a:r>
              <a:rPr lang="en-US" dirty="0"/>
              <a:t>73	West Colfax	4839	4901</a:t>
            </a:r>
          </a:p>
          <a:p>
            <a:r>
              <a:rPr lang="en-US" dirty="0"/>
              <a:t>74	West Highland	4144	4396</a:t>
            </a:r>
          </a:p>
          <a:p>
            <a:r>
              <a:rPr lang="en-US" dirty="0"/>
              <a:t>75	Westwood	7928	7558</a:t>
            </a:r>
          </a:p>
          <a:p>
            <a:r>
              <a:rPr lang="en-US" dirty="0"/>
              <a:t>76	Whittier	2380	2451</a:t>
            </a:r>
          </a:p>
          <a:p>
            <a:r>
              <a:rPr lang="en-US" dirty="0"/>
              <a:t>77	Windsor	5621	6968</a:t>
            </a:r>
          </a:p>
        </p:txBody>
      </p:sp>
      <p:sp>
        <p:nvSpPr>
          <p:cNvPr id="4" name="Slide Number Placeholder 3"/>
          <p:cNvSpPr>
            <a:spLocks noGrp="1"/>
          </p:cNvSpPr>
          <p:nvPr>
            <p:ph type="sldNum" sz="quarter" idx="5"/>
          </p:nvPr>
        </p:nvSpPr>
        <p:spPr/>
        <p:txBody>
          <a:bodyPr/>
          <a:lstStyle/>
          <a:p>
            <a:fld id="{BB84FF79-2F07-4E9F-8B84-1A18C62B99BB}" type="slidenum">
              <a:rPr lang="en-US" smtClean="0"/>
              <a:t>9</a:t>
            </a:fld>
            <a:endParaRPr lang="en-US"/>
          </a:p>
        </p:txBody>
      </p:sp>
    </p:spTree>
    <p:extLst>
      <p:ext uri="{BB962C8B-B14F-4D97-AF65-F5344CB8AC3E}">
        <p14:creationId xmlns:p14="http://schemas.microsoft.com/office/powerpoint/2010/main" val="2735084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A0BF8-6686-4F02-AB36-9614142B36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B406FE-1165-421C-8D35-96F0CFEA6D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A7B22AA-13F6-430C-B5C3-3ED6A1325F28}"/>
              </a:ext>
            </a:extLst>
          </p:cNvPr>
          <p:cNvSpPr>
            <a:spLocks noGrp="1"/>
          </p:cNvSpPr>
          <p:nvPr>
            <p:ph type="dt" sz="half" idx="10"/>
          </p:nvPr>
        </p:nvSpPr>
        <p:spPr/>
        <p:txBody>
          <a:bodyPr/>
          <a:lstStyle/>
          <a:p>
            <a:fld id="{1661375A-C223-44C8-917C-F7C3A1BCD50F}" type="datetimeFigureOut">
              <a:rPr lang="en-GB" smtClean="0"/>
              <a:t>26/10/2019</a:t>
            </a:fld>
            <a:endParaRPr lang="en-GB"/>
          </a:p>
        </p:txBody>
      </p:sp>
      <p:sp>
        <p:nvSpPr>
          <p:cNvPr id="5" name="Footer Placeholder 4">
            <a:extLst>
              <a:ext uri="{FF2B5EF4-FFF2-40B4-BE49-F238E27FC236}">
                <a16:creationId xmlns:a16="http://schemas.microsoft.com/office/drawing/2014/main" id="{12FB799C-1B8A-42C0-AD53-6DBEF2EC7E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8C035E-958A-44D5-9920-E77375E90336}"/>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237274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3A36-A7B5-4AED-90CE-DAABE341C7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26DD818-2AC6-4AD8-ADB0-757AE6DE1F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B561BE-2670-413D-B85D-350DC6A08AAC}"/>
              </a:ext>
            </a:extLst>
          </p:cNvPr>
          <p:cNvSpPr>
            <a:spLocks noGrp="1"/>
          </p:cNvSpPr>
          <p:nvPr>
            <p:ph type="dt" sz="half" idx="10"/>
          </p:nvPr>
        </p:nvSpPr>
        <p:spPr/>
        <p:txBody>
          <a:bodyPr/>
          <a:lstStyle/>
          <a:p>
            <a:fld id="{1661375A-C223-44C8-917C-F7C3A1BCD50F}" type="datetimeFigureOut">
              <a:rPr lang="en-GB" smtClean="0"/>
              <a:t>26/10/2019</a:t>
            </a:fld>
            <a:endParaRPr lang="en-GB"/>
          </a:p>
        </p:txBody>
      </p:sp>
      <p:sp>
        <p:nvSpPr>
          <p:cNvPr id="5" name="Footer Placeholder 4">
            <a:extLst>
              <a:ext uri="{FF2B5EF4-FFF2-40B4-BE49-F238E27FC236}">
                <a16:creationId xmlns:a16="http://schemas.microsoft.com/office/drawing/2014/main" id="{8A7469BC-9B02-4F1D-9332-C52CAA6CD6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F37A4D-841D-4B35-BD23-CCB82FC1C5BF}"/>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463148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4028CB-78B2-414A-9948-C32EA4A46C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52AA2E1-9030-407F-A8FB-98BCFFFDF7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722082-BED4-46DC-B1C0-9696140EF480}"/>
              </a:ext>
            </a:extLst>
          </p:cNvPr>
          <p:cNvSpPr>
            <a:spLocks noGrp="1"/>
          </p:cNvSpPr>
          <p:nvPr>
            <p:ph type="dt" sz="half" idx="10"/>
          </p:nvPr>
        </p:nvSpPr>
        <p:spPr/>
        <p:txBody>
          <a:bodyPr/>
          <a:lstStyle/>
          <a:p>
            <a:fld id="{1661375A-C223-44C8-917C-F7C3A1BCD50F}" type="datetimeFigureOut">
              <a:rPr lang="en-GB" smtClean="0"/>
              <a:t>26/10/2019</a:t>
            </a:fld>
            <a:endParaRPr lang="en-GB"/>
          </a:p>
        </p:txBody>
      </p:sp>
      <p:sp>
        <p:nvSpPr>
          <p:cNvPr id="5" name="Footer Placeholder 4">
            <a:extLst>
              <a:ext uri="{FF2B5EF4-FFF2-40B4-BE49-F238E27FC236}">
                <a16:creationId xmlns:a16="http://schemas.microsoft.com/office/drawing/2014/main" id="{F9485038-E165-45A4-8C75-C8A3CA8177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9D7943-C606-446E-B743-3AB1AE587BA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769305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8C7A-67F3-4CAD-9852-569FF656AD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1E717F-25DD-4AF6-8E4C-C3F0B72587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B9BF79-C6C8-4A28-B317-36AB52011BBD}"/>
              </a:ext>
            </a:extLst>
          </p:cNvPr>
          <p:cNvSpPr>
            <a:spLocks noGrp="1"/>
          </p:cNvSpPr>
          <p:nvPr>
            <p:ph type="dt" sz="half" idx="10"/>
          </p:nvPr>
        </p:nvSpPr>
        <p:spPr/>
        <p:txBody>
          <a:bodyPr/>
          <a:lstStyle/>
          <a:p>
            <a:fld id="{1661375A-C223-44C8-917C-F7C3A1BCD50F}" type="datetimeFigureOut">
              <a:rPr lang="en-GB" smtClean="0"/>
              <a:t>26/10/2019</a:t>
            </a:fld>
            <a:endParaRPr lang="en-GB"/>
          </a:p>
        </p:txBody>
      </p:sp>
      <p:sp>
        <p:nvSpPr>
          <p:cNvPr id="5" name="Footer Placeholder 4">
            <a:extLst>
              <a:ext uri="{FF2B5EF4-FFF2-40B4-BE49-F238E27FC236}">
                <a16:creationId xmlns:a16="http://schemas.microsoft.com/office/drawing/2014/main" id="{A052C1D1-F1BF-42DD-A7C6-2ED272DF8A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5916BF-016F-4056-985B-466516E68445}"/>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2605158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AECB-6827-4D91-8EB5-800DD8EA28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3CEBD6D-8344-4937-9A0D-E2DBE531B3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598055-7F4B-4E57-92A1-C43CE07ED7D1}"/>
              </a:ext>
            </a:extLst>
          </p:cNvPr>
          <p:cNvSpPr>
            <a:spLocks noGrp="1"/>
          </p:cNvSpPr>
          <p:nvPr>
            <p:ph type="dt" sz="half" idx="10"/>
          </p:nvPr>
        </p:nvSpPr>
        <p:spPr/>
        <p:txBody>
          <a:bodyPr/>
          <a:lstStyle/>
          <a:p>
            <a:fld id="{1661375A-C223-44C8-917C-F7C3A1BCD50F}" type="datetimeFigureOut">
              <a:rPr lang="en-GB" smtClean="0"/>
              <a:t>26/10/2019</a:t>
            </a:fld>
            <a:endParaRPr lang="en-GB"/>
          </a:p>
        </p:txBody>
      </p:sp>
      <p:sp>
        <p:nvSpPr>
          <p:cNvPr id="5" name="Footer Placeholder 4">
            <a:extLst>
              <a:ext uri="{FF2B5EF4-FFF2-40B4-BE49-F238E27FC236}">
                <a16:creationId xmlns:a16="http://schemas.microsoft.com/office/drawing/2014/main" id="{0BC8293C-337A-46B9-801C-405BA28F91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FE3A87-6EF6-4E32-958D-D3BDE968EC61}"/>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726121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C1E4F-8411-4152-A040-45E4E38D46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93C882-D441-40BC-AAB7-FB3EF79F6F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0FF742-A50B-4EB6-86AE-E67F120A5B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ACB9172-F4DE-4657-A074-EF8778EE7E7D}"/>
              </a:ext>
            </a:extLst>
          </p:cNvPr>
          <p:cNvSpPr>
            <a:spLocks noGrp="1"/>
          </p:cNvSpPr>
          <p:nvPr>
            <p:ph type="dt" sz="half" idx="10"/>
          </p:nvPr>
        </p:nvSpPr>
        <p:spPr/>
        <p:txBody>
          <a:bodyPr/>
          <a:lstStyle/>
          <a:p>
            <a:fld id="{1661375A-C223-44C8-917C-F7C3A1BCD50F}" type="datetimeFigureOut">
              <a:rPr lang="en-GB" smtClean="0"/>
              <a:t>26/10/2019</a:t>
            </a:fld>
            <a:endParaRPr lang="en-GB"/>
          </a:p>
        </p:txBody>
      </p:sp>
      <p:sp>
        <p:nvSpPr>
          <p:cNvPr id="6" name="Footer Placeholder 5">
            <a:extLst>
              <a:ext uri="{FF2B5EF4-FFF2-40B4-BE49-F238E27FC236}">
                <a16:creationId xmlns:a16="http://schemas.microsoft.com/office/drawing/2014/main" id="{77507DBE-C8F7-423C-9124-EE7B3D22E3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81AC0B-71D5-43A5-AD86-9668B4D92263}"/>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913001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204D3-549C-4770-B620-7E3D4678A94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4306D22-9474-474E-A4DD-36D304E576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9ED9F3-E75B-4CB6-9C20-44656AF0159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AB8604-4E78-4EF6-AF81-B832751C75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4C7266C-4F95-4B63-B8A4-5D430A6FCB5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DA605C0-AC58-49C3-BFDA-E7ADCFC7B8CA}"/>
              </a:ext>
            </a:extLst>
          </p:cNvPr>
          <p:cNvSpPr>
            <a:spLocks noGrp="1"/>
          </p:cNvSpPr>
          <p:nvPr>
            <p:ph type="dt" sz="half" idx="10"/>
          </p:nvPr>
        </p:nvSpPr>
        <p:spPr/>
        <p:txBody>
          <a:bodyPr/>
          <a:lstStyle/>
          <a:p>
            <a:fld id="{1661375A-C223-44C8-917C-F7C3A1BCD50F}" type="datetimeFigureOut">
              <a:rPr lang="en-GB" smtClean="0"/>
              <a:t>26/10/2019</a:t>
            </a:fld>
            <a:endParaRPr lang="en-GB"/>
          </a:p>
        </p:txBody>
      </p:sp>
      <p:sp>
        <p:nvSpPr>
          <p:cNvPr id="8" name="Footer Placeholder 7">
            <a:extLst>
              <a:ext uri="{FF2B5EF4-FFF2-40B4-BE49-F238E27FC236}">
                <a16:creationId xmlns:a16="http://schemas.microsoft.com/office/drawing/2014/main" id="{A8CDB99B-8E2F-47DA-B6C3-50842D8C3DD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00ACA83-753D-4AEE-B568-755DCF5ED7F7}"/>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482662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EDC-8D44-427B-90E0-FBD0FBAC969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8AE544B-A36F-473A-86AF-50F02429182D}"/>
              </a:ext>
            </a:extLst>
          </p:cNvPr>
          <p:cNvSpPr>
            <a:spLocks noGrp="1"/>
          </p:cNvSpPr>
          <p:nvPr>
            <p:ph type="dt" sz="half" idx="10"/>
          </p:nvPr>
        </p:nvSpPr>
        <p:spPr/>
        <p:txBody>
          <a:bodyPr/>
          <a:lstStyle/>
          <a:p>
            <a:fld id="{1661375A-C223-44C8-917C-F7C3A1BCD50F}" type="datetimeFigureOut">
              <a:rPr lang="en-GB" smtClean="0"/>
              <a:t>26/10/2019</a:t>
            </a:fld>
            <a:endParaRPr lang="en-GB"/>
          </a:p>
        </p:txBody>
      </p:sp>
      <p:sp>
        <p:nvSpPr>
          <p:cNvPr id="4" name="Footer Placeholder 3">
            <a:extLst>
              <a:ext uri="{FF2B5EF4-FFF2-40B4-BE49-F238E27FC236}">
                <a16:creationId xmlns:a16="http://schemas.microsoft.com/office/drawing/2014/main" id="{3E6F2748-531A-4318-A370-27EDE490E8C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AD6E57-F20B-43D2-A268-2449E7D4ADF8}"/>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58875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EC2F6E-BB8D-4A07-B873-A379FEAE4F53}"/>
              </a:ext>
            </a:extLst>
          </p:cNvPr>
          <p:cNvSpPr>
            <a:spLocks noGrp="1"/>
          </p:cNvSpPr>
          <p:nvPr>
            <p:ph type="dt" sz="half" idx="10"/>
          </p:nvPr>
        </p:nvSpPr>
        <p:spPr/>
        <p:txBody>
          <a:bodyPr/>
          <a:lstStyle/>
          <a:p>
            <a:fld id="{1661375A-C223-44C8-917C-F7C3A1BCD50F}" type="datetimeFigureOut">
              <a:rPr lang="en-GB" smtClean="0"/>
              <a:t>26/10/2019</a:t>
            </a:fld>
            <a:endParaRPr lang="en-GB"/>
          </a:p>
        </p:txBody>
      </p:sp>
      <p:sp>
        <p:nvSpPr>
          <p:cNvPr id="3" name="Footer Placeholder 2">
            <a:extLst>
              <a:ext uri="{FF2B5EF4-FFF2-40B4-BE49-F238E27FC236}">
                <a16:creationId xmlns:a16="http://schemas.microsoft.com/office/drawing/2014/main" id="{29C64672-2E28-45BB-AB1E-9CA10E90883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33CCF35-5028-4E4D-8F6E-2E2DF0FB429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736410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471D-7A64-4A50-B9A6-0F3A78088A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16427B1-871E-4C56-AF97-3F78ADBFA9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CF52702-EC0A-4FBA-9939-DCF10E412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EDDBB8-93FE-4585-A97D-0E391EE246F7}"/>
              </a:ext>
            </a:extLst>
          </p:cNvPr>
          <p:cNvSpPr>
            <a:spLocks noGrp="1"/>
          </p:cNvSpPr>
          <p:nvPr>
            <p:ph type="dt" sz="half" idx="10"/>
          </p:nvPr>
        </p:nvSpPr>
        <p:spPr/>
        <p:txBody>
          <a:bodyPr/>
          <a:lstStyle/>
          <a:p>
            <a:fld id="{1661375A-C223-44C8-917C-F7C3A1BCD50F}" type="datetimeFigureOut">
              <a:rPr lang="en-GB" smtClean="0"/>
              <a:t>26/10/2019</a:t>
            </a:fld>
            <a:endParaRPr lang="en-GB"/>
          </a:p>
        </p:txBody>
      </p:sp>
      <p:sp>
        <p:nvSpPr>
          <p:cNvPr id="6" name="Footer Placeholder 5">
            <a:extLst>
              <a:ext uri="{FF2B5EF4-FFF2-40B4-BE49-F238E27FC236}">
                <a16:creationId xmlns:a16="http://schemas.microsoft.com/office/drawing/2014/main" id="{2CB77A2A-D97D-4B06-A029-77A3A88DA3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F4E011-48A8-486A-BF53-E7C085173F2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390896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2B76-0D50-4AE7-8E70-B69B2F112A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E700288-1A1C-45A8-B99A-68E661D708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8D19D42-4449-4938-BE9F-F8A026382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5CB693-3AD5-4FB5-9BD7-DDA6EA895AA0}"/>
              </a:ext>
            </a:extLst>
          </p:cNvPr>
          <p:cNvSpPr>
            <a:spLocks noGrp="1"/>
          </p:cNvSpPr>
          <p:nvPr>
            <p:ph type="dt" sz="half" idx="10"/>
          </p:nvPr>
        </p:nvSpPr>
        <p:spPr/>
        <p:txBody>
          <a:bodyPr/>
          <a:lstStyle/>
          <a:p>
            <a:fld id="{1661375A-C223-44C8-917C-F7C3A1BCD50F}" type="datetimeFigureOut">
              <a:rPr lang="en-GB" smtClean="0"/>
              <a:t>26/10/2019</a:t>
            </a:fld>
            <a:endParaRPr lang="en-GB"/>
          </a:p>
        </p:txBody>
      </p:sp>
      <p:sp>
        <p:nvSpPr>
          <p:cNvPr id="6" name="Footer Placeholder 5">
            <a:extLst>
              <a:ext uri="{FF2B5EF4-FFF2-40B4-BE49-F238E27FC236}">
                <a16:creationId xmlns:a16="http://schemas.microsoft.com/office/drawing/2014/main" id="{BB28CAAB-378F-4646-836D-6723AF2269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8A5F22-2F00-4B7E-95E3-D4E37EE6F9BD}"/>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55739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3493B-E27E-4DC0-A41A-7E254FDDD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619A8B-408B-4DCB-AC39-AC640BF856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A87CC5-FBB1-4FE5-893F-7BD071C75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1375A-C223-44C8-917C-F7C3A1BCD50F}" type="datetimeFigureOut">
              <a:rPr lang="en-GB" smtClean="0"/>
              <a:t>26/10/2019</a:t>
            </a:fld>
            <a:endParaRPr lang="en-GB"/>
          </a:p>
        </p:txBody>
      </p:sp>
      <p:sp>
        <p:nvSpPr>
          <p:cNvPr id="5" name="Footer Placeholder 4">
            <a:extLst>
              <a:ext uri="{FF2B5EF4-FFF2-40B4-BE49-F238E27FC236}">
                <a16:creationId xmlns:a16="http://schemas.microsoft.com/office/drawing/2014/main" id="{068E1BCB-E2F2-4D1B-BCFC-521169C8E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111173B-B48E-4DCF-8715-5805390549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3841B-0DB4-4C99-B5E5-79625F01DBF7}" type="slidenum">
              <a:rPr lang="en-GB" smtClean="0"/>
              <a:t>‹#›</a:t>
            </a:fld>
            <a:endParaRPr lang="en-GB"/>
          </a:p>
        </p:txBody>
      </p:sp>
    </p:spTree>
    <p:extLst>
      <p:ext uri="{BB962C8B-B14F-4D97-AF65-F5344CB8AC3E}">
        <p14:creationId xmlns:p14="http://schemas.microsoft.com/office/powerpoint/2010/main" val="1385411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D947F03-5347-46A8-8FFD-F4C40A9E96E2}"/>
              </a:ext>
            </a:extLst>
          </p:cNvPr>
          <p:cNvSpPr txBox="1"/>
          <p:nvPr/>
        </p:nvSpPr>
        <p:spPr>
          <a:xfrm>
            <a:off x="1074910" y="204071"/>
            <a:ext cx="10042179"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Denver Crime Data Analysis</a:t>
            </a:r>
          </a:p>
        </p:txBody>
      </p:sp>
      <p:grpSp>
        <p:nvGrpSpPr>
          <p:cNvPr id="3" name="Group 2">
            <a:extLst>
              <a:ext uri="{FF2B5EF4-FFF2-40B4-BE49-F238E27FC236}">
                <a16:creationId xmlns:a16="http://schemas.microsoft.com/office/drawing/2014/main" id="{57995192-2828-4EC5-A00C-2B28B381C3D2}"/>
              </a:ext>
            </a:extLst>
          </p:cNvPr>
          <p:cNvGrpSpPr/>
          <p:nvPr/>
        </p:nvGrpSpPr>
        <p:grpSpPr>
          <a:xfrm>
            <a:off x="782321" y="6261898"/>
            <a:ext cx="11116030" cy="379848"/>
            <a:chOff x="1689461" y="6282218"/>
            <a:chExt cx="8566779" cy="379848"/>
          </a:xfrm>
        </p:grpSpPr>
        <p:sp>
          <p:nvSpPr>
            <p:cNvPr id="13" name="TextBox 12">
              <a:extLst>
                <a:ext uri="{FF2B5EF4-FFF2-40B4-BE49-F238E27FC236}">
                  <a16:creationId xmlns:a16="http://schemas.microsoft.com/office/drawing/2014/main" id="{20F8364E-D097-42C4-9A1E-47D999E31EB3}"/>
                </a:ext>
              </a:extLst>
            </p:cNvPr>
            <p:cNvSpPr txBox="1"/>
            <p:nvPr/>
          </p:nvSpPr>
          <p:spPr>
            <a:xfrm>
              <a:off x="1689461" y="6282218"/>
              <a:ext cx="29660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4" name="TextBox 13">
              <a:extLst>
                <a:ext uri="{FF2B5EF4-FFF2-40B4-BE49-F238E27FC236}">
                  <a16:creationId xmlns:a16="http://schemas.microsoft.com/office/drawing/2014/main" id="{4C46183D-DFBD-41F8-B459-B453A02B9552}"/>
                </a:ext>
              </a:extLst>
            </p:cNvPr>
            <p:cNvSpPr txBox="1"/>
            <p:nvPr/>
          </p:nvSpPr>
          <p:spPr>
            <a:xfrm>
              <a:off x="4542153" y="6292734"/>
              <a:ext cx="5714086" cy="369332"/>
            </a:xfrm>
            <a:prstGeom prst="rect">
              <a:avLst/>
            </a:prstGeom>
            <a:noFill/>
          </p:spPr>
          <p:txBody>
            <a:bodyPr wrap="square" rtlCol="0">
              <a:spAutoFit/>
            </a:bodyPr>
            <a:lstStyle/>
            <a:p>
              <a:pPr lvl="0" algn="r">
                <a:defRPr/>
              </a:pPr>
              <a:r>
                <a:rPr lang="en-GB" dirty="0">
                  <a:solidFill>
                    <a:srgbClr val="FFFFFF"/>
                  </a:solidFill>
                  <a:latin typeface="Noto Sans" panose="020B0502040504020204" pitchFamily="34"/>
                  <a:ea typeface="Noto Sans" panose="020B0502040504020204" pitchFamily="34"/>
                  <a:cs typeface="Noto Sans" panose="020B0502040504020204" pitchFamily="34"/>
                </a:rPr>
                <a:t>wshell@regis.com</a:t>
              </a:r>
            </a:p>
          </p:txBody>
        </p:sp>
      </p:grpSp>
      <p:sp>
        <p:nvSpPr>
          <p:cNvPr id="20" name="TextBox 19">
            <a:extLst>
              <a:ext uri="{FF2B5EF4-FFF2-40B4-BE49-F238E27FC236}">
                <a16:creationId xmlns:a16="http://schemas.microsoft.com/office/drawing/2014/main" id="{4991D724-2D43-4C51-AA02-42C80F06ED97}"/>
              </a:ext>
            </a:extLst>
          </p:cNvPr>
          <p:cNvSpPr txBox="1"/>
          <p:nvPr/>
        </p:nvSpPr>
        <p:spPr>
          <a:xfrm>
            <a:off x="3910853" y="3429060"/>
            <a:ext cx="7987498" cy="1877437"/>
          </a:xfrm>
          <a:prstGeom prst="rect">
            <a:avLst/>
          </a:prstGeom>
          <a:noFill/>
        </p:spPr>
        <p:txBody>
          <a:bodyPr wrap="square" rtlCol="0">
            <a:spAutoFit/>
          </a:bodyPr>
          <a:lstStyle/>
          <a:p>
            <a:pPr lvl="0" algn="r">
              <a:defRPr/>
            </a:pPr>
            <a:r>
              <a:rPr kumimoji="0" lang="en-GB" sz="6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MSDS 692 Practicum I</a:t>
            </a:r>
          </a:p>
          <a:p>
            <a:pPr lvl="0" algn="r">
              <a:defRPr/>
            </a:pPr>
            <a:r>
              <a:rPr lang="en-GB" sz="2800" b="1" dirty="0">
                <a:solidFill>
                  <a:srgbClr val="FFFFFF"/>
                </a:solidFill>
                <a:latin typeface="Noto Sans" panose="020B0502040504020204" pitchFamily="34"/>
                <a:ea typeface="Noto Sans" panose="020B0502040504020204" pitchFamily="34"/>
                <a:cs typeface="Noto Sans" panose="020B0502040504020204" pitchFamily="34"/>
              </a:rPr>
              <a:t>William Shell</a:t>
            </a:r>
          </a:p>
          <a:p>
            <a:pPr lvl="0" algn="r">
              <a:defRPr/>
            </a:pPr>
            <a:r>
              <a:rPr kumimoji="0" lang="en-GB" sz="28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Regis University</a:t>
            </a:r>
          </a:p>
        </p:txBody>
      </p:sp>
      <p:pic>
        <p:nvPicPr>
          <p:cNvPr id="8" name="Picture 7">
            <a:extLst>
              <a:ext uri="{FF2B5EF4-FFF2-40B4-BE49-F238E27FC236}">
                <a16:creationId xmlns:a16="http://schemas.microsoft.com/office/drawing/2014/main" id="{E50E3D9C-ABA0-483E-8BBB-C723DC83C421}"/>
              </a:ext>
            </a:extLst>
          </p:cNvPr>
          <p:cNvPicPr>
            <a:picLocks noChangeAspect="1"/>
          </p:cNvPicPr>
          <p:nvPr/>
        </p:nvPicPr>
        <p:blipFill>
          <a:blip r:embed="rId5"/>
          <a:stretch>
            <a:fillRect/>
          </a:stretch>
        </p:blipFill>
        <p:spPr>
          <a:xfrm>
            <a:off x="690632" y="1527510"/>
            <a:ext cx="4029075" cy="4486275"/>
          </a:xfrm>
          <a:prstGeom prst="rect">
            <a:avLst/>
          </a:prstGeom>
          <a:effectLst>
            <a:softEdge rad="444500"/>
          </a:effectLst>
        </p:spPr>
      </p:pic>
      <p:pic>
        <p:nvPicPr>
          <p:cNvPr id="5" name="Audio 4">
            <a:hlinkClick r:id="" action="ppaction://media"/>
            <a:extLst>
              <a:ext uri="{FF2B5EF4-FFF2-40B4-BE49-F238E27FC236}">
                <a16:creationId xmlns:a16="http://schemas.microsoft.com/office/drawing/2014/main" id="{9C875ED4-A865-4BC2-ACD6-5AFB604CC6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610434251"/>
      </p:ext>
    </p:extLst>
  </p:cSld>
  <p:clrMapOvr>
    <a:masterClrMapping/>
  </p:clrMapOvr>
  <mc:AlternateContent xmlns:mc="http://schemas.openxmlformats.org/markup-compatibility/2006" xmlns:p14="http://schemas.microsoft.com/office/powerpoint/2010/main">
    <mc:Choice Requires="p14">
      <p:transition spd="slow" p14:dur="2000" advTm="15142"/>
    </mc:Choice>
    <mc:Fallback xmlns="">
      <p:transition spd="slow" advTm="15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BA3B8B8C-2CBF-447F-B2D5-F8B0A3883702}"/>
              </a:ext>
            </a:extLst>
          </p:cNvPr>
          <p:cNvSpPr txBox="1"/>
          <p:nvPr/>
        </p:nvSpPr>
        <p:spPr>
          <a:xfrm>
            <a:off x="3633269" y="-66409"/>
            <a:ext cx="7855469"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EDA </a:t>
            </a:r>
            <a:r>
              <a:rPr kumimoji="0" lang="en-US"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Demographics</a:t>
            </a:r>
            <a:endParaRPr kumimoji="0" lang="en-GB"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1" name="Oval 30">
            <a:extLst>
              <a:ext uri="{FF2B5EF4-FFF2-40B4-BE49-F238E27FC236}">
                <a16:creationId xmlns:a16="http://schemas.microsoft.com/office/drawing/2014/main" id="{41F408DF-A1D3-4968-A47E-0AB0C92BD90D}"/>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8</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 name="Rectangle: Rounded Corners 2">
            <a:extLst>
              <a:ext uri="{FF2B5EF4-FFF2-40B4-BE49-F238E27FC236}">
                <a16:creationId xmlns:a16="http://schemas.microsoft.com/office/drawing/2014/main" id="{2B975964-C7FC-426A-8905-C1B6DF59D64C}"/>
              </a:ext>
            </a:extLst>
          </p:cNvPr>
          <p:cNvSpPr/>
          <p:nvPr/>
        </p:nvSpPr>
        <p:spPr>
          <a:xfrm>
            <a:off x="1168132" y="1277564"/>
            <a:ext cx="6166043" cy="5071682"/>
          </a:xfrm>
          <a:prstGeom prst="roundRect">
            <a:avLst>
              <a:gd name="adj" fmla="val 461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CA65174-2D64-4C2E-9469-57CA815D8824}"/>
              </a:ext>
            </a:extLst>
          </p:cNvPr>
          <p:cNvPicPr>
            <a:picLocks noChangeAspect="1"/>
          </p:cNvPicPr>
          <p:nvPr/>
        </p:nvPicPr>
        <p:blipFill>
          <a:blip r:embed="rId5"/>
          <a:stretch>
            <a:fillRect/>
          </a:stretch>
        </p:blipFill>
        <p:spPr>
          <a:xfrm>
            <a:off x="516071" y="1402079"/>
            <a:ext cx="11159858" cy="5212881"/>
          </a:xfrm>
          <a:prstGeom prst="rect">
            <a:avLst/>
          </a:prstGeom>
          <a:effectLst>
            <a:softEdge rad="50800"/>
          </a:effectLst>
        </p:spPr>
      </p:pic>
      <p:pic>
        <p:nvPicPr>
          <p:cNvPr id="6" name="Audio 5">
            <a:hlinkClick r:id="" action="ppaction://media"/>
            <a:extLst>
              <a:ext uri="{FF2B5EF4-FFF2-40B4-BE49-F238E27FC236}">
                <a16:creationId xmlns:a16="http://schemas.microsoft.com/office/drawing/2014/main" id="{6F83B298-0FD9-46A5-851F-5D5711C6C2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52995717"/>
      </p:ext>
    </p:extLst>
  </p:cSld>
  <p:clrMapOvr>
    <a:masterClrMapping/>
  </p:clrMapOvr>
  <mc:AlternateContent xmlns:mc="http://schemas.openxmlformats.org/markup-compatibility/2006" xmlns:p14="http://schemas.microsoft.com/office/powerpoint/2010/main">
    <mc:Choice Requires="p14">
      <p:transition spd="slow" p14:dur="2000" advTm="24216"/>
    </mc:Choice>
    <mc:Fallback xmlns="">
      <p:transition spd="slow" advTm="24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8C0B2E5-7369-493D-A3BF-EE2825263566}"/>
              </a:ext>
            </a:extLst>
          </p:cNvPr>
          <p:cNvSpPr txBox="1"/>
          <p:nvPr/>
        </p:nvSpPr>
        <p:spPr>
          <a:xfrm>
            <a:off x="103420" y="366937"/>
            <a:ext cx="6663618"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Modelling</a:t>
            </a:r>
            <a:endParaRPr kumimoji="0" lang="ru-RU"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8" name="Freeform 6">
            <a:extLst>
              <a:ext uri="{FF2B5EF4-FFF2-40B4-BE49-F238E27FC236}">
                <a16:creationId xmlns:a16="http://schemas.microsoft.com/office/drawing/2014/main" id="{3C86B39B-027F-4A49-8AE8-A6F0F120CAA1}"/>
              </a:ext>
            </a:extLst>
          </p:cNvPr>
          <p:cNvSpPr>
            <a:spLocks noEditPoints="1"/>
          </p:cNvSpPr>
          <p:nvPr/>
        </p:nvSpPr>
        <p:spPr bwMode="auto">
          <a:xfrm>
            <a:off x="1095301" y="1978782"/>
            <a:ext cx="4679857" cy="3753418"/>
          </a:xfrm>
          <a:custGeom>
            <a:avLst/>
            <a:gdLst>
              <a:gd name="T0" fmla="*/ 673 w 783"/>
              <a:gd name="T1" fmla="*/ 98 h 628"/>
              <a:gd name="T2" fmla="*/ 388 w 783"/>
              <a:gd name="T3" fmla="*/ 1 h 628"/>
              <a:gd name="T4" fmla="*/ 69 w 783"/>
              <a:gd name="T5" fmla="*/ 118 h 628"/>
              <a:gd name="T6" fmla="*/ 137 w 783"/>
              <a:gd name="T7" fmla="*/ 433 h 628"/>
              <a:gd name="T8" fmla="*/ 481 w 783"/>
              <a:gd name="T9" fmla="*/ 593 h 628"/>
              <a:gd name="T10" fmla="*/ 720 w 783"/>
              <a:gd name="T11" fmla="*/ 425 h 628"/>
              <a:gd name="T12" fmla="*/ 599 w 783"/>
              <a:gd name="T13" fmla="*/ 84 h 628"/>
              <a:gd name="T14" fmla="*/ 539 w 783"/>
              <a:gd name="T15" fmla="*/ 145 h 628"/>
              <a:gd name="T16" fmla="*/ 553 w 783"/>
              <a:gd name="T17" fmla="*/ 157 h 628"/>
              <a:gd name="T18" fmla="*/ 419 w 783"/>
              <a:gd name="T19" fmla="*/ 88 h 628"/>
              <a:gd name="T20" fmla="*/ 291 w 783"/>
              <a:gd name="T21" fmla="*/ 50 h 628"/>
              <a:gd name="T22" fmla="*/ 416 w 783"/>
              <a:gd name="T23" fmla="*/ 235 h 628"/>
              <a:gd name="T24" fmla="*/ 383 w 783"/>
              <a:gd name="T25" fmla="*/ 316 h 628"/>
              <a:gd name="T26" fmla="*/ 337 w 783"/>
              <a:gd name="T27" fmla="*/ 246 h 628"/>
              <a:gd name="T28" fmla="*/ 278 w 783"/>
              <a:gd name="T29" fmla="*/ 123 h 628"/>
              <a:gd name="T30" fmla="*/ 356 w 783"/>
              <a:gd name="T31" fmla="*/ 223 h 628"/>
              <a:gd name="T32" fmla="*/ 257 w 783"/>
              <a:gd name="T33" fmla="*/ 121 h 628"/>
              <a:gd name="T34" fmla="*/ 62 w 783"/>
              <a:gd name="T35" fmla="*/ 162 h 628"/>
              <a:gd name="T36" fmla="*/ 129 w 783"/>
              <a:gd name="T37" fmla="*/ 195 h 628"/>
              <a:gd name="T38" fmla="*/ 164 w 783"/>
              <a:gd name="T39" fmla="*/ 322 h 628"/>
              <a:gd name="T40" fmla="*/ 89 w 783"/>
              <a:gd name="T41" fmla="*/ 272 h 628"/>
              <a:gd name="T42" fmla="*/ 75 w 783"/>
              <a:gd name="T43" fmla="*/ 310 h 628"/>
              <a:gd name="T44" fmla="*/ 198 w 783"/>
              <a:gd name="T45" fmla="*/ 314 h 628"/>
              <a:gd name="T46" fmla="*/ 71 w 783"/>
              <a:gd name="T47" fmla="*/ 249 h 628"/>
              <a:gd name="T48" fmla="*/ 146 w 783"/>
              <a:gd name="T49" fmla="*/ 405 h 628"/>
              <a:gd name="T50" fmla="*/ 161 w 783"/>
              <a:gd name="T51" fmla="*/ 306 h 628"/>
              <a:gd name="T52" fmla="*/ 97 w 783"/>
              <a:gd name="T53" fmla="*/ 121 h 628"/>
              <a:gd name="T54" fmla="*/ 204 w 783"/>
              <a:gd name="T55" fmla="*/ 205 h 628"/>
              <a:gd name="T56" fmla="*/ 224 w 783"/>
              <a:gd name="T57" fmla="*/ 379 h 628"/>
              <a:gd name="T58" fmla="*/ 237 w 783"/>
              <a:gd name="T59" fmla="*/ 455 h 628"/>
              <a:gd name="T60" fmla="*/ 316 w 783"/>
              <a:gd name="T61" fmla="*/ 469 h 628"/>
              <a:gd name="T62" fmla="*/ 342 w 783"/>
              <a:gd name="T63" fmla="*/ 455 h 628"/>
              <a:gd name="T64" fmla="*/ 327 w 783"/>
              <a:gd name="T65" fmla="*/ 452 h 628"/>
              <a:gd name="T66" fmla="*/ 266 w 783"/>
              <a:gd name="T67" fmla="*/ 244 h 628"/>
              <a:gd name="T68" fmla="*/ 169 w 783"/>
              <a:gd name="T69" fmla="*/ 85 h 628"/>
              <a:gd name="T70" fmla="*/ 257 w 783"/>
              <a:gd name="T71" fmla="*/ 135 h 628"/>
              <a:gd name="T72" fmla="*/ 372 w 783"/>
              <a:gd name="T73" fmla="*/ 431 h 628"/>
              <a:gd name="T74" fmla="*/ 438 w 783"/>
              <a:gd name="T75" fmla="*/ 511 h 628"/>
              <a:gd name="T76" fmla="*/ 477 w 783"/>
              <a:gd name="T77" fmla="*/ 272 h 628"/>
              <a:gd name="T78" fmla="*/ 462 w 783"/>
              <a:gd name="T79" fmla="*/ 266 h 628"/>
              <a:gd name="T80" fmla="*/ 467 w 783"/>
              <a:gd name="T81" fmla="*/ 68 h 628"/>
              <a:gd name="T82" fmla="*/ 531 w 783"/>
              <a:gd name="T83" fmla="*/ 158 h 628"/>
              <a:gd name="T84" fmla="*/ 501 w 783"/>
              <a:gd name="T85" fmla="*/ 396 h 628"/>
              <a:gd name="T86" fmla="*/ 479 w 783"/>
              <a:gd name="T87" fmla="*/ 524 h 628"/>
              <a:gd name="T88" fmla="*/ 533 w 783"/>
              <a:gd name="T89" fmla="*/ 576 h 628"/>
              <a:gd name="T90" fmla="*/ 503 w 783"/>
              <a:gd name="T91" fmla="*/ 535 h 628"/>
              <a:gd name="T92" fmla="*/ 523 w 783"/>
              <a:gd name="T93" fmla="*/ 541 h 628"/>
              <a:gd name="T94" fmla="*/ 667 w 783"/>
              <a:gd name="T95" fmla="*/ 512 h 628"/>
              <a:gd name="T96" fmla="*/ 599 w 783"/>
              <a:gd name="T97" fmla="*/ 469 h 628"/>
              <a:gd name="T98" fmla="*/ 639 w 783"/>
              <a:gd name="T99" fmla="*/ 316 h 628"/>
              <a:gd name="T100" fmla="*/ 592 w 783"/>
              <a:gd name="T101" fmla="*/ 379 h 628"/>
              <a:gd name="T102" fmla="*/ 541 w 783"/>
              <a:gd name="T103" fmla="*/ 354 h 628"/>
              <a:gd name="T104" fmla="*/ 484 w 783"/>
              <a:gd name="T105" fmla="*/ 497 h 628"/>
              <a:gd name="T106" fmla="*/ 558 w 783"/>
              <a:gd name="T107" fmla="*/ 253 h 628"/>
              <a:gd name="T108" fmla="*/ 604 w 783"/>
              <a:gd name="T109" fmla="*/ 148 h 628"/>
              <a:gd name="T110" fmla="*/ 673 w 783"/>
              <a:gd name="T111" fmla="*/ 291 h 628"/>
              <a:gd name="T112" fmla="*/ 625 w 783"/>
              <a:gd name="T113" fmla="*/ 316 h 628"/>
              <a:gd name="T114" fmla="*/ 691 w 783"/>
              <a:gd name="T115" fmla="*/ 268 h 628"/>
              <a:gd name="T116" fmla="*/ 696 w 783"/>
              <a:gd name="T117" fmla="*/ 249 h 628"/>
              <a:gd name="T118" fmla="*/ 621 w 783"/>
              <a:gd name="T119" fmla="*/ 129 h 628"/>
              <a:gd name="T120" fmla="*/ 733 w 783"/>
              <a:gd name="T121" fmla="*/ 224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3" h="628">
                <a:moveTo>
                  <a:pt x="770" y="294"/>
                </a:moveTo>
                <a:cubicBezTo>
                  <a:pt x="769" y="292"/>
                  <a:pt x="768" y="289"/>
                  <a:pt x="769" y="287"/>
                </a:cubicBezTo>
                <a:cubicBezTo>
                  <a:pt x="770" y="272"/>
                  <a:pt x="770" y="258"/>
                  <a:pt x="765" y="244"/>
                </a:cubicBezTo>
                <a:cubicBezTo>
                  <a:pt x="758" y="218"/>
                  <a:pt x="745" y="195"/>
                  <a:pt x="723" y="179"/>
                </a:cubicBezTo>
                <a:cubicBezTo>
                  <a:pt x="720" y="177"/>
                  <a:pt x="720" y="175"/>
                  <a:pt x="720" y="172"/>
                </a:cubicBezTo>
                <a:cubicBezTo>
                  <a:pt x="719" y="157"/>
                  <a:pt x="715" y="144"/>
                  <a:pt x="707" y="131"/>
                </a:cubicBezTo>
                <a:cubicBezTo>
                  <a:pt x="698" y="118"/>
                  <a:pt x="686" y="107"/>
                  <a:pt x="673" y="98"/>
                </a:cubicBezTo>
                <a:cubicBezTo>
                  <a:pt x="673" y="98"/>
                  <a:pt x="673" y="98"/>
                  <a:pt x="673" y="98"/>
                </a:cubicBezTo>
                <a:cubicBezTo>
                  <a:pt x="661" y="90"/>
                  <a:pt x="637" y="77"/>
                  <a:pt x="632" y="74"/>
                </a:cubicBezTo>
                <a:cubicBezTo>
                  <a:pt x="621" y="67"/>
                  <a:pt x="607" y="64"/>
                  <a:pt x="597" y="54"/>
                </a:cubicBezTo>
                <a:cubicBezTo>
                  <a:pt x="584" y="41"/>
                  <a:pt x="567" y="32"/>
                  <a:pt x="549" y="26"/>
                </a:cubicBezTo>
                <a:cubicBezTo>
                  <a:pt x="536" y="21"/>
                  <a:pt x="522" y="17"/>
                  <a:pt x="508" y="13"/>
                </a:cubicBezTo>
                <a:cubicBezTo>
                  <a:pt x="499" y="11"/>
                  <a:pt x="490" y="10"/>
                  <a:pt x="481" y="9"/>
                </a:cubicBezTo>
                <a:cubicBezTo>
                  <a:pt x="469" y="9"/>
                  <a:pt x="457" y="9"/>
                  <a:pt x="445" y="9"/>
                </a:cubicBezTo>
                <a:cubicBezTo>
                  <a:pt x="440" y="9"/>
                  <a:pt x="435" y="12"/>
                  <a:pt x="431" y="10"/>
                </a:cubicBezTo>
                <a:cubicBezTo>
                  <a:pt x="417" y="4"/>
                  <a:pt x="403" y="2"/>
                  <a:pt x="388" y="1"/>
                </a:cubicBezTo>
                <a:cubicBezTo>
                  <a:pt x="366" y="0"/>
                  <a:pt x="345" y="3"/>
                  <a:pt x="324" y="8"/>
                </a:cubicBezTo>
                <a:cubicBezTo>
                  <a:pt x="311" y="12"/>
                  <a:pt x="298" y="16"/>
                  <a:pt x="287" y="24"/>
                </a:cubicBezTo>
                <a:cubicBezTo>
                  <a:pt x="286" y="25"/>
                  <a:pt x="283" y="25"/>
                  <a:pt x="282" y="25"/>
                </a:cubicBezTo>
                <a:cubicBezTo>
                  <a:pt x="259" y="19"/>
                  <a:pt x="236" y="21"/>
                  <a:pt x="214" y="29"/>
                </a:cubicBezTo>
                <a:cubicBezTo>
                  <a:pt x="191" y="37"/>
                  <a:pt x="171" y="50"/>
                  <a:pt x="152" y="66"/>
                </a:cubicBezTo>
                <a:cubicBezTo>
                  <a:pt x="150" y="68"/>
                  <a:pt x="147" y="69"/>
                  <a:pt x="145" y="70"/>
                </a:cubicBezTo>
                <a:cubicBezTo>
                  <a:pt x="139" y="71"/>
                  <a:pt x="133" y="70"/>
                  <a:pt x="127" y="72"/>
                </a:cubicBezTo>
                <a:cubicBezTo>
                  <a:pt x="101" y="78"/>
                  <a:pt x="82" y="94"/>
                  <a:pt x="69" y="118"/>
                </a:cubicBezTo>
                <a:cubicBezTo>
                  <a:pt x="64" y="127"/>
                  <a:pt x="62" y="136"/>
                  <a:pt x="52" y="142"/>
                </a:cubicBezTo>
                <a:cubicBezTo>
                  <a:pt x="15" y="169"/>
                  <a:pt x="0" y="218"/>
                  <a:pt x="14" y="261"/>
                </a:cubicBezTo>
                <a:cubicBezTo>
                  <a:pt x="18" y="273"/>
                  <a:pt x="20" y="284"/>
                  <a:pt x="19" y="297"/>
                </a:cubicBezTo>
                <a:cubicBezTo>
                  <a:pt x="18" y="315"/>
                  <a:pt x="23" y="332"/>
                  <a:pt x="29" y="349"/>
                </a:cubicBezTo>
                <a:cubicBezTo>
                  <a:pt x="38" y="366"/>
                  <a:pt x="38" y="366"/>
                  <a:pt x="38" y="366"/>
                </a:cubicBezTo>
                <a:cubicBezTo>
                  <a:pt x="43" y="374"/>
                  <a:pt x="47" y="381"/>
                  <a:pt x="53" y="388"/>
                </a:cubicBezTo>
                <a:cubicBezTo>
                  <a:pt x="74" y="411"/>
                  <a:pt x="100" y="424"/>
                  <a:pt x="130" y="429"/>
                </a:cubicBezTo>
                <a:cubicBezTo>
                  <a:pt x="133" y="429"/>
                  <a:pt x="136" y="431"/>
                  <a:pt x="137" y="433"/>
                </a:cubicBezTo>
                <a:cubicBezTo>
                  <a:pt x="153" y="459"/>
                  <a:pt x="177" y="472"/>
                  <a:pt x="207" y="473"/>
                </a:cubicBezTo>
                <a:cubicBezTo>
                  <a:pt x="217" y="473"/>
                  <a:pt x="224" y="475"/>
                  <a:pt x="233" y="480"/>
                </a:cubicBezTo>
                <a:cubicBezTo>
                  <a:pt x="256" y="492"/>
                  <a:pt x="295" y="498"/>
                  <a:pt x="321" y="493"/>
                </a:cubicBezTo>
                <a:cubicBezTo>
                  <a:pt x="325" y="493"/>
                  <a:pt x="328" y="493"/>
                  <a:pt x="332" y="497"/>
                </a:cubicBezTo>
                <a:cubicBezTo>
                  <a:pt x="346" y="513"/>
                  <a:pt x="363" y="524"/>
                  <a:pt x="384" y="530"/>
                </a:cubicBezTo>
                <a:cubicBezTo>
                  <a:pt x="399" y="535"/>
                  <a:pt x="414" y="536"/>
                  <a:pt x="429" y="535"/>
                </a:cubicBezTo>
                <a:cubicBezTo>
                  <a:pt x="432" y="535"/>
                  <a:pt x="434" y="535"/>
                  <a:pt x="436" y="538"/>
                </a:cubicBezTo>
                <a:cubicBezTo>
                  <a:pt x="451" y="556"/>
                  <a:pt x="466" y="575"/>
                  <a:pt x="481" y="593"/>
                </a:cubicBezTo>
                <a:cubicBezTo>
                  <a:pt x="489" y="603"/>
                  <a:pt x="497" y="614"/>
                  <a:pt x="509" y="620"/>
                </a:cubicBezTo>
                <a:cubicBezTo>
                  <a:pt x="520" y="626"/>
                  <a:pt x="531" y="628"/>
                  <a:pt x="543" y="622"/>
                </a:cubicBezTo>
                <a:cubicBezTo>
                  <a:pt x="554" y="616"/>
                  <a:pt x="559" y="606"/>
                  <a:pt x="560" y="594"/>
                </a:cubicBezTo>
                <a:cubicBezTo>
                  <a:pt x="560" y="591"/>
                  <a:pt x="561" y="588"/>
                  <a:pt x="565" y="588"/>
                </a:cubicBezTo>
                <a:cubicBezTo>
                  <a:pt x="578" y="588"/>
                  <a:pt x="591" y="585"/>
                  <a:pt x="603" y="581"/>
                </a:cubicBezTo>
                <a:cubicBezTo>
                  <a:pt x="623" y="575"/>
                  <a:pt x="641" y="566"/>
                  <a:pt x="657" y="554"/>
                </a:cubicBezTo>
                <a:cubicBezTo>
                  <a:pt x="696" y="522"/>
                  <a:pt x="715" y="480"/>
                  <a:pt x="717" y="430"/>
                </a:cubicBezTo>
                <a:cubicBezTo>
                  <a:pt x="717" y="427"/>
                  <a:pt x="717" y="426"/>
                  <a:pt x="720" y="425"/>
                </a:cubicBezTo>
                <a:cubicBezTo>
                  <a:pt x="723" y="424"/>
                  <a:pt x="726" y="423"/>
                  <a:pt x="728" y="422"/>
                </a:cubicBezTo>
                <a:cubicBezTo>
                  <a:pt x="755" y="407"/>
                  <a:pt x="772" y="385"/>
                  <a:pt x="778" y="355"/>
                </a:cubicBezTo>
                <a:cubicBezTo>
                  <a:pt x="783" y="334"/>
                  <a:pt x="780" y="313"/>
                  <a:pt x="770" y="294"/>
                </a:cubicBezTo>
                <a:close/>
                <a:moveTo>
                  <a:pt x="523" y="59"/>
                </a:moveTo>
                <a:cubicBezTo>
                  <a:pt x="523" y="53"/>
                  <a:pt x="524" y="47"/>
                  <a:pt x="524" y="40"/>
                </a:cubicBezTo>
                <a:cubicBezTo>
                  <a:pt x="534" y="44"/>
                  <a:pt x="543" y="47"/>
                  <a:pt x="552" y="51"/>
                </a:cubicBezTo>
                <a:cubicBezTo>
                  <a:pt x="566" y="58"/>
                  <a:pt x="579" y="64"/>
                  <a:pt x="588" y="77"/>
                </a:cubicBezTo>
                <a:cubicBezTo>
                  <a:pt x="591" y="81"/>
                  <a:pt x="594" y="83"/>
                  <a:pt x="599" y="84"/>
                </a:cubicBezTo>
                <a:cubicBezTo>
                  <a:pt x="607" y="87"/>
                  <a:pt x="607" y="87"/>
                  <a:pt x="607" y="96"/>
                </a:cubicBezTo>
                <a:cubicBezTo>
                  <a:pt x="607" y="101"/>
                  <a:pt x="607" y="119"/>
                  <a:pt x="606" y="130"/>
                </a:cubicBezTo>
                <a:cubicBezTo>
                  <a:pt x="605" y="130"/>
                  <a:pt x="604" y="131"/>
                  <a:pt x="604" y="131"/>
                </a:cubicBezTo>
                <a:cubicBezTo>
                  <a:pt x="593" y="137"/>
                  <a:pt x="582" y="143"/>
                  <a:pt x="572" y="148"/>
                </a:cubicBezTo>
                <a:cubicBezTo>
                  <a:pt x="571" y="149"/>
                  <a:pt x="569" y="149"/>
                  <a:pt x="568" y="149"/>
                </a:cubicBezTo>
                <a:cubicBezTo>
                  <a:pt x="564" y="146"/>
                  <a:pt x="559" y="144"/>
                  <a:pt x="553" y="144"/>
                </a:cubicBezTo>
                <a:cubicBezTo>
                  <a:pt x="550" y="144"/>
                  <a:pt x="546" y="144"/>
                  <a:pt x="543" y="146"/>
                </a:cubicBezTo>
                <a:cubicBezTo>
                  <a:pt x="542" y="146"/>
                  <a:pt x="540" y="145"/>
                  <a:pt x="539" y="145"/>
                </a:cubicBezTo>
                <a:cubicBezTo>
                  <a:pt x="534" y="140"/>
                  <a:pt x="529" y="136"/>
                  <a:pt x="523" y="131"/>
                </a:cubicBezTo>
                <a:cubicBezTo>
                  <a:pt x="522" y="130"/>
                  <a:pt x="521" y="128"/>
                  <a:pt x="521" y="126"/>
                </a:cubicBezTo>
                <a:cubicBezTo>
                  <a:pt x="522" y="104"/>
                  <a:pt x="522" y="81"/>
                  <a:pt x="523" y="59"/>
                </a:cubicBezTo>
                <a:close/>
                <a:moveTo>
                  <a:pt x="553" y="157"/>
                </a:moveTo>
                <a:cubicBezTo>
                  <a:pt x="559" y="157"/>
                  <a:pt x="564" y="162"/>
                  <a:pt x="564" y="168"/>
                </a:cubicBezTo>
                <a:cubicBezTo>
                  <a:pt x="564" y="174"/>
                  <a:pt x="559" y="179"/>
                  <a:pt x="553" y="179"/>
                </a:cubicBezTo>
                <a:cubicBezTo>
                  <a:pt x="547" y="179"/>
                  <a:pt x="542" y="174"/>
                  <a:pt x="542" y="168"/>
                </a:cubicBezTo>
                <a:cubicBezTo>
                  <a:pt x="542" y="162"/>
                  <a:pt x="547" y="157"/>
                  <a:pt x="553" y="157"/>
                </a:cubicBezTo>
                <a:close/>
                <a:moveTo>
                  <a:pt x="387" y="27"/>
                </a:moveTo>
                <a:cubicBezTo>
                  <a:pt x="387" y="24"/>
                  <a:pt x="388" y="23"/>
                  <a:pt x="391" y="23"/>
                </a:cubicBezTo>
                <a:cubicBezTo>
                  <a:pt x="403" y="25"/>
                  <a:pt x="416" y="25"/>
                  <a:pt x="427" y="34"/>
                </a:cubicBezTo>
                <a:cubicBezTo>
                  <a:pt x="428" y="35"/>
                  <a:pt x="430" y="35"/>
                  <a:pt x="432" y="34"/>
                </a:cubicBezTo>
                <a:cubicBezTo>
                  <a:pt x="439" y="32"/>
                  <a:pt x="446" y="30"/>
                  <a:pt x="454" y="31"/>
                </a:cubicBezTo>
                <a:cubicBezTo>
                  <a:pt x="454" y="42"/>
                  <a:pt x="453" y="52"/>
                  <a:pt x="453" y="63"/>
                </a:cubicBezTo>
                <a:cubicBezTo>
                  <a:pt x="453" y="64"/>
                  <a:pt x="451" y="65"/>
                  <a:pt x="450" y="66"/>
                </a:cubicBezTo>
                <a:cubicBezTo>
                  <a:pt x="440" y="73"/>
                  <a:pt x="430" y="81"/>
                  <a:pt x="419" y="88"/>
                </a:cubicBezTo>
                <a:cubicBezTo>
                  <a:pt x="417" y="90"/>
                  <a:pt x="416" y="92"/>
                  <a:pt x="416" y="95"/>
                </a:cubicBezTo>
                <a:cubicBezTo>
                  <a:pt x="416" y="130"/>
                  <a:pt x="416" y="165"/>
                  <a:pt x="416" y="201"/>
                </a:cubicBezTo>
                <a:cubicBezTo>
                  <a:pt x="416" y="203"/>
                  <a:pt x="416" y="208"/>
                  <a:pt x="416" y="209"/>
                </a:cubicBezTo>
                <a:cubicBezTo>
                  <a:pt x="416" y="209"/>
                  <a:pt x="396" y="188"/>
                  <a:pt x="391" y="182"/>
                </a:cubicBezTo>
                <a:cubicBezTo>
                  <a:pt x="388" y="179"/>
                  <a:pt x="387" y="177"/>
                  <a:pt x="387" y="173"/>
                </a:cubicBezTo>
                <a:cubicBezTo>
                  <a:pt x="387" y="124"/>
                  <a:pt x="387" y="76"/>
                  <a:pt x="387" y="27"/>
                </a:cubicBezTo>
                <a:close/>
                <a:moveTo>
                  <a:pt x="268" y="44"/>
                </a:moveTo>
                <a:cubicBezTo>
                  <a:pt x="275" y="46"/>
                  <a:pt x="283" y="48"/>
                  <a:pt x="291" y="50"/>
                </a:cubicBezTo>
                <a:cubicBezTo>
                  <a:pt x="304" y="35"/>
                  <a:pt x="322" y="31"/>
                  <a:pt x="340" y="28"/>
                </a:cubicBezTo>
                <a:cubicBezTo>
                  <a:pt x="348" y="26"/>
                  <a:pt x="356" y="25"/>
                  <a:pt x="365" y="24"/>
                </a:cubicBezTo>
                <a:cubicBezTo>
                  <a:pt x="367" y="24"/>
                  <a:pt x="369" y="24"/>
                  <a:pt x="372" y="24"/>
                </a:cubicBezTo>
                <a:cubicBezTo>
                  <a:pt x="372" y="26"/>
                  <a:pt x="372" y="28"/>
                  <a:pt x="372" y="30"/>
                </a:cubicBezTo>
                <a:cubicBezTo>
                  <a:pt x="372" y="80"/>
                  <a:pt x="372" y="130"/>
                  <a:pt x="372" y="179"/>
                </a:cubicBezTo>
                <a:cubicBezTo>
                  <a:pt x="372" y="183"/>
                  <a:pt x="373" y="185"/>
                  <a:pt x="375" y="188"/>
                </a:cubicBezTo>
                <a:cubicBezTo>
                  <a:pt x="388" y="201"/>
                  <a:pt x="401" y="214"/>
                  <a:pt x="413" y="227"/>
                </a:cubicBezTo>
                <a:cubicBezTo>
                  <a:pt x="415" y="229"/>
                  <a:pt x="416" y="232"/>
                  <a:pt x="416" y="235"/>
                </a:cubicBezTo>
                <a:cubicBezTo>
                  <a:pt x="416" y="267"/>
                  <a:pt x="416" y="299"/>
                  <a:pt x="416" y="332"/>
                </a:cubicBezTo>
                <a:cubicBezTo>
                  <a:pt x="416" y="351"/>
                  <a:pt x="416" y="371"/>
                  <a:pt x="416" y="390"/>
                </a:cubicBezTo>
                <a:cubicBezTo>
                  <a:pt x="416" y="394"/>
                  <a:pt x="415" y="396"/>
                  <a:pt x="413" y="399"/>
                </a:cubicBezTo>
                <a:cubicBezTo>
                  <a:pt x="405" y="405"/>
                  <a:pt x="398" y="411"/>
                  <a:pt x="391" y="418"/>
                </a:cubicBezTo>
                <a:cubicBezTo>
                  <a:pt x="390" y="419"/>
                  <a:pt x="389" y="419"/>
                  <a:pt x="387" y="421"/>
                </a:cubicBezTo>
                <a:cubicBezTo>
                  <a:pt x="387" y="418"/>
                  <a:pt x="387" y="416"/>
                  <a:pt x="387" y="414"/>
                </a:cubicBezTo>
                <a:cubicBezTo>
                  <a:pt x="387" y="384"/>
                  <a:pt x="387" y="355"/>
                  <a:pt x="387" y="325"/>
                </a:cubicBezTo>
                <a:cubicBezTo>
                  <a:pt x="387" y="321"/>
                  <a:pt x="386" y="318"/>
                  <a:pt x="383" y="316"/>
                </a:cubicBezTo>
                <a:cubicBezTo>
                  <a:pt x="373" y="307"/>
                  <a:pt x="364" y="299"/>
                  <a:pt x="355" y="290"/>
                </a:cubicBezTo>
                <a:cubicBezTo>
                  <a:pt x="354" y="289"/>
                  <a:pt x="352" y="286"/>
                  <a:pt x="352" y="284"/>
                </a:cubicBezTo>
                <a:cubicBezTo>
                  <a:pt x="352" y="272"/>
                  <a:pt x="352" y="261"/>
                  <a:pt x="352" y="249"/>
                </a:cubicBezTo>
                <a:cubicBezTo>
                  <a:pt x="352" y="248"/>
                  <a:pt x="352" y="247"/>
                  <a:pt x="352" y="246"/>
                </a:cubicBezTo>
                <a:cubicBezTo>
                  <a:pt x="362" y="243"/>
                  <a:pt x="369" y="234"/>
                  <a:pt x="369" y="223"/>
                </a:cubicBezTo>
                <a:cubicBezTo>
                  <a:pt x="369" y="210"/>
                  <a:pt x="358" y="199"/>
                  <a:pt x="345" y="199"/>
                </a:cubicBezTo>
                <a:cubicBezTo>
                  <a:pt x="331" y="199"/>
                  <a:pt x="320" y="210"/>
                  <a:pt x="320" y="223"/>
                </a:cubicBezTo>
                <a:cubicBezTo>
                  <a:pt x="320" y="234"/>
                  <a:pt x="327" y="243"/>
                  <a:pt x="337" y="246"/>
                </a:cubicBezTo>
                <a:cubicBezTo>
                  <a:pt x="337" y="248"/>
                  <a:pt x="337" y="249"/>
                  <a:pt x="337" y="251"/>
                </a:cubicBezTo>
                <a:cubicBezTo>
                  <a:pt x="337" y="258"/>
                  <a:pt x="337" y="265"/>
                  <a:pt x="337" y="274"/>
                </a:cubicBezTo>
                <a:cubicBezTo>
                  <a:pt x="326" y="264"/>
                  <a:pt x="316" y="255"/>
                  <a:pt x="306" y="245"/>
                </a:cubicBezTo>
                <a:cubicBezTo>
                  <a:pt x="305" y="244"/>
                  <a:pt x="304" y="241"/>
                  <a:pt x="304" y="238"/>
                </a:cubicBezTo>
                <a:cubicBezTo>
                  <a:pt x="304" y="211"/>
                  <a:pt x="304" y="184"/>
                  <a:pt x="304" y="156"/>
                </a:cubicBezTo>
                <a:cubicBezTo>
                  <a:pt x="304" y="152"/>
                  <a:pt x="303" y="149"/>
                  <a:pt x="300" y="146"/>
                </a:cubicBezTo>
                <a:cubicBezTo>
                  <a:pt x="292" y="139"/>
                  <a:pt x="285" y="131"/>
                  <a:pt x="278" y="123"/>
                </a:cubicBezTo>
                <a:cubicBezTo>
                  <a:pt x="278" y="123"/>
                  <a:pt x="278" y="123"/>
                  <a:pt x="278" y="123"/>
                </a:cubicBezTo>
                <a:cubicBezTo>
                  <a:pt x="280" y="119"/>
                  <a:pt x="281" y="115"/>
                  <a:pt x="281" y="110"/>
                </a:cubicBezTo>
                <a:cubicBezTo>
                  <a:pt x="281" y="100"/>
                  <a:pt x="275" y="91"/>
                  <a:pt x="266" y="88"/>
                </a:cubicBezTo>
                <a:cubicBezTo>
                  <a:pt x="264" y="87"/>
                  <a:pt x="263" y="85"/>
                  <a:pt x="263" y="84"/>
                </a:cubicBezTo>
                <a:cubicBezTo>
                  <a:pt x="263" y="72"/>
                  <a:pt x="263" y="60"/>
                  <a:pt x="262" y="48"/>
                </a:cubicBezTo>
                <a:cubicBezTo>
                  <a:pt x="262" y="44"/>
                  <a:pt x="264" y="43"/>
                  <a:pt x="268" y="44"/>
                </a:cubicBezTo>
                <a:close/>
                <a:moveTo>
                  <a:pt x="337" y="215"/>
                </a:moveTo>
                <a:cubicBezTo>
                  <a:pt x="339" y="213"/>
                  <a:pt x="342" y="212"/>
                  <a:pt x="345" y="212"/>
                </a:cubicBezTo>
                <a:cubicBezTo>
                  <a:pt x="351" y="212"/>
                  <a:pt x="356" y="217"/>
                  <a:pt x="356" y="223"/>
                </a:cubicBezTo>
                <a:cubicBezTo>
                  <a:pt x="356" y="229"/>
                  <a:pt x="351" y="234"/>
                  <a:pt x="345" y="234"/>
                </a:cubicBezTo>
                <a:cubicBezTo>
                  <a:pt x="339" y="234"/>
                  <a:pt x="334" y="230"/>
                  <a:pt x="334" y="224"/>
                </a:cubicBezTo>
                <a:cubicBezTo>
                  <a:pt x="334" y="221"/>
                  <a:pt x="335" y="218"/>
                  <a:pt x="337" y="215"/>
                </a:cubicBezTo>
                <a:close/>
                <a:moveTo>
                  <a:pt x="257" y="121"/>
                </a:moveTo>
                <a:cubicBezTo>
                  <a:pt x="251" y="121"/>
                  <a:pt x="246" y="116"/>
                  <a:pt x="246" y="110"/>
                </a:cubicBezTo>
                <a:cubicBezTo>
                  <a:pt x="246" y="104"/>
                  <a:pt x="251" y="99"/>
                  <a:pt x="257" y="99"/>
                </a:cubicBezTo>
                <a:cubicBezTo>
                  <a:pt x="263" y="99"/>
                  <a:pt x="268" y="104"/>
                  <a:pt x="268" y="110"/>
                </a:cubicBezTo>
                <a:cubicBezTo>
                  <a:pt x="268" y="116"/>
                  <a:pt x="263" y="121"/>
                  <a:pt x="257" y="121"/>
                </a:cubicBezTo>
                <a:close/>
                <a:moveTo>
                  <a:pt x="124" y="403"/>
                </a:moveTo>
                <a:cubicBezTo>
                  <a:pt x="123" y="404"/>
                  <a:pt x="121" y="404"/>
                  <a:pt x="119" y="404"/>
                </a:cubicBezTo>
                <a:cubicBezTo>
                  <a:pt x="90" y="396"/>
                  <a:pt x="69" y="378"/>
                  <a:pt x="55" y="351"/>
                </a:cubicBezTo>
                <a:cubicBezTo>
                  <a:pt x="54" y="350"/>
                  <a:pt x="51" y="344"/>
                  <a:pt x="48" y="337"/>
                </a:cubicBezTo>
                <a:cubicBezTo>
                  <a:pt x="42" y="321"/>
                  <a:pt x="39" y="304"/>
                  <a:pt x="42" y="287"/>
                </a:cubicBezTo>
                <a:cubicBezTo>
                  <a:pt x="43" y="277"/>
                  <a:pt x="41" y="270"/>
                  <a:pt x="37" y="262"/>
                </a:cubicBezTo>
                <a:cubicBezTo>
                  <a:pt x="29" y="244"/>
                  <a:pt x="29" y="226"/>
                  <a:pt x="34" y="207"/>
                </a:cubicBezTo>
                <a:cubicBezTo>
                  <a:pt x="38" y="189"/>
                  <a:pt x="48" y="174"/>
                  <a:pt x="62" y="162"/>
                </a:cubicBezTo>
                <a:cubicBezTo>
                  <a:pt x="66" y="159"/>
                  <a:pt x="72" y="156"/>
                  <a:pt x="76" y="153"/>
                </a:cubicBezTo>
                <a:cubicBezTo>
                  <a:pt x="78" y="151"/>
                  <a:pt x="80" y="149"/>
                  <a:pt x="80" y="148"/>
                </a:cubicBezTo>
                <a:cubicBezTo>
                  <a:pt x="83" y="143"/>
                  <a:pt x="84" y="138"/>
                  <a:pt x="85" y="135"/>
                </a:cubicBezTo>
                <a:cubicBezTo>
                  <a:pt x="96" y="145"/>
                  <a:pt x="107" y="155"/>
                  <a:pt x="118" y="165"/>
                </a:cubicBezTo>
                <a:cubicBezTo>
                  <a:pt x="119" y="165"/>
                  <a:pt x="119" y="166"/>
                  <a:pt x="119" y="166"/>
                </a:cubicBezTo>
                <a:cubicBezTo>
                  <a:pt x="121" y="168"/>
                  <a:pt x="123" y="169"/>
                  <a:pt x="124" y="171"/>
                </a:cubicBezTo>
                <a:cubicBezTo>
                  <a:pt x="123" y="173"/>
                  <a:pt x="122" y="176"/>
                  <a:pt x="122" y="178"/>
                </a:cubicBezTo>
                <a:cubicBezTo>
                  <a:pt x="122" y="185"/>
                  <a:pt x="125" y="191"/>
                  <a:pt x="129" y="195"/>
                </a:cubicBezTo>
                <a:cubicBezTo>
                  <a:pt x="129" y="195"/>
                  <a:pt x="129" y="195"/>
                  <a:pt x="129" y="195"/>
                </a:cubicBezTo>
                <a:cubicBezTo>
                  <a:pt x="130" y="196"/>
                  <a:pt x="130" y="197"/>
                  <a:pt x="131" y="197"/>
                </a:cubicBezTo>
                <a:cubicBezTo>
                  <a:pt x="132" y="198"/>
                  <a:pt x="133" y="199"/>
                  <a:pt x="134" y="200"/>
                </a:cubicBezTo>
                <a:cubicBezTo>
                  <a:pt x="137" y="201"/>
                  <a:pt x="138" y="203"/>
                  <a:pt x="138" y="206"/>
                </a:cubicBezTo>
                <a:cubicBezTo>
                  <a:pt x="137" y="231"/>
                  <a:pt x="137" y="255"/>
                  <a:pt x="137" y="280"/>
                </a:cubicBezTo>
                <a:cubicBezTo>
                  <a:pt x="137" y="283"/>
                  <a:pt x="137" y="313"/>
                  <a:pt x="137" y="321"/>
                </a:cubicBezTo>
                <a:cubicBezTo>
                  <a:pt x="144" y="321"/>
                  <a:pt x="151" y="321"/>
                  <a:pt x="157" y="321"/>
                </a:cubicBezTo>
                <a:cubicBezTo>
                  <a:pt x="160" y="321"/>
                  <a:pt x="162" y="321"/>
                  <a:pt x="164" y="322"/>
                </a:cubicBezTo>
                <a:cubicBezTo>
                  <a:pt x="167" y="329"/>
                  <a:pt x="173" y="336"/>
                  <a:pt x="181" y="338"/>
                </a:cubicBezTo>
                <a:cubicBezTo>
                  <a:pt x="181" y="339"/>
                  <a:pt x="181" y="340"/>
                  <a:pt x="182" y="341"/>
                </a:cubicBezTo>
                <a:cubicBezTo>
                  <a:pt x="182" y="348"/>
                  <a:pt x="180" y="354"/>
                  <a:pt x="174" y="358"/>
                </a:cubicBezTo>
                <a:cubicBezTo>
                  <a:pt x="168" y="362"/>
                  <a:pt x="163" y="367"/>
                  <a:pt x="158" y="372"/>
                </a:cubicBezTo>
                <a:cubicBezTo>
                  <a:pt x="156" y="375"/>
                  <a:pt x="154" y="375"/>
                  <a:pt x="152" y="372"/>
                </a:cubicBezTo>
                <a:cubicBezTo>
                  <a:pt x="137" y="357"/>
                  <a:pt x="121" y="342"/>
                  <a:pt x="106" y="327"/>
                </a:cubicBezTo>
                <a:cubicBezTo>
                  <a:pt x="105" y="326"/>
                  <a:pt x="91" y="310"/>
                  <a:pt x="90" y="307"/>
                </a:cubicBezTo>
                <a:cubicBezTo>
                  <a:pt x="90" y="303"/>
                  <a:pt x="89" y="278"/>
                  <a:pt x="89" y="272"/>
                </a:cubicBezTo>
                <a:cubicBezTo>
                  <a:pt x="99" y="269"/>
                  <a:pt x="106" y="260"/>
                  <a:pt x="106" y="249"/>
                </a:cubicBezTo>
                <a:cubicBezTo>
                  <a:pt x="106" y="238"/>
                  <a:pt x="99" y="229"/>
                  <a:pt x="90" y="226"/>
                </a:cubicBezTo>
                <a:cubicBezTo>
                  <a:pt x="87" y="225"/>
                  <a:pt x="84" y="224"/>
                  <a:pt x="81" y="224"/>
                </a:cubicBezTo>
                <a:cubicBezTo>
                  <a:pt x="76" y="224"/>
                  <a:pt x="71" y="227"/>
                  <a:pt x="67" y="230"/>
                </a:cubicBezTo>
                <a:cubicBezTo>
                  <a:pt x="61" y="234"/>
                  <a:pt x="58" y="241"/>
                  <a:pt x="58" y="249"/>
                </a:cubicBezTo>
                <a:cubicBezTo>
                  <a:pt x="58" y="260"/>
                  <a:pt x="65" y="269"/>
                  <a:pt x="74" y="272"/>
                </a:cubicBezTo>
                <a:cubicBezTo>
                  <a:pt x="74" y="272"/>
                  <a:pt x="74" y="273"/>
                  <a:pt x="74" y="274"/>
                </a:cubicBezTo>
                <a:cubicBezTo>
                  <a:pt x="74" y="287"/>
                  <a:pt x="74" y="297"/>
                  <a:pt x="75" y="310"/>
                </a:cubicBezTo>
                <a:cubicBezTo>
                  <a:pt x="75" y="312"/>
                  <a:pt x="126" y="368"/>
                  <a:pt x="143" y="386"/>
                </a:cubicBezTo>
                <a:cubicBezTo>
                  <a:pt x="137" y="392"/>
                  <a:pt x="131" y="398"/>
                  <a:pt x="124" y="403"/>
                </a:cubicBezTo>
                <a:close/>
                <a:moveTo>
                  <a:pt x="146" y="167"/>
                </a:moveTo>
                <a:cubicBezTo>
                  <a:pt x="153" y="167"/>
                  <a:pt x="157" y="172"/>
                  <a:pt x="157" y="178"/>
                </a:cubicBezTo>
                <a:cubicBezTo>
                  <a:pt x="157" y="184"/>
                  <a:pt x="153" y="189"/>
                  <a:pt x="146" y="189"/>
                </a:cubicBezTo>
                <a:cubicBezTo>
                  <a:pt x="140" y="189"/>
                  <a:pt x="135" y="184"/>
                  <a:pt x="135" y="178"/>
                </a:cubicBezTo>
                <a:cubicBezTo>
                  <a:pt x="135" y="172"/>
                  <a:pt x="140" y="167"/>
                  <a:pt x="146" y="167"/>
                </a:cubicBezTo>
                <a:close/>
                <a:moveTo>
                  <a:pt x="198" y="314"/>
                </a:moveTo>
                <a:cubicBezTo>
                  <a:pt x="198" y="320"/>
                  <a:pt x="194" y="325"/>
                  <a:pt x="187" y="325"/>
                </a:cubicBezTo>
                <a:cubicBezTo>
                  <a:pt x="181" y="325"/>
                  <a:pt x="176" y="320"/>
                  <a:pt x="176" y="314"/>
                </a:cubicBezTo>
                <a:cubicBezTo>
                  <a:pt x="176" y="308"/>
                  <a:pt x="181" y="303"/>
                  <a:pt x="187" y="303"/>
                </a:cubicBezTo>
                <a:cubicBezTo>
                  <a:pt x="194" y="303"/>
                  <a:pt x="198" y="308"/>
                  <a:pt x="198" y="314"/>
                </a:cubicBezTo>
                <a:close/>
                <a:moveTo>
                  <a:pt x="82" y="238"/>
                </a:moveTo>
                <a:cubicBezTo>
                  <a:pt x="88" y="238"/>
                  <a:pt x="93" y="243"/>
                  <a:pt x="93" y="249"/>
                </a:cubicBezTo>
                <a:cubicBezTo>
                  <a:pt x="93" y="255"/>
                  <a:pt x="88" y="260"/>
                  <a:pt x="82" y="260"/>
                </a:cubicBezTo>
                <a:cubicBezTo>
                  <a:pt x="76" y="260"/>
                  <a:pt x="71" y="255"/>
                  <a:pt x="71" y="249"/>
                </a:cubicBezTo>
                <a:cubicBezTo>
                  <a:pt x="71" y="243"/>
                  <a:pt x="76" y="238"/>
                  <a:pt x="82" y="238"/>
                </a:cubicBezTo>
                <a:close/>
                <a:moveTo>
                  <a:pt x="224" y="379"/>
                </a:moveTo>
                <a:cubicBezTo>
                  <a:pt x="222" y="381"/>
                  <a:pt x="221" y="383"/>
                  <a:pt x="221" y="386"/>
                </a:cubicBezTo>
                <a:cubicBezTo>
                  <a:pt x="220" y="406"/>
                  <a:pt x="219" y="426"/>
                  <a:pt x="219" y="446"/>
                </a:cubicBezTo>
                <a:cubicBezTo>
                  <a:pt x="219" y="450"/>
                  <a:pt x="218" y="451"/>
                  <a:pt x="214" y="451"/>
                </a:cubicBezTo>
                <a:cubicBezTo>
                  <a:pt x="189" y="452"/>
                  <a:pt x="161" y="439"/>
                  <a:pt x="152" y="413"/>
                </a:cubicBezTo>
                <a:cubicBezTo>
                  <a:pt x="151" y="409"/>
                  <a:pt x="148" y="408"/>
                  <a:pt x="143" y="408"/>
                </a:cubicBezTo>
                <a:cubicBezTo>
                  <a:pt x="144" y="406"/>
                  <a:pt x="145" y="405"/>
                  <a:pt x="146" y="405"/>
                </a:cubicBezTo>
                <a:cubicBezTo>
                  <a:pt x="162" y="390"/>
                  <a:pt x="178" y="375"/>
                  <a:pt x="193" y="360"/>
                </a:cubicBezTo>
                <a:cubicBezTo>
                  <a:pt x="195" y="359"/>
                  <a:pt x="196" y="356"/>
                  <a:pt x="196" y="354"/>
                </a:cubicBezTo>
                <a:cubicBezTo>
                  <a:pt x="196" y="349"/>
                  <a:pt x="196" y="344"/>
                  <a:pt x="196" y="338"/>
                </a:cubicBezTo>
                <a:cubicBezTo>
                  <a:pt x="196" y="338"/>
                  <a:pt x="196" y="337"/>
                  <a:pt x="196" y="337"/>
                </a:cubicBezTo>
                <a:cubicBezTo>
                  <a:pt x="205" y="333"/>
                  <a:pt x="212" y="325"/>
                  <a:pt x="212" y="314"/>
                </a:cubicBezTo>
                <a:cubicBezTo>
                  <a:pt x="212" y="301"/>
                  <a:pt x="201" y="290"/>
                  <a:pt x="188" y="290"/>
                </a:cubicBezTo>
                <a:cubicBezTo>
                  <a:pt x="177" y="290"/>
                  <a:pt x="168" y="297"/>
                  <a:pt x="165" y="306"/>
                </a:cubicBezTo>
                <a:cubicBezTo>
                  <a:pt x="164" y="306"/>
                  <a:pt x="162" y="306"/>
                  <a:pt x="161" y="306"/>
                </a:cubicBezTo>
                <a:cubicBezTo>
                  <a:pt x="158" y="306"/>
                  <a:pt x="156" y="306"/>
                  <a:pt x="152" y="306"/>
                </a:cubicBezTo>
                <a:cubicBezTo>
                  <a:pt x="152" y="304"/>
                  <a:pt x="152" y="302"/>
                  <a:pt x="152" y="301"/>
                </a:cubicBezTo>
                <a:cubicBezTo>
                  <a:pt x="152" y="269"/>
                  <a:pt x="152" y="238"/>
                  <a:pt x="152" y="207"/>
                </a:cubicBezTo>
                <a:cubicBezTo>
                  <a:pt x="152" y="204"/>
                  <a:pt x="153" y="202"/>
                  <a:pt x="155" y="201"/>
                </a:cubicBezTo>
                <a:cubicBezTo>
                  <a:pt x="164" y="198"/>
                  <a:pt x="171" y="189"/>
                  <a:pt x="171" y="178"/>
                </a:cubicBezTo>
                <a:cubicBezTo>
                  <a:pt x="171" y="165"/>
                  <a:pt x="160" y="154"/>
                  <a:pt x="147" y="154"/>
                </a:cubicBezTo>
                <a:cubicBezTo>
                  <a:pt x="142" y="154"/>
                  <a:pt x="137" y="156"/>
                  <a:pt x="133" y="158"/>
                </a:cubicBezTo>
                <a:cubicBezTo>
                  <a:pt x="121" y="146"/>
                  <a:pt x="109" y="133"/>
                  <a:pt x="97" y="121"/>
                </a:cubicBezTo>
                <a:cubicBezTo>
                  <a:pt x="95" y="119"/>
                  <a:pt x="95" y="118"/>
                  <a:pt x="97" y="116"/>
                </a:cubicBezTo>
                <a:cubicBezTo>
                  <a:pt x="111" y="100"/>
                  <a:pt x="129" y="92"/>
                  <a:pt x="150" y="91"/>
                </a:cubicBezTo>
                <a:cubicBezTo>
                  <a:pt x="152" y="91"/>
                  <a:pt x="154" y="92"/>
                  <a:pt x="156" y="94"/>
                </a:cubicBezTo>
                <a:cubicBezTo>
                  <a:pt x="168" y="106"/>
                  <a:pt x="181" y="118"/>
                  <a:pt x="194" y="130"/>
                </a:cubicBezTo>
                <a:cubicBezTo>
                  <a:pt x="195" y="131"/>
                  <a:pt x="196" y="133"/>
                  <a:pt x="196" y="134"/>
                </a:cubicBezTo>
                <a:cubicBezTo>
                  <a:pt x="197" y="145"/>
                  <a:pt x="198" y="156"/>
                  <a:pt x="199" y="166"/>
                </a:cubicBezTo>
                <a:cubicBezTo>
                  <a:pt x="199" y="177"/>
                  <a:pt x="200" y="187"/>
                  <a:pt x="201" y="198"/>
                </a:cubicBezTo>
                <a:cubicBezTo>
                  <a:pt x="201" y="200"/>
                  <a:pt x="202" y="203"/>
                  <a:pt x="204" y="205"/>
                </a:cubicBezTo>
                <a:cubicBezTo>
                  <a:pt x="217" y="220"/>
                  <a:pt x="230" y="236"/>
                  <a:pt x="244" y="252"/>
                </a:cubicBezTo>
                <a:cubicBezTo>
                  <a:pt x="245" y="253"/>
                  <a:pt x="245" y="254"/>
                  <a:pt x="246" y="255"/>
                </a:cubicBezTo>
                <a:cubicBezTo>
                  <a:pt x="243" y="259"/>
                  <a:pt x="241" y="263"/>
                  <a:pt x="241" y="268"/>
                </a:cubicBezTo>
                <a:cubicBezTo>
                  <a:pt x="241" y="280"/>
                  <a:pt x="249" y="289"/>
                  <a:pt x="259" y="292"/>
                </a:cubicBezTo>
                <a:cubicBezTo>
                  <a:pt x="259" y="292"/>
                  <a:pt x="259" y="292"/>
                  <a:pt x="259" y="292"/>
                </a:cubicBezTo>
                <a:cubicBezTo>
                  <a:pt x="259" y="310"/>
                  <a:pt x="259" y="328"/>
                  <a:pt x="259" y="347"/>
                </a:cubicBezTo>
                <a:cubicBezTo>
                  <a:pt x="259" y="348"/>
                  <a:pt x="258" y="350"/>
                  <a:pt x="257" y="351"/>
                </a:cubicBezTo>
                <a:cubicBezTo>
                  <a:pt x="246" y="361"/>
                  <a:pt x="235" y="370"/>
                  <a:pt x="224" y="379"/>
                </a:cubicBezTo>
                <a:close/>
                <a:moveTo>
                  <a:pt x="276" y="268"/>
                </a:moveTo>
                <a:cubicBezTo>
                  <a:pt x="276" y="274"/>
                  <a:pt x="272" y="279"/>
                  <a:pt x="265" y="279"/>
                </a:cubicBezTo>
                <a:cubicBezTo>
                  <a:pt x="259" y="279"/>
                  <a:pt x="254" y="274"/>
                  <a:pt x="254" y="268"/>
                </a:cubicBezTo>
                <a:cubicBezTo>
                  <a:pt x="254" y="262"/>
                  <a:pt x="259" y="257"/>
                  <a:pt x="265" y="257"/>
                </a:cubicBezTo>
                <a:cubicBezTo>
                  <a:pt x="272" y="257"/>
                  <a:pt x="276" y="262"/>
                  <a:pt x="276" y="268"/>
                </a:cubicBezTo>
                <a:close/>
                <a:moveTo>
                  <a:pt x="310" y="473"/>
                </a:moveTo>
                <a:cubicBezTo>
                  <a:pt x="293" y="475"/>
                  <a:pt x="276" y="475"/>
                  <a:pt x="260" y="468"/>
                </a:cubicBezTo>
                <a:cubicBezTo>
                  <a:pt x="252" y="465"/>
                  <a:pt x="244" y="460"/>
                  <a:pt x="237" y="455"/>
                </a:cubicBezTo>
                <a:cubicBezTo>
                  <a:pt x="235" y="454"/>
                  <a:pt x="234" y="452"/>
                  <a:pt x="234" y="450"/>
                </a:cubicBezTo>
                <a:cubicBezTo>
                  <a:pt x="234" y="431"/>
                  <a:pt x="235" y="412"/>
                  <a:pt x="235" y="393"/>
                </a:cubicBezTo>
                <a:cubicBezTo>
                  <a:pt x="235" y="392"/>
                  <a:pt x="236" y="389"/>
                  <a:pt x="237" y="388"/>
                </a:cubicBezTo>
                <a:cubicBezTo>
                  <a:pt x="244" y="381"/>
                  <a:pt x="252" y="375"/>
                  <a:pt x="260" y="368"/>
                </a:cubicBezTo>
                <a:cubicBezTo>
                  <a:pt x="260" y="371"/>
                  <a:pt x="261" y="373"/>
                  <a:pt x="261" y="374"/>
                </a:cubicBezTo>
                <a:cubicBezTo>
                  <a:pt x="261" y="385"/>
                  <a:pt x="261" y="396"/>
                  <a:pt x="261" y="407"/>
                </a:cubicBezTo>
                <a:cubicBezTo>
                  <a:pt x="261" y="411"/>
                  <a:pt x="263" y="414"/>
                  <a:pt x="265" y="417"/>
                </a:cubicBezTo>
                <a:cubicBezTo>
                  <a:pt x="282" y="434"/>
                  <a:pt x="299" y="451"/>
                  <a:pt x="316" y="469"/>
                </a:cubicBezTo>
                <a:cubicBezTo>
                  <a:pt x="316" y="469"/>
                  <a:pt x="317" y="470"/>
                  <a:pt x="318" y="471"/>
                </a:cubicBezTo>
                <a:cubicBezTo>
                  <a:pt x="315" y="472"/>
                  <a:pt x="312" y="473"/>
                  <a:pt x="310" y="473"/>
                </a:cubicBezTo>
                <a:close/>
                <a:moveTo>
                  <a:pt x="333" y="357"/>
                </a:moveTo>
                <a:cubicBezTo>
                  <a:pt x="340" y="357"/>
                  <a:pt x="344" y="362"/>
                  <a:pt x="344" y="368"/>
                </a:cubicBezTo>
                <a:cubicBezTo>
                  <a:pt x="344" y="374"/>
                  <a:pt x="340" y="379"/>
                  <a:pt x="333" y="379"/>
                </a:cubicBezTo>
                <a:cubicBezTo>
                  <a:pt x="327" y="379"/>
                  <a:pt x="322" y="374"/>
                  <a:pt x="322" y="368"/>
                </a:cubicBezTo>
                <a:cubicBezTo>
                  <a:pt x="322" y="362"/>
                  <a:pt x="327" y="357"/>
                  <a:pt x="333" y="357"/>
                </a:cubicBezTo>
                <a:close/>
                <a:moveTo>
                  <a:pt x="342" y="455"/>
                </a:moveTo>
                <a:cubicBezTo>
                  <a:pt x="342" y="434"/>
                  <a:pt x="342" y="414"/>
                  <a:pt x="342" y="393"/>
                </a:cubicBezTo>
                <a:cubicBezTo>
                  <a:pt x="342" y="392"/>
                  <a:pt x="342" y="391"/>
                  <a:pt x="343" y="390"/>
                </a:cubicBezTo>
                <a:cubicBezTo>
                  <a:pt x="352" y="387"/>
                  <a:pt x="358" y="378"/>
                  <a:pt x="358" y="368"/>
                </a:cubicBezTo>
                <a:cubicBezTo>
                  <a:pt x="358" y="355"/>
                  <a:pt x="347" y="344"/>
                  <a:pt x="334" y="344"/>
                </a:cubicBezTo>
                <a:cubicBezTo>
                  <a:pt x="320" y="344"/>
                  <a:pt x="309" y="355"/>
                  <a:pt x="309" y="368"/>
                </a:cubicBezTo>
                <a:cubicBezTo>
                  <a:pt x="309" y="379"/>
                  <a:pt x="317" y="388"/>
                  <a:pt x="327" y="391"/>
                </a:cubicBezTo>
                <a:cubicBezTo>
                  <a:pt x="327" y="393"/>
                  <a:pt x="328" y="395"/>
                  <a:pt x="327" y="397"/>
                </a:cubicBezTo>
                <a:cubicBezTo>
                  <a:pt x="327" y="415"/>
                  <a:pt x="327" y="434"/>
                  <a:pt x="327" y="452"/>
                </a:cubicBezTo>
                <a:cubicBezTo>
                  <a:pt x="327" y="454"/>
                  <a:pt x="327" y="455"/>
                  <a:pt x="327" y="458"/>
                </a:cubicBezTo>
                <a:cubicBezTo>
                  <a:pt x="325" y="457"/>
                  <a:pt x="324" y="456"/>
                  <a:pt x="324" y="455"/>
                </a:cubicBezTo>
                <a:cubicBezTo>
                  <a:pt x="308" y="440"/>
                  <a:pt x="293" y="424"/>
                  <a:pt x="278" y="409"/>
                </a:cubicBezTo>
                <a:cubicBezTo>
                  <a:pt x="277" y="407"/>
                  <a:pt x="276" y="405"/>
                  <a:pt x="276" y="404"/>
                </a:cubicBezTo>
                <a:cubicBezTo>
                  <a:pt x="276" y="367"/>
                  <a:pt x="275" y="331"/>
                  <a:pt x="274" y="294"/>
                </a:cubicBezTo>
                <a:cubicBezTo>
                  <a:pt x="274" y="293"/>
                  <a:pt x="274" y="292"/>
                  <a:pt x="275" y="291"/>
                </a:cubicBezTo>
                <a:cubicBezTo>
                  <a:pt x="283" y="287"/>
                  <a:pt x="290" y="279"/>
                  <a:pt x="290" y="268"/>
                </a:cubicBezTo>
                <a:cubicBezTo>
                  <a:pt x="290" y="255"/>
                  <a:pt x="279" y="244"/>
                  <a:pt x="266" y="244"/>
                </a:cubicBezTo>
                <a:cubicBezTo>
                  <a:pt x="263" y="244"/>
                  <a:pt x="261" y="245"/>
                  <a:pt x="259" y="245"/>
                </a:cubicBezTo>
                <a:cubicBezTo>
                  <a:pt x="258" y="245"/>
                  <a:pt x="257" y="244"/>
                  <a:pt x="255" y="242"/>
                </a:cubicBezTo>
                <a:cubicBezTo>
                  <a:pt x="243" y="228"/>
                  <a:pt x="230" y="213"/>
                  <a:pt x="217" y="198"/>
                </a:cubicBezTo>
                <a:cubicBezTo>
                  <a:pt x="216" y="197"/>
                  <a:pt x="216" y="195"/>
                  <a:pt x="216" y="194"/>
                </a:cubicBezTo>
                <a:cubicBezTo>
                  <a:pt x="215" y="185"/>
                  <a:pt x="214" y="175"/>
                  <a:pt x="213" y="166"/>
                </a:cubicBezTo>
                <a:cubicBezTo>
                  <a:pt x="212" y="153"/>
                  <a:pt x="211" y="141"/>
                  <a:pt x="210" y="128"/>
                </a:cubicBezTo>
                <a:cubicBezTo>
                  <a:pt x="210" y="126"/>
                  <a:pt x="209" y="124"/>
                  <a:pt x="208" y="123"/>
                </a:cubicBezTo>
                <a:cubicBezTo>
                  <a:pt x="195" y="110"/>
                  <a:pt x="182" y="98"/>
                  <a:pt x="169" y="85"/>
                </a:cubicBezTo>
                <a:cubicBezTo>
                  <a:pt x="168" y="85"/>
                  <a:pt x="168" y="84"/>
                  <a:pt x="167" y="83"/>
                </a:cubicBezTo>
                <a:cubicBezTo>
                  <a:pt x="174" y="77"/>
                  <a:pt x="181" y="71"/>
                  <a:pt x="188" y="66"/>
                </a:cubicBezTo>
                <a:cubicBezTo>
                  <a:pt x="203" y="57"/>
                  <a:pt x="219" y="50"/>
                  <a:pt x="236" y="46"/>
                </a:cubicBezTo>
                <a:cubicBezTo>
                  <a:pt x="248" y="43"/>
                  <a:pt x="248" y="43"/>
                  <a:pt x="248" y="55"/>
                </a:cubicBezTo>
                <a:cubicBezTo>
                  <a:pt x="248" y="65"/>
                  <a:pt x="248" y="74"/>
                  <a:pt x="248" y="83"/>
                </a:cubicBezTo>
                <a:cubicBezTo>
                  <a:pt x="248" y="85"/>
                  <a:pt x="247" y="87"/>
                  <a:pt x="246" y="89"/>
                </a:cubicBezTo>
                <a:cubicBezTo>
                  <a:pt x="238" y="93"/>
                  <a:pt x="233" y="101"/>
                  <a:pt x="233" y="110"/>
                </a:cubicBezTo>
                <a:cubicBezTo>
                  <a:pt x="233" y="124"/>
                  <a:pt x="244" y="135"/>
                  <a:pt x="257" y="135"/>
                </a:cubicBezTo>
                <a:cubicBezTo>
                  <a:pt x="260" y="135"/>
                  <a:pt x="263" y="134"/>
                  <a:pt x="266" y="133"/>
                </a:cubicBezTo>
                <a:cubicBezTo>
                  <a:pt x="274" y="140"/>
                  <a:pt x="281" y="147"/>
                  <a:pt x="288" y="155"/>
                </a:cubicBezTo>
                <a:cubicBezTo>
                  <a:pt x="289" y="156"/>
                  <a:pt x="289" y="159"/>
                  <a:pt x="289" y="162"/>
                </a:cubicBezTo>
                <a:cubicBezTo>
                  <a:pt x="289" y="190"/>
                  <a:pt x="289" y="218"/>
                  <a:pt x="290" y="246"/>
                </a:cubicBezTo>
                <a:cubicBezTo>
                  <a:pt x="290" y="248"/>
                  <a:pt x="291" y="251"/>
                  <a:pt x="292" y="253"/>
                </a:cubicBezTo>
                <a:cubicBezTo>
                  <a:pt x="318" y="277"/>
                  <a:pt x="344" y="300"/>
                  <a:pt x="369" y="324"/>
                </a:cubicBezTo>
                <a:cubicBezTo>
                  <a:pt x="370" y="326"/>
                  <a:pt x="372" y="328"/>
                  <a:pt x="372" y="330"/>
                </a:cubicBezTo>
                <a:cubicBezTo>
                  <a:pt x="372" y="363"/>
                  <a:pt x="372" y="397"/>
                  <a:pt x="372" y="431"/>
                </a:cubicBezTo>
                <a:cubicBezTo>
                  <a:pt x="372" y="433"/>
                  <a:pt x="370" y="436"/>
                  <a:pt x="369" y="437"/>
                </a:cubicBezTo>
                <a:cubicBezTo>
                  <a:pt x="360" y="445"/>
                  <a:pt x="352" y="452"/>
                  <a:pt x="343" y="460"/>
                </a:cubicBezTo>
                <a:cubicBezTo>
                  <a:pt x="343" y="458"/>
                  <a:pt x="342" y="457"/>
                  <a:pt x="342" y="455"/>
                </a:cubicBezTo>
                <a:close/>
                <a:moveTo>
                  <a:pt x="538" y="594"/>
                </a:moveTo>
                <a:cubicBezTo>
                  <a:pt x="537" y="602"/>
                  <a:pt x="530" y="606"/>
                  <a:pt x="522" y="602"/>
                </a:cubicBezTo>
                <a:cubicBezTo>
                  <a:pt x="513" y="598"/>
                  <a:pt x="507" y="591"/>
                  <a:pt x="502" y="584"/>
                </a:cubicBezTo>
                <a:cubicBezTo>
                  <a:pt x="482" y="560"/>
                  <a:pt x="463" y="536"/>
                  <a:pt x="444" y="512"/>
                </a:cubicBezTo>
                <a:cubicBezTo>
                  <a:pt x="442" y="510"/>
                  <a:pt x="440" y="510"/>
                  <a:pt x="438" y="511"/>
                </a:cubicBezTo>
                <a:cubicBezTo>
                  <a:pt x="402" y="518"/>
                  <a:pt x="372" y="508"/>
                  <a:pt x="348" y="482"/>
                </a:cubicBezTo>
                <a:cubicBezTo>
                  <a:pt x="345" y="479"/>
                  <a:pt x="346" y="478"/>
                  <a:pt x="348" y="475"/>
                </a:cubicBezTo>
                <a:cubicBezTo>
                  <a:pt x="375" y="452"/>
                  <a:pt x="401" y="429"/>
                  <a:pt x="427" y="406"/>
                </a:cubicBezTo>
                <a:cubicBezTo>
                  <a:pt x="430" y="403"/>
                  <a:pt x="431" y="401"/>
                  <a:pt x="431" y="397"/>
                </a:cubicBezTo>
                <a:cubicBezTo>
                  <a:pt x="431" y="372"/>
                  <a:pt x="431" y="348"/>
                  <a:pt x="431" y="323"/>
                </a:cubicBezTo>
                <a:cubicBezTo>
                  <a:pt x="431" y="319"/>
                  <a:pt x="432" y="316"/>
                  <a:pt x="435" y="313"/>
                </a:cubicBezTo>
                <a:cubicBezTo>
                  <a:pt x="448" y="302"/>
                  <a:pt x="461" y="291"/>
                  <a:pt x="473" y="280"/>
                </a:cubicBezTo>
                <a:cubicBezTo>
                  <a:pt x="476" y="277"/>
                  <a:pt x="477" y="275"/>
                  <a:pt x="477" y="272"/>
                </a:cubicBezTo>
                <a:cubicBezTo>
                  <a:pt x="477" y="253"/>
                  <a:pt x="477" y="234"/>
                  <a:pt x="477" y="215"/>
                </a:cubicBezTo>
                <a:cubicBezTo>
                  <a:pt x="477" y="213"/>
                  <a:pt x="477" y="212"/>
                  <a:pt x="477" y="210"/>
                </a:cubicBezTo>
                <a:cubicBezTo>
                  <a:pt x="487" y="207"/>
                  <a:pt x="494" y="198"/>
                  <a:pt x="494" y="187"/>
                </a:cubicBezTo>
                <a:cubicBezTo>
                  <a:pt x="494" y="174"/>
                  <a:pt x="483" y="163"/>
                  <a:pt x="470" y="163"/>
                </a:cubicBezTo>
                <a:cubicBezTo>
                  <a:pt x="456" y="163"/>
                  <a:pt x="445" y="174"/>
                  <a:pt x="445" y="187"/>
                </a:cubicBezTo>
                <a:cubicBezTo>
                  <a:pt x="445" y="198"/>
                  <a:pt x="452" y="207"/>
                  <a:pt x="462" y="210"/>
                </a:cubicBezTo>
                <a:cubicBezTo>
                  <a:pt x="462" y="211"/>
                  <a:pt x="462" y="211"/>
                  <a:pt x="462" y="212"/>
                </a:cubicBezTo>
                <a:cubicBezTo>
                  <a:pt x="462" y="230"/>
                  <a:pt x="462" y="248"/>
                  <a:pt x="462" y="266"/>
                </a:cubicBezTo>
                <a:cubicBezTo>
                  <a:pt x="462" y="268"/>
                  <a:pt x="461" y="271"/>
                  <a:pt x="459" y="272"/>
                </a:cubicBezTo>
                <a:cubicBezTo>
                  <a:pt x="451" y="280"/>
                  <a:pt x="442" y="287"/>
                  <a:pt x="434" y="295"/>
                </a:cubicBezTo>
                <a:cubicBezTo>
                  <a:pt x="433" y="295"/>
                  <a:pt x="433" y="295"/>
                  <a:pt x="431" y="296"/>
                </a:cubicBezTo>
                <a:cubicBezTo>
                  <a:pt x="431" y="294"/>
                  <a:pt x="431" y="292"/>
                  <a:pt x="431" y="291"/>
                </a:cubicBezTo>
                <a:cubicBezTo>
                  <a:pt x="431" y="229"/>
                  <a:pt x="431" y="166"/>
                  <a:pt x="431" y="104"/>
                </a:cubicBezTo>
                <a:cubicBezTo>
                  <a:pt x="431" y="99"/>
                  <a:pt x="432" y="97"/>
                  <a:pt x="436" y="94"/>
                </a:cubicBezTo>
                <a:cubicBezTo>
                  <a:pt x="446" y="88"/>
                  <a:pt x="455" y="81"/>
                  <a:pt x="465" y="74"/>
                </a:cubicBezTo>
                <a:cubicBezTo>
                  <a:pt x="466" y="73"/>
                  <a:pt x="467" y="70"/>
                  <a:pt x="467" y="68"/>
                </a:cubicBezTo>
                <a:cubicBezTo>
                  <a:pt x="468" y="57"/>
                  <a:pt x="469" y="45"/>
                  <a:pt x="469" y="34"/>
                </a:cubicBezTo>
                <a:cubicBezTo>
                  <a:pt x="469" y="33"/>
                  <a:pt x="469" y="32"/>
                  <a:pt x="470" y="30"/>
                </a:cubicBezTo>
                <a:cubicBezTo>
                  <a:pt x="483" y="32"/>
                  <a:pt x="495" y="34"/>
                  <a:pt x="509" y="36"/>
                </a:cubicBezTo>
                <a:cubicBezTo>
                  <a:pt x="509" y="39"/>
                  <a:pt x="509" y="41"/>
                  <a:pt x="509" y="43"/>
                </a:cubicBezTo>
                <a:cubicBezTo>
                  <a:pt x="508" y="73"/>
                  <a:pt x="507" y="102"/>
                  <a:pt x="507" y="131"/>
                </a:cubicBezTo>
                <a:cubicBezTo>
                  <a:pt x="506" y="135"/>
                  <a:pt x="508" y="138"/>
                  <a:pt x="510" y="140"/>
                </a:cubicBezTo>
                <a:cubicBezTo>
                  <a:pt x="516" y="145"/>
                  <a:pt x="523" y="150"/>
                  <a:pt x="529" y="155"/>
                </a:cubicBezTo>
                <a:cubicBezTo>
                  <a:pt x="530" y="156"/>
                  <a:pt x="530" y="157"/>
                  <a:pt x="531" y="158"/>
                </a:cubicBezTo>
                <a:cubicBezTo>
                  <a:pt x="530" y="161"/>
                  <a:pt x="529" y="164"/>
                  <a:pt x="529" y="168"/>
                </a:cubicBezTo>
                <a:cubicBezTo>
                  <a:pt x="529" y="179"/>
                  <a:pt x="536" y="188"/>
                  <a:pt x="546" y="191"/>
                </a:cubicBezTo>
                <a:cubicBezTo>
                  <a:pt x="546" y="191"/>
                  <a:pt x="546" y="192"/>
                  <a:pt x="546" y="192"/>
                </a:cubicBezTo>
                <a:cubicBezTo>
                  <a:pt x="546" y="208"/>
                  <a:pt x="546" y="223"/>
                  <a:pt x="546" y="238"/>
                </a:cubicBezTo>
                <a:cubicBezTo>
                  <a:pt x="546" y="241"/>
                  <a:pt x="545" y="243"/>
                  <a:pt x="543" y="244"/>
                </a:cubicBezTo>
                <a:cubicBezTo>
                  <a:pt x="530" y="252"/>
                  <a:pt x="518" y="260"/>
                  <a:pt x="505" y="267"/>
                </a:cubicBezTo>
                <a:cubicBezTo>
                  <a:pt x="502" y="269"/>
                  <a:pt x="501" y="271"/>
                  <a:pt x="501" y="275"/>
                </a:cubicBezTo>
                <a:cubicBezTo>
                  <a:pt x="501" y="316"/>
                  <a:pt x="501" y="356"/>
                  <a:pt x="501" y="396"/>
                </a:cubicBezTo>
                <a:cubicBezTo>
                  <a:pt x="501" y="400"/>
                  <a:pt x="500" y="402"/>
                  <a:pt x="496" y="404"/>
                </a:cubicBezTo>
                <a:cubicBezTo>
                  <a:pt x="487" y="409"/>
                  <a:pt x="479" y="414"/>
                  <a:pt x="470" y="419"/>
                </a:cubicBezTo>
                <a:cubicBezTo>
                  <a:pt x="469" y="420"/>
                  <a:pt x="467" y="423"/>
                  <a:pt x="467" y="425"/>
                </a:cubicBezTo>
                <a:cubicBezTo>
                  <a:pt x="467" y="449"/>
                  <a:pt x="467" y="473"/>
                  <a:pt x="467" y="498"/>
                </a:cubicBezTo>
                <a:cubicBezTo>
                  <a:pt x="467" y="499"/>
                  <a:pt x="468" y="501"/>
                  <a:pt x="469" y="503"/>
                </a:cubicBezTo>
                <a:cubicBezTo>
                  <a:pt x="470" y="505"/>
                  <a:pt x="471" y="506"/>
                  <a:pt x="473" y="507"/>
                </a:cubicBezTo>
                <a:cubicBezTo>
                  <a:pt x="476" y="511"/>
                  <a:pt x="479" y="514"/>
                  <a:pt x="480" y="518"/>
                </a:cubicBezTo>
                <a:cubicBezTo>
                  <a:pt x="480" y="520"/>
                  <a:pt x="479" y="522"/>
                  <a:pt x="479" y="524"/>
                </a:cubicBezTo>
                <a:cubicBezTo>
                  <a:pt x="479" y="529"/>
                  <a:pt x="481" y="533"/>
                  <a:pt x="483" y="537"/>
                </a:cubicBezTo>
                <a:cubicBezTo>
                  <a:pt x="485" y="540"/>
                  <a:pt x="488" y="543"/>
                  <a:pt x="492" y="545"/>
                </a:cubicBezTo>
                <a:cubicBezTo>
                  <a:pt x="492" y="545"/>
                  <a:pt x="492" y="545"/>
                  <a:pt x="492" y="545"/>
                </a:cubicBezTo>
                <a:cubicBezTo>
                  <a:pt x="492" y="545"/>
                  <a:pt x="492" y="545"/>
                  <a:pt x="492" y="545"/>
                </a:cubicBezTo>
                <a:cubicBezTo>
                  <a:pt x="496" y="547"/>
                  <a:pt x="499" y="548"/>
                  <a:pt x="504" y="548"/>
                </a:cubicBezTo>
                <a:cubicBezTo>
                  <a:pt x="505" y="548"/>
                  <a:pt x="506" y="548"/>
                  <a:pt x="507" y="548"/>
                </a:cubicBezTo>
                <a:cubicBezTo>
                  <a:pt x="509" y="548"/>
                  <a:pt x="510" y="550"/>
                  <a:pt x="512" y="551"/>
                </a:cubicBezTo>
                <a:cubicBezTo>
                  <a:pt x="519" y="560"/>
                  <a:pt x="526" y="568"/>
                  <a:pt x="533" y="576"/>
                </a:cubicBezTo>
                <a:cubicBezTo>
                  <a:pt x="538" y="581"/>
                  <a:pt x="539" y="587"/>
                  <a:pt x="538" y="594"/>
                </a:cubicBezTo>
                <a:close/>
                <a:moveTo>
                  <a:pt x="470" y="176"/>
                </a:moveTo>
                <a:cubicBezTo>
                  <a:pt x="476" y="176"/>
                  <a:pt x="481" y="181"/>
                  <a:pt x="481" y="187"/>
                </a:cubicBezTo>
                <a:cubicBezTo>
                  <a:pt x="481" y="193"/>
                  <a:pt x="476" y="198"/>
                  <a:pt x="470" y="198"/>
                </a:cubicBezTo>
                <a:cubicBezTo>
                  <a:pt x="463" y="198"/>
                  <a:pt x="459" y="193"/>
                  <a:pt x="459" y="187"/>
                </a:cubicBezTo>
                <a:cubicBezTo>
                  <a:pt x="459" y="181"/>
                  <a:pt x="463" y="176"/>
                  <a:pt x="470" y="176"/>
                </a:cubicBezTo>
                <a:close/>
                <a:moveTo>
                  <a:pt x="514" y="524"/>
                </a:moveTo>
                <a:cubicBezTo>
                  <a:pt x="514" y="530"/>
                  <a:pt x="510" y="535"/>
                  <a:pt x="503" y="535"/>
                </a:cubicBezTo>
                <a:cubicBezTo>
                  <a:pt x="497" y="535"/>
                  <a:pt x="492" y="530"/>
                  <a:pt x="492" y="524"/>
                </a:cubicBezTo>
                <a:cubicBezTo>
                  <a:pt x="492" y="518"/>
                  <a:pt x="497" y="513"/>
                  <a:pt x="503" y="513"/>
                </a:cubicBezTo>
                <a:cubicBezTo>
                  <a:pt x="510" y="513"/>
                  <a:pt x="514" y="518"/>
                  <a:pt x="514" y="524"/>
                </a:cubicBezTo>
                <a:close/>
                <a:moveTo>
                  <a:pt x="667" y="512"/>
                </a:moveTo>
                <a:cubicBezTo>
                  <a:pt x="652" y="532"/>
                  <a:pt x="632" y="547"/>
                  <a:pt x="609" y="557"/>
                </a:cubicBezTo>
                <a:cubicBezTo>
                  <a:pt x="589" y="564"/>
                  <a:pt x="568" y="567"/>
                  <a:pt x="547" y="567"/>
                </a:cubicBezTo>
                <a:cubicBezTo>
                  <a:pt x="546" y="567"/>
                  <a:pt x="544" y="565"/>
                  <a:pt x="543" y="564"/>
                </a:cubicBezTo>
                <a:cubicBezTo>
                  <a:pt x="536" y="557"/>
                  <a:pt x="529" y="549"/>
                  <a:pt x="523" y="541"/>
                </a:cubicBezTo>
                <a:cubicBezTo>
                  <a:pt x="522" y="541"/>
                  <a:pt x="522" y="540"/>
                  <a:pt x="522" y="540"/>
                </a:cubicBezTo>
                <a:cubicBezTo>
                  <a:pt x="526" y="535"/>
                  <a:pt x="528" y="530"/>
                  <a:pt x="528" y="524"/>
                </a:cubicBezTo>
                <a:cubicBezTo>
                  <a:pt x="528" y="522"/>
                  <a:pt x="528" y="520"/>
                  <a:pt x="527" y="519"/>
                </a:cubicBezTo>
                <a:cubicBezTo>
                  <a:pt x="540" y="508"/>
                  <a:pt x="552" y="497"/>
                  <a:pt x="565" y="487"/>
                </a:cubicBezTo>
                <a:cubicBezTo>
                  <a:pt x="567" y="485"/>
                  <a:pt x="569" y="485"/>
                  <a:pt x="571" y="485"/>
                </a:cubicBezTo>
                <a:cubicBezTo>
                  <a:pt x="607" y="484"/>
                  <a:pt x="643" y="483"/>
                  <a:pt x="680" y="483"/>
                </a:cubicBezTo>
                <a:cubicBezTo>
                  <a:pt x="680" y="483"/>
                  <a:pt x="681" y="483"/>
                  <a:pt x="684" y="483"/>
                </a:cubicBezTo>
                <a:cubicBezTo>
                  <a:pt x="678" y="493"/>
                  <a:pt x="673" y="503"/>
                  <a:pt x="667" y="512"/>
                </a:cubicBezTo>
                <a:close/>
                <a:moveTo>
                  <a:pt x="565" y="343"/>
                </a:moveTo>
                <a:cubicBezTo>
                  <a:pt x="572" y="343"/>
                  <a:pt x="576" y="348"/>
                  <a:pt x="576" y="354"/>
                </a:cubicBezTo>
                <a:cubicBezTo>
                  <a:pt x="576" y="360"/>
                  <a:pt x="572" y="365"/>
                  <a:pt x="565" y="365"/>
                </a:cubicBezTo>
                <a:cubicBezTo>
                  <a:pt x="559" y="365"/>
                  <a:pt x="554" y="360"/>
                  <a:pt x="554" y="354"/>
                </a:cubicBezTo>
                <a:cubicBezTo>
                  <a:pt x="554" y="348"/>
                  <a:pt x="559" y="343"/>
                  <a:pt x="565" y="343"/>
                </a:cubicBezTo>
                <a:close/>
                <a:moveTo>
                  <a:pt x="690" y="462"/>
                </a:moveTo>
                <a:cubicBezTo>
                  <a:pt x="689" y="466"/>
                  <a:pt x="688" y="468"/>
                  <a:pt x="683" y="468"/>
                </a:cubicBezTo>
                <a:cubicBezTo>
                  <a:pt x="655" y="468"/>
                  <a:pt x="627" y="469"/>
                  <a:pt x="599" y="469"/>
                </a:cubicBezTo>
                <a:cubicBezTo>
                  <a:pt x="592" y="469"/>
                  <a:pt x="584" y="470"/>
                  <a:pt x="576" y="470"/>
                </a:cubicBezTo>
                <a:cubicBezTo>
                  <a:pt x="573" y="470"/>
                  <a:pt x="572" y="469"/>
                  <a:pt x="572" y="466"/>
                </a:cubicBezTo>
                <a:cubicBezTo>
                  <a:pt x="571" y="462"/>
                  <a:pt x="572" y="429"/>
                  <a:pt x="573" y="427"/>
                </a:cubicBezTo>
                <a:cubicBezTo>
                  <a:pt x="585" y="409"/>
                  <a:pt x="605" y="386"/>
                  <a:pt x="618" y="369"/>
                </a:cubicBezTo>
                <a:cubicBezTo>
                  <a:pt x="620" y="367"/>
                  <a:pt x="621" y="364"/>
                  <a:pt x="621" y="362"/>
                </a:cubicBezTo>
                <a:cubicBezTo>
                  <a:pt x="621" y="355"/>
                  <a:pt x="621" y="347"/>
                  <a:pt x="621" y="340"/>
                </a:cubicBezTo>
                <a:cubicBezTo>
                  <a:pt x="621" y="340"/>
                  <a:pt x="621" y="340"/>
                  <a:pt x="621" y="339"/>
                </a:cubicBezTo>
                <a:cubicBezTo>
                  <a:pt x="631" y="337"/>
                  <a:pt x="639" y="327"/>
                  <a:pt x="639" y="316"/>
                </a:cubicBezTo>
                <a:cubicBezTo>
                  <a:pt x="639" y="304"/>
                  <a:pt x="630" y="294"/>
                  <a:pt x="618" y="292"/>
                </a:cubicBezTo>
                <a:cubicBezTo>
                  <a:pt x="617" y="292"/>
                  <a:pt x="615" y="291"/>
                  <a:pt x="613" y="292"/>
                </a:cubicBezTo>
                <a:cubicBezTo>
                  <a:pt x="604" y="292"/>
                  <a:pt x="598" y="296"/>
                  <a:pt x="594" y="303"/>
                </a:cubicBezTo>
                <a:cubicBezTo>
                  <a:pt x="592" y="307"/>
                  <a:pt x="590" y="311"/>
                  <a:pt x="590" y="316"/>
                </a:cubicBezTo>
                <a:cubicBezTo>
                  <a:pt x="590" y="326"/>
                  <a:pt x="597" y="335"/>
                  <a:pt x="606" y="339"/>
                </a:cubicBezTo>
                <a:cubicBezTo>
                  <a:pt x="606" y="339"/>
                  <a:pt x="606" y="339"/>
                  <a:pt x="606" y="339"/>
                </a:cubicBezTo>
                <a:cubicBezTo>
                  <a:pt x="606" y="339"/>
                  <a:pt x="606" y="340"/>
                  <a:pt x="606" y="340"/>
                </a:cubicBezTo>
                <a:cubicBezTo>
                  <a:pt x="606" y="361"/>
                  <a:pt x="606" y="361"/>
                  <a:pt x="592" y="379"/>
                </a:cubicBezTo>
                <a:cubicBezTo>
                  <a:pt x="587" y="386"/>
                  <a:pt x="581" y="393"/>
                  <a:pt x="576" y="401"/>
                </a:cubicBezTo>
                <a:cubicBezTo>
                  <a:pt x="575" y="402"/>
                  <a:pt x="574" y="403"/>
                  <a:pt x="572" y="405"/>
                </a:cubicBezTo>
                <a:cubicBezTo>
                  <a:pt x="572" y="402"/>
                  <a:pt x="572" y="401"/>
                  <a:pt x="572" y="400"/>
                </a:cubicBezTo>
                <a:cubicBezTo>
                  <a:pt x="572" y="396"/>
                  <a:pt x="572" y="391"/>
                  <a:pt x="572" y="387"/>
                </a:cubicBezTo>
                <a:cubicBezTo>
                  <a:pt x="571" y="383"/>
                  <a:pt x="572" y="380"/>
                  <a:pt x="573" y="377"/>
                </a:cubicBezTo>
                <a:cubicBezTo>
                  <a:pt x="583" y="374"/>
                  <a:pt x="590" y="365"/>
                  <a:pt x="590" y="354"/>
                </a:cubicBezTo>
                <a:cubicBezTo>
                  <a:pt x="590" y="341"/>
                  <a:pt x="579" y="330"/>
                  <a:pt x="566" y="330"/>
                </a:cubicBezTo>
                <a:cubicBezTo>
                  <a:pt x="552" y="330"/>
                  <a:pt x="541" y="341"/>
                  <a:pt x="541" y="354"/>
                </a:cubicBezTo>
                <a:cubicBezTo>
                  <a:pt x="541" y="364"/>
                  <a:pt x="548" y="373"/>
                  <a:pt x="557" y="376"/>
                </a:cubicBezTo>
                <a:cubicBezTo>
                  <a:pt x="557" y="378"/>
                  <a:pt x="557" y="379"/>
                  <a:pt x="557" y="381"/>
                </a:cubicBezTo>
                <a:cubicBezTo>
                  <a:pt x="557" y="402"/>
                  <a:pt x="557" y="424"/>
                  <a:pt x="557" y="446"/>
                </a:cubicBezTo>
                <a:cubicBezTo>
                  <a:pt x="557" y="448"/>
                  <a:pt x="557" y="471"/>
                  <a:pt x="558" y="472"/>
                </a:cubicBezTo>
                <a:cubicBezTo>
                  <a:pt x="558" y="475"/>
                  <a:pt x="536" y="494"/>
                  <a:pt x="520" y="506"/>
                </a:cubicBezTo>
                <a:cubicBezTo>
                  <a:pt x="516" y="502"/>
                  <a:pt x="510" y="500"/>
                  <a:pt x="504" y="500"/>
                </a:cubicBezTo>
                <a:cubicBezTo>
                  <a:pt x="498" y="500"/>
                  <a:pt x="494" y="501"/>
                  <a:pt x="490" y="504"/>
                </a:cubicBezTo>
                <a:cubicBezTo>
                  <a:pt x="488" y="502"/>
                  <a:pt x="486" y="500"/>
                  <a:pt x="484" y="497"/>
                </a:cubicBezTo>
                <a:cubicBezTo>
                  <a:pt x="483" y="496"/>
                  <a:pt x="482" y="494"/>
                  <a:pt x="482" y="492"/>
                </a:cubicBezTo>
                <a:cubicBezTo>
                  <a:pt x="482" y="472"/>
                  <a:pt x="482" y="453"/>
                  <a:pt x="482" y="433"/>
                </a:cubicBezTo>
                <a:cubicBezTo>
                  <a:pt x="482" y="431"/>
                  <a:pt x="484" y="429"/>
                  <a:pt x="485" y="428"/>
                </a:cubicBezTo>
                <a:cubicBezTo>
                  <a:pt x="494" y="422"/>
                  <a:pt x="503" y="417"/>
                  <a:pt x="512" y="412"/>
                </a:cubicBezTo>
                <a:cubicBezTo>
                  <a:pt x="515" y="411"/>
                  <a:pt x="515" y="409"/>
                  <a:pt x="515" y="406"/>
                </a:cubicBezTo>
                <a:cubicBezTo>
                  <a:pt x="515" y="367"/>
                  <a:pt x="516" y="328"/>
                  <a:pt x="515" y="290"/>
                </a:cubicBezTo>
                <a:cubicBezTo>
                  <a:pt x="515" y="281"/>
                  <a:pt x="518" y="277"/>
                  <a:pt x="525" y="273"/>
                </a:cubicBezTo>
                <a:cubicBezTo>
                  <a:pt x="537" y="267"/>
                  <a:pt x="547" y="259"/>
                  <a:pt x="558" y="253"/>
                </a:cubicBezTo>
                <a:cubicBezTo>
                  <a:pt x="559" y="252"/>
                  <a:pt x="560" y="250"/>
                  <a:pt x="560" y="248"/>
                </a:cubicBezTo>
                <a:cubicBezTo>
                  <a:pt x="560" y="233"/>
                  <a:pt x="560" y="218"/>
                  <a:pt x="560" y="203"/>
                </a:cubicBezTo>
                <a:cubicBezTo>
                  <a:pt x="560" y="201"/>
                  <a:pt x="560" y="199"/>
                  <a:pt x="560" y="196"/>
                </a:cubicBezTo>
                <a:cubicBezTo>
                  <a:pt x="560" y="194"/>
                  <a:pt x="560" y="193"/>
                  <a:pt x="561" y="191"/>
                </a:cubicBezTo>
                <a:cubicBezTo>
                  <a:pt x="570" y="188"/>
                  <a:pt x="577" y="179"/>
                  <a:pt x="577" y="168"/>
                </a:cubicBezTo>
                <a:cubicBezTo>
                  <a:pt x="577" y="166"/>
                  <a:pt x="577" y="165"/>
                  <a:pt x="577" y="163"/>
                </a:cubicBezTo>
                <a:cubicBezTo>
                  <a:pt x="577" y="163"/>
                  <a:pt x="578" y="162"/>
                  <a:pt x="578" y="162"/>
                </a:cubicBezTo>
                <a:cubicBezTo>
                  <a:pt x="587" y="157"/>
                  <a:pt x="595" y="153"/>
                  <a:pt x="604" y="148"/>
                </a:cubicBezTo>
                <a:cubicBezTo>
                  <a:pt x="604" y="148"/>
                  <a:pt x="605" y="148"/>
                  <a:pt x="606" y="148"/>
                </a:cubicBezTo>
                <a:cubicBezTo>
                  <a:pt x="606" y="150"/>
                  <a:pt x="606" y="152"/>
                  <a:pt x="606" y="153"/>
                </a:cubicBezTo>
                <a:cubicBezTo>
                  <a:pt x="606" y="175"/>
                  <a:pt x="606" y="197"/>
                  <a:pt x="606" y="218"/>
                </a:cubicBezTo>
                <a:cubicBezTo>
                  <a:pt x="606" y="222"/>
                  <a:pt x="607" y="224"/>
                  <a:pt x="610" y="226"/>
                </a:cubicBezTo>
                <a:cubicBezTo>
                  <a:pt x="626" y="236"/>
                  <a:pt x="641" y="246"/>
                  <a:pt x="656" y="256"/>
                </a:cubicBezTo>
                <a:cubicBezTo>
                  <a:pt x="657" y="257"/>
                  <a:pt x="658" y="257"/>
                  <a:pt x="658" y="258"/>
                </a:cubicBezTo>
                <a:cubicBezTo>
                  <a:pt x="657" y="261"/>
                  <a:pt x="656" y="265"/>
                  <a:pt x="656" y="268"/>
                </a:cubicBezTo>
                <a:cubicBezTo>
                  <a:pt x="656" y="279"/>
                  <a:pt x="663" y="288"/>
                  <a:pt x="673" y="291"/>
                </a:cubicBezTo>
                <a:cubicBezTo>
                  <a:pt x="673" y="291"/>
                  <a:pt x="673" y="291"/>
                  <a:pt x="673" y="291"/>
                </a:cubicBezTo>
                <a:cubicBezTo>
                  <a:pt x="673" y="323"/>
                  <a:pt x="672" y="355"/>
                  <a:pt x="673" y="387"/>
                </a:cubicBezTo>
                <a:cubicBezTo>
                  <a:pt x="673" y="390"/>
                  <a:pt x="674" y="393"/>
                  <a:pt x="675" y="395"/>
                </a:cubicBezTo>
                <a:cubicBezTo>
                  <a:pt x="681" y="402"/>
                  <a:pt x="687" y="409"/>
                  <a:pt x="692" y="416"/>
                </a:cubicBezTo>
                <a:cubicBezTo>
                  <a:pt x="693" y="417"/>
                  <a:pt x="694" y="419"/>
                  <a:pt x="694" y="420"/>
                </a:cubicBezTo>
                <a:cubicBezTo>
                  <a:pt x="695" y="435"/>
                  <a:pt x="694" y="449"/>
                  <a:pt x="690" y="462"/>
                </a:cubicBezTo>
                <a:close/>
                <a:moveTo>
                  <a:pt x="614" y="305"/>
                </a:moveTo>
                <a:cubicBezTo>
                  <a:pt x="621" y="305"/>
                  <a:pt x="625" y="310"/>
                  <a:pt x="625" y="316"/>
                </a:cubicBezTo>
                <a:cubicBezTo>
                  <a:pt x="625" y="322"/>
                  <a:pt x="621" y="327"/>
                  <a:pt x="614" y="327"/>
                </a:cubicBezTo>
                <a:cubicBezTo>
                  <a:pt x="608" y="327"/>
                  <a:pt x="603" y="322"/>
                  <a:pt x="603" y="316"/>
                </a:cubicBezTo>
                <a:cubicBezTo>
                  <a:pt x="603" y="310"/>
                  <a:pt x="608" y="305"/>
                  <a:pt x="614" y="305"/>
                </a:cubicBezTo>
                <a:close/>
                <a:moveTo>
                  <a:pt x="691" y="268"/>
                </a:moveTo>
                <a:cubicBezTo>
                  <a:pt x="691" y="274"/>
                  <a:pt x="687" y="279"/>
                  <a:pt x="680" y="279"/>
                </a:cubicBezTo>
                <a:cubicBezTo>
                  <a:pt x="674" y="279"/>
                  <a:pt x="669" y="274"/>
                  <a:pt x="669" y="268"/>
                </a:cubicBezTo>
                <a:cubicBezTo>
                  <a:pt x="669" y="262"/>
                  <a:pt x="674" y="257"/>
                  <a:pt x="680" y="257"/>
                </a:cubicBezTo>
                <a:cubicBezTo>
                  <a:pt x="687" y="257"/>
                  <a:pt x="691" y="262"/>
                  <a:pt x="691" y="268"/>
                </a:cubicBezTo>
                <a:close/>
                <a:moveTo>
                  <a:pt x="753" y="362"/>
                </a:moveTo>
                <a:cubicBezTo>
                  <a:pt x="746" y="384"/>
                  <a:pt x="730" y="399"/>
                  <a:pt x="708" y="406"/>
                </a:cubicBezTo>
                <a:cubicBezTo>
                  <a:pt x="705" y="407"/>
                  <a:pt x="704" y="407"/>
                  <a:pt x="702" y="405"/>
                </a:cubicBezTo>
                <a:cubicBezTo>
                  <a:pt x="698" y="399"/>
                  <a:pt x="694" y="394"/>
                  <a:pt x="690" y="389"/>
                </a:cubicBezTo>
                <a:cubicBezTo>
                  <a:pt x="688" y="387"/>
                  <a:pt x="687" y="384"/>
                  <a:pt x="687" y="381"/>
                </a:cubicBezTo>
                <a:cubicBezTo>
                  <a:pt x="687" y="351"/>
                  <a:pt x="688" y="321"/>
                  <a:pt x="688" y="291"/>
                </a:cubicBezTo>
                <a:cubicBezTo>
                  <a:pt x="698" y="288"/>
                  <a:pt x="705" y="279"/>
                  <a:pt x="705" y="268"/>
                </a:cubicBezTo>
                <a:cubicBezTo>
                  <a:pt x="705" y="260"/>
                  <a:pt x="701" y="253"/>
                  <a:pt x="696" y="249"/>
                </a:cubicBezTo>
                <a:cubicBezTo>
                  <a:pt x="689" y="243"/>
                  <a:pt x="680" y="241"/>
                  <a:pt x="671" y="245"/>
                </a:cubicBezTo>
                <a:cubicBezTo>
                  <a:pt x="670" y="245"/>
                  <a:pt x="667" y="245"/>
                  <a:pt x="666" y="244"/>
                </a:cubicBezTo>
                <a:cubicBezTo>
                  <a:pt x="652" y="236"/>
                  <a:pt x="639" y="227"/>
                  <a:pt x="625" y="218"/>
                </a:cubicBezTo>
                <a:cubicBezTo>
                  <a:pt x="622" y="216"/>
                  <a:pt x="621" y="214"/>
                  <a:pt x="621" y="210"/>
                </a:cubicBezTo>
                <a:cubicBezTo>
                  <a:pt x="621" y="195"/>
                  <a:pt x="621" y="179"/>
                  <a:pt x="621" y="164"/>
                </a:cubicBezTo>
                <a:cubicBezTo>
                  <a:pt x="621" y="159"/>
                  <a:pt x="621" y="154"/>
                  <a:pt x="621" y="149"/>
                </a:cubicBezTo>
                <a:cubicBezTo>
                  <a:pt x="621" y="149"/>
                  <a:pt x="621" y="140"/>
                  <a:pt x="621" y="130"/>
                </a:cubicBezTo>
                <a:cubicBezTo>
                  <a:pt x="621" y="130"/>
                  <a:pt x="621" y="129"/>
                  <a:pt x="621" y="129"/>
                </a:cubicBezTo>
                <a:cubicBezTo>
                  <a:pt x="621" y="129"/>
                  <a:pt x="621" y="129"/>
                  <a:pt x="621" y="129"/>
                </a:cubicBezTo>
                <a:cubicBezTo>
                  <a:pt x="622" y="114"/>
                  <a:pt x="622" y="94"/>
                  <a:pt x="622" y="92"/>
                </a:cubicBezTo>
                <a:cubicBezTo>
                  <a:pt x="629" y="96"/>
                  <a:pt x="647" y="106"/>
                  <a:pt x="657" y="113"/>
                </a:cubicBezTo>
                <a:cubicBezTo>
                  <a:pt x="662" y="116"/>
                  <a:pt x="666" y="119"/>
                  <a:pt x="670" y="123"/>
                </a:cubicBezTo>
                <a:cubicBezTo>
                  <a:pt x="679" y="131"/>
                  <a:pt x="687" y="141"/>
                  <a:pt x="693" y="152"/>
                </a:cubicBezTo>
                <a:cubicBezTo>
                  <a:pt x="698" y="164"/>
                  <a:pt x="699" y="176"/>
                  <a:pt x="694" y="188"/>
                </a:cubicBezTo>
                <a:cubicBezTo>
                  <a:pt x="698" y="190"/>
                  <a:pt x="702" y="191"/>
                  <a:pt x="706" y="194"/>
                </a:cubicBezTo>
                <a:cubicBezTo>
                  <a:pt x="718" y="201"/>
                  <a:pt x="726" y="212"/>
                  <a:pt x="733" y="224"/>
                </a:cubicBezTo>
                <a:cubicBezTo>
                  <a:pt x="746" y="245"/>
                  <a:pt x="751" y="267"/>
                  <a:pt x="745" y="292"/>
                </a:cubicBezTo>
                <a:cubicBezTo>
                  <a:pt x="744" y="294"/>
                  <a:pt x="745" y="296"/>
                  <a:pt x="746" y="298"/>
                </a:cubicBezTo>
                <a:cubicBezTo>
                  <a:pt x="761" y="318"/>
                  <a:pt x="761" y="340"/>
                  <a:pt x="753" y="362"/>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B70034F0-AFC9-4E3F-9A3D-1A2F07E29854}"/>
              </a:ext>
            </a:extLst>
          </p:cNvPr>
          <p:cNvSpPr txBox="1"/>
          <p:nvPr/>
        </p:nvSpPr>
        <p:spPr>
          <a:xfrm>
            <a:off x="7272600" y="1496370"/>
            <a:ext cx="420343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accent2"/>
                </a:solidFill>
                <a:effectLst/>
                <a:uLnTx/>
                <a:uFillTx/>
                <a:latin typeface="Open Sans" panose="020B0606030504020204" pitchFamily="34" charset="0"/>
              </a:rPr>
              <a:t>KNN on IS_CRIME</a:t>
            </a:r>
            <a:r>
              <a:rPr kumimoji="0" lang="en-US" b="1" i="0" u="none" strike="noStrike" kern="1200" cap="none" spc="0" normalizeH="0" noProof="0" dirty="0">
                <a:ln>
                  <a:noFill/>
                </a:ln>
                <a:solidFill>
                  <a:schemeClr val="accent2"/>
                </a:solidFill>
                <a:effectLst/>
                <a:uLnTx/>
                <a:uFillTx/>
                <a:latin typeface="Open Sans" panose="020B0606030504020204" pitchFamily="34" charset="0"/>
              </a:rPr>
              <a:t> is a simple 0 or 1 classification</a:t>
            </a:r>
            <a:endParaRPr kumimoji="0" lang="en-GB" b="1" i="0" u="none" strike="noStrike" kern="1200" cap="none" spc="0" normalizeH="0" baseline="0" noProof="0" dirty="0">
              <a:ln>
                <a:noFill/>
              </a:ln>
              <a:solidFill>
                <a:schemeClr val="accent2"/>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7" name="Oval 16">
            <a:extLst>
              <a:ext uri="{FF2B5EF4-FFF2-40B4-BE49-F238E27FC236}">
                <a16:creationId xmlns:a16="http://schemas.microsoft.com/office/drawing/2014/main" id="{97687F5F-1A57-4888-AEC8-CCEF358F8ED0}"/>
              </a:ext>
            </a:extLst>
          </p:cNvPr>
          <p:cNvSpPr/>
          <p:nvPr/>
        </p:nvSpPr>
        <p:spPr>
          <a:xfrm>
            <a:off x="6409318" y="1492321"/>
            <a:ext cx="506366" cy="5063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18" name="Oval 17">
            <a:extLst>
              <a:ext uri="{FF2B5EF4-FFF2-40B4-BE49-F238E27FC236}">
                <a16:creationId xmlns:a16="http://schemas.microsoft.com/office/drawing/2014/main" id="{071B4D86-D79B-4751-8C9D-0303EFECBF53}"/>
              </a:ext>
            </a:extLst>
          </p:cNvPr>
          <p:cNvSpPr/>
          <p:nvPr/>
        </p:nvSpPr>
        <p:spPr>
          <a:xfrm>
            <a:off x="6409318" y="3430895"/>
            <a:ext cx="506366" cy="5063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FFFF"/>
                </a:solidFill>
                <a:latin typeface="Calibri" panose="020F0502020204030204"/>
              </a:rPr>
              <a:t>3</a:t>
            </a: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DA898CA8-23EC-4D0D-A2D7-7DCFEE3E283C}"/>
              </a:ext>
            </a:extLst>
          </p:cNvPr>
          <p:cNvSpPr/>
          <p:nvPr/>
        </p:nvSpPr>
        <p:spPr>
          <a:xfrm>
            <a:off x="6409318" y="4418480"/>
            <a:ext cx="506366" cy="5063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4</a:t>
            </a:r>
          </a:p>
        </p:txBody>
      </p:sp>
      <p:sp>
        <p:nvSpPr>
          <p:cNvPr id="22" name="TextBox 21">
            <a:extLst>
              <a:ext uri="{FF2B5EF4-FFF2-40B4-BE49-F238E27FC236}">
                <a16:creationId xmlns:a16="http://schemas.microsoft.com/office/drawing/2014/main" id="{9DEBAAAB-6F39-463C-BB42-7C4F79DDAE0A}"/>
              </a:ext>
            </a:extLst>
          </p:cNvPr>
          <p:cNvSpPr txBox="1"/>
          <p:nvPr/>
        </p:nvSpPr>
        <p:spPr>
          <a:xfrm>
            <a:off x="7272600" y="3308597"/>
            <a:ext cx="406373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b="1" dirty="0">
                <a:solidFill>
                  <a:schemeClr val="accent4"/>
                </a:solidFill>
                <a:latin typeface="Open Sans" panose="020B0606030504020204" pitchFamily="34" charset="0"/>
              </a:rPr>
              <a:t>Cross Fold validation for best value of K</a:t>
            </a:r>
            <a:endParaRPr kumimoji="0" lang="en-GB" b="1" i="0" u="none" strike="noStrike" kern="1200" cap="none" spc="0" normalizeH="0" baseline="0" noProof="0" dirty="0">
              <a:ln>
                <a:noFill/>
              </a:ln>
              <a:solidFill>
                <a:schemeClr val="accent4"/>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3" name="TextBox 22">
            <a:extLst>
              <a:ext uri="{FF2B5EF4-FFF2-40B4-BE49-F238E27FC236}">
                <a16:creationId xmlns:a16="http://schemas.microsoft.com/office/drawing/2014/main" id="{C39B800A-850B-456B-BAED-723226125F6F}"/>
              </a:ext>
            </a:extLst>
          </p:cNvPr>
          <p:cNvSpPr txBox="1"/>
          <p:nvPr/>
        </p:nvSpPr>
        <p:spPr>
          <a:xfrm>
            <a:off x="7312348" y="4312231"/>
            <a:ext cx="3858229" cy="9233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C000"/>
                </a:solidFill>
                <a:effectLst/>
                <a:uLnTx/>
                <a:uFillTx/>
                <a:latin typeface="Open Sans" panose="020B0606030504020204" pitchFamily="34" charset="0"/>
              </a:rPr>
              <a:t>Removed features redundant</a:t>
            </a:r>
            <a:r>
              <a:rPr kumimoji="0" lang="en-US" b="1" i="0" u="none" strike="noStrike" kern="1200" cap="none" spc="0" normalizeH="0" noProof="0" dirty="0">
                <a:ln>
                  <a:noFill/>
                </a:ln>
                <a:solidFill>
                  <a:srgbClr val="FFC000"/>
                </a:solidFill>
                <a:effectLst/>
                <a:uLnTx/>
                <a:uFillTx/>
                <a:latin typeface="Open Sans" panose="020B0606030504020204" pitchFamily="34" charset="0"/>
              </a:rPr>
              <a:t> with crime classifications above (e.g. </a:t>
            </a:r>
            <a:r>
              <a:rPr lang="en-US" b="1" dirty="0">
                <a:solidFill>
                  <a:srgbClr val="FFC000"/>
                </a:solidFill>
                <a:latin typeface="Open Sans" panose="020B0606030504020204" pitchFamily="34" charset="0"/>
              </a:rPr>
              <a:t>offense codes etc.</a:t>
            </a:r>
            <a:endParaRPr kumimoji="0" lang="en-GB" b="1" i="0" u="none" strike="noStrike" kern="1200" cap="none" spc="0" normalizeH="0" baseline="0" noProof="0" dirty="0">
              <a:ln>
                <a:noFill/>
              </a:ln>
              <a:solidFill>
                <a:srgbClr val="FFC000"/>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1" name="Oval 10">
            <a:extLst>
              <a:ext uri="{FF2B5EF4-FFF2-40B4-BE49-F238E27FC236}">
                <a16:creationId xmlns:a16="http://schemas.microsoft.com/office/drawing/2014/main" id="{CD104749-4BBF-47C8-B5A8-84B4B924AEC2}"/>
              </a:ext>
            </a:extLst>
          </p:cNvPr>
          <p:cNvSpPr/>
          <p:nvPr/>
        </p:nvSpPr>
        <p:spPr>
          <a:xfrm>
            <a:off x="1680138" y="5790114"/>
            <a:ext cx="3766861" cy="31402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A6A02D5D-FEA5-4466-99C7-2483268F7A20}"/>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9</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 name="Rectangle: Rounded Corners 2">
            <a:extLst>
              <a:ext uri="{FF2B5EF4-FFF2-40B4-BE49-F238E27FC236}">
                <a16:creationId xmlns:a16="http://schemas.microsoft.com/office/drawing/2014/main" id="{804AED29-F7E0-486C-95A0-24E402FA6C58}"/>
              </a:ext>
            </a:extLst>
          </p:cNvPr>
          <p:cNvSpPr/>
          <p:nvPr/>
        </p:nvSpPr>
        <p:spPr>
          <a:xfrm>
            <a:off x="573809" y="1506524"/>
            <a:ext cx="5278967" cy="4720166"/>
          </a:xfrm>
          <a:prstGeom prst="roundRect">
            <a:avLst>
              <a:gd name="adj" fmla="val 69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725F128-B8D4-437E-A9B8-8965D0A41C36}"/>
              </a:ext>
            </a:extLst>
          </p:cNvPr>
          <p:cNvSpPr/>
          <p:nvPr/>
        </p:nvSpPr>
        <p:spPr>
          <a:xfrm>
            <a:off x="6409318" y="2392592"/>
            <a:ext cx="506366" cy="5063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21" name="TextBox 20">
            <a:extLst>
              <a:ext uri="{FF2B5EF4-FFF2-40B4-BE49-F238E27FC236}">
                <a16:creationId xmlns:a16="http://schemas.microsoft.com/office/drawing/2014/main" id="{F9AD3438-1B68-4F68-A2B5-6EB2D9D28B18}"/>
              </a:ext>
            </a:extLst>
          </p:cNvPr>
          <p:cNvSpPr txBox="1"/>
          <p:nvPr/>
        </p:nvSpPr>
        <p:spPr>
          <a:xfrm>
            <a:off x="7285300" y="2291832"/>
            <a:ext cx="4203438" cy="707886"/>
          </a:xfrm>
          <a:prstGeom prst="rect">
            <a:avLst/>
          </a:prstGeom>
          <a:noFill/>
        </p:spPr>
        <p:txBody>
          <a:bodyPr wrap="square" rtlCol="0">
            <a:spAutoFit/>
          </a:bodyPr>
          <a:lstStyle/>
          <a:p>
            <a:pPr lvl="0">
              <a:defRPr/>
            </a:pPr>
            <a:r>
              <a:rPr lang="en-GB" sz="2000" b="1" dirty="0">
                <a:solidFill>
                  <a:schemeClr val="accent1"/>
                </a:solidFill>
                <a:latin typeface="Noto Sans" panose="020B0502040504020204" pitchFamily="34"/>
                <a:ea typeface="Noto Sans" panose="020B0502040504020204" pitchFamily="34"/>
                <a:cs typeface="Noto Sans" panose="020B0502040504020204" pitchFamily="34"/>
              </a:rPr>
              <a:t>KNN on INCIDENT_CATEGORY_ID has up to 15 potential classifications</a:t>
            </a:r>
            <a:r>
              <a:rPr kumimoji="0" lang="en-US" b="1" i="0" u="none" strike="noStrike" kern="1200" cap="none" spc="0" normalizeH="0" baseline="0" noProof="0" dirty="0">
                <a:ln>
                  <a:noFill/>
                </a:ln>
                <a:solidFill>
                  <a:schemeClr val="accent1"/>
                </a:solidFill>
                <a:effectLst/>
                <a:uLnTx/>
                <a:uFillTx/>
                <a:latin typeface="Open Sans" panose="020B0606030504020204" pitchFamily="34" charset="0"/>
              </a:rPr>
              <a:t> </a:t>
            </a:r>
            <a:endParaRPr kumimoji="0" lang="en-GB" b="1" i="0" u="none" strike="noStrike" kern="1200" cap="none" spc="0" normalizeH="0" baseline="0" noProof="0" dirty="0">
              <a:ln>
                <a:noFill/>
              </a:ln>
              <a:solidFill>
                <a:schemeClr val="accent1"/>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4" name="Audio 3">
            <a:hlinkClick r:id="" action="ppaction://media"/>
            <a:extLst>
              <a:ext uri="{FF2B5EF4-FFF2-40B4-BE49-F238E27FC236}">
                <a16:creationId xmlns:a16="http://schemas.microsoft.com/office/drawing/2014/main" id="{DB99458F-5120-4566-B5A2-DE25115815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77337239"/>
      </p:ext>
    </p:extLst>
  </p:cSld>
  <p:clrMapOvr>
    <a:masterClrMapping/>
  </p:clrMapOvr>
  <mc:AlternateContent xmlns:mc="http://schemas.openxmlformats.org/markup-compatibility/2006" xmlns:p14="http://schemas.microsoft.com/office/powerpoint/2010/main">
    <mc:Choice Requires="p14">
      <p:transition spd="slow" p14:dur="2000" advTm="82621"/>
    </mc:Choice>
    <mc:Fallback xmlns="">
      <p:transition spd="slow" advTm="82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3FDAF53-6BB3-4E00-B665-7DA91B5F8C9C}"/>
              </a:ext>
            </a:extLst>
          </p:cNvPr>
          <p:cNvSpPr txBox="1"/>
          <p:nvPr/>
        </p:nvSpPr>
        <p:spPr>
          <a:xfrm>
            <a:off x="1024274" y="235148"/>
            <a:ext cx="967370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Performance</a:t>
            </a:r>
          </a:p>
        </p:txBody>
      </p:sp>
      <p:sp>
        <p:nvSpPr>
          <p:cNvPr id="24" name="Oval 23">
            <a:extLst>
              <a:ext uri="{FF2B5EF4-FFF2-40B4-BE49-F238E27FC236}">
                <a16:creationId xmlns:a16="http://schemas.microsoft.com/office/drawing/2014/main" id="{3ACF0843-B1A0-40AC-9D80-3EF3AEB9EBC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10</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25" name="Group 24">
            <a:extLst>
              <a:ext uri="{FF2B5EF4-FFF2-40B4-BE49-F238E27FC236}">
                <a16:creationId xmlns:a16="http://schemas.microsoft.com/office/drawing/2014/main" id="{56FA68F8-1F2F-40CB-B138-E5C58D0E72E1}"/>
              </a:ext>
            </a:extLst>
          </p:cNvPr>
          <p:cNvGrpSpPr/>
          <p:nvPr/>
        </p:nvGrpSpPr>
        <p:grpSpPr>
          <a:xfrm>
            <a:off x="1129624" y="1272540"/>
            <a:ext cx="4335728" cy="5136554"/>
            <a:chOff x="1129624" y="1708524"/>
            <a:chExt cx="4335728" cy="3826048"/>
          </a:xfrm>
        </p:grpSpPr>
        <p:sp>
          <p:nvSpPr>
            <p:cNvPr id="26" name="Rectangle 25">
              <a:extLst>
                <a:ext uri="{FF2B5EF4-FFF2-40B4-BE49-F238E27FC236}">
                  <a16:creationId xmlns:a16="http://schemas.microsoft.com/office/drawing/2014/main" id="{AB821EF2-B50E-4B2E-9FE3-83F73384683F}"/>
                </a:ext>
              </a:extLst>
            </p:cNvPr>
            <p:cNvSpPr/>
            <p:nvPr/>
          </p:nvSpPr>
          <p:spPr>
            <a:xfrm>
              <a:off x="1129624" y="1708524"/>
              <a:ext cx="4335728" cy="3826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 </a:t>
              </a:r>
            </a:p>
          </p:txBody>
        </p:sp>
        <p:sp>
          <p:nvSpPr>
            <p:cNvPr id="28" name="TextBox 27">
              <a:extLst>
                <a:ext uri="{FF2B5EF4-FFF2-40B4-BE49-F238E27FC236}">
                  <a16:creationId xmlns:a16="http://schemas.microsoft.com/office/drawing/2014/main" id="{D5F93599-E75F-4DF0-A41B-C0DC8D5986FE}"/>
                </a:ext>
              </a:extLst>
            </p:cNvPr>
            <p:cNvSpPr txBox="1"/>
            <p:nvPr/>
          </p:nvSpPr>
          <p:spPr>
            <a:xfrm>
              <a:off x="1347535" y="1780739"/>
              <a:ext cx="3902808" cy="2728105"/>
            </a:xfrm>
            <a:prstGeom prst="rect">
              <a:avLst/>
            </a:prstGeom>
            <a:noFill/>
          </p:spPr>
          <p:txBody>
            <a:bodyPr wrap="square" rtlCol="0">
              <a:spAutoFit/>
            </a:bodyPr>
            <a:lstStyle/>
            <a:p>
              <a:pPr>
                <a:defRPr/>
              </a:pPr>
              <a:r>
                <a:rPr lang="en-US" sz="6000" b="1" dirty="0">
                  <a:solidFill>
                    <a:srgbClr val="282F39"/>
                  </a:solidFill>
                  <a:latin typeface="Noto Sans" panose="020B0502040504020204" pitchFamily="34"/>
                  <a:ea typeface="Noto Sans" panose="020B0502040504020204" pitchFamily="34"/>
                  <a:cs typeface="Noto Sans" panose="020B0502040504020204" pitchFamily="34"/>
                </a:rPr>
                <a:t>82</a:t>
              </a:r>
              <a:r>
                <a:rPr lang="ru-RU" sz="6000" b="1" dirty="0">
                  <a:solidFill>
                    <a:srgbClr val="282F39"/>
                  </a:solidFill>
                  <a:latin typeface="Noto Sans" panose="020B0502040504020204" pitchFamily="34"/>
                  <a:ea typeface="Noto Sans" panose="020B0502040504020204" pitchFamily="34"/>
                  <a:cs typeface="Noto Sans" panose="020B0502040504020204" pitchFamily="34"/>
                </a:rPr>
                <a:t>%</a:t>
              </a:r>
              <a:endParaRPr lang="en-GB" sz="6000" b="1" dirty="0">
                <a:solidFill>
                  <a:srgbClr val="282F39"/>
                </a:solidFill>
                <a:latin typeface="Noto Sans" panose="020B0502040504020204"/>
                <a:ea typeface="Noto Sans" panose="020B0502040504020204" pitchFamily="34"/>
                <a:cs typeface="Noto Sans" panose="020B0502040504020204" pitchFamily="34"/>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82F39"/>
                  </a:solidFill>
                  <a:effectLst/>
                  <a:uLnTx/>
                  <a:uFillTx/>
                  <a:latin typeface="Noto Sans" panose="020B0502040504020204"/>
                  <a:ea typeface="+mn-ea"/>
                  <a:cs typeface="+mn-cs"/>
                </a:rPr>
                <a:t>Model 1 – IS_CRIME</a:t>
              </a:r>
            </a:p>
            <a:p>
              <a:pPr marL="0" marR="0" lvl="0" indent="0" defTabSz="914400" rtl="0" eaLnBrk="1" fontAlgn="auto" latinLnBrk="0" hangingPunct="1">
                <a:lnSpc>
                  <a:spcPct val="100000"/>
                </a:lnSpc>
                <a:spcBef>
                  <a:spcPts val="0"/>
                </a:spcBef>
                <a:spcAft>
                  <a:spcPts val="0"/>
                </a:spcAft>
                <a:buClrTx/>
                <a:buSzTx/>
                <a:buFontTx/>
                <a:buNone/>
                <a:tabLst/>
                <a:defRPr/>
              </a:pPr>
              <a:endParaRPr lang="en-US" sz="2800" b="1" dirty="0">
                <a:solidFill>
                  <a:srgbClr val="282F39"/>
                </a:solidFill>
                <a:latin typeface="Noto Sans" panose="020B0502040504020204"/>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282F39"/>
                  </a:solidFill>
                  <a:effectLst/>
                  <a:uLnTx/>
                  <a:uFillTx/>
                  <a:latin typeface="Noto Sans" panose="020B0502040504020204"/>
                  <a:ea typeface="+mn-ea"/>
                  <a:cs typeface="+mn-cs"/>
                </a:rPr>
                <a:t>39%</a:t>
              </a:r>
            </a:p>
            <a:p>
              <a:pPr marL="0" marR="0" lvl="0" indent="0" defTabSz="914400" rtl="0" eaLnBrk="1" fontAlgn="auto" latinLnBrk="0" hangingPunct="1">
                <a:lnSpc>
                  <a:spcPct val="100000"/>
                </a:lnSpc>
                <a:spcBef>
                  <a:spcPts val="0"/>
                </a:spcBef>
                <a:spcAft>
                  <a:spcPts val="0"/>
                </a:spcAft>
                <a:buClrTx/>
                <a:buSzTx/>
                <a:buFontTx/>
                <a:buNone/>
                <a:tabLst/>
                <a:defRPr/>
              </a:pPr>
              <a:r>
                <a:rPr lang="en-US" sz="2800" b="1" dirty="0">
                  <a:solidFill>
                    <a:srgbClr val="282F39"/>
                  </a:solidFill>
                  <a:latin typeface="Noto Sans" panose="020B0502040504020204"/>
                </a:rPr>
                <a:t>Model 2 – INCIDENT_CATEGORY_ID</a:t>
              </a:r>
              <a:endParaRPr kumimoji="0" lang="en-US" sz="2800" b="1" i="0" u="none" strike="noStrike" kern="1200" cap="none" spc="0" normalizeH="0" baseline="0" noProof="0" dirty="0">
                <a:ln>
                  <a:noFill/>
                </a:ln>
                <a:solidFill>
                  <a:srgbClr val="282F39"/>
                </a:solidFill>
                <a:effectLst/>
                <a:uLnTx/>
                <a:uFillTx/>
                <a:latin typeface="Noto Sans" panose="020B0502040504020204"/>
                <a:ea typeface="+mn-ea"/>
                <a:cs typeface="+mn-cs"/>
              </a:endParaRPr>
            </a:p>
          </p:txBody>
        </p:sp>
      </p:grpSp>
      <p:pic>
        <p:nvPicPr>
          <p:cNvPr id="4" name="Picture 3">
            <a:extLst>
              <a:ext uri="{FF2B5EF4-FFF2-40B4-BE49-F238E27FC236}">
                <a16:creationId xmlns:a16="http://schemas.microsoft.com/office/drawing/2014/main" id="{0DFD11B3-BADB-47CC-BF5C-1CE5F94CF8A2}"/>
              </a:ext>
            </a:extLst>
          </p:cNvPr>
          <p:cNvPicPr>
            <a:picLocks noChangeAspect="1"/>
          </p:cNvPicPr>
          <p:nvPr/>
        </p:nvPicPr>
        <p:blipFill>
          <a:blip r:embed="rId5"/>
          <a:stretch>
            <a:fillRect/>
          </a:stretch>
        </p:blipFill>
        <p:spPr>
          <a:xfrm>
            <a:off x="5683263" y="1272540"/>
            <a:ext cx="5379113" cy="5136554"/>
          </a:xfrm>
          <a:prstGeom prst="rect">
            <a:avLst/>
          </a:prstGeom>
        </p:spPr>
      </p:pic>
      <p:pic>
        <p:nvPicPr>
          <p:cNvPr id="5" name="Audio 4">
            <a:hlinkClick r:id="" action="ppaction://media"/>
            <a:extLst>
              <a:ext uri="{FF2B5EF4-FFF2-40B4-BE49-F238E27FC236}">
                <a16:creationId xmlns:a16="http://schemas.microsoft.com/office/drawing/2014/main" id="{28E34C27-7369-4952-9903-EB9F50E1E1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11841776"/>
      </p:ext>
    </p:extLst>
  </p:cSld>
  <p:clrMapOvr>
    <a:masterClrMapping/>
  </p:clrMapOvr>
  <mc:AlternateContent xmlns:mc="http://schemas.openxmlformats.org/markup-compatibility/2006" xmlns:p14="http://schemas.microsoft.com/office/powerpoint/2010/main">
    <mc:Choice Requires="p14">
      <p:transition spd="slow" p14:dur="2000" advTm="115489"/>
    </mc:Choice>
    <mc:Fallback xmlns="">
      <p:transition spd="slow" advTm="115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C5FFE66-FE5F-49CA-8F71-18A60983E128}"/>
              </a:ext>
            </a:extLst>
          </p:cNvPr>
          <p:cNvSpPr txBox="1"/>
          <p:nvPr/>
        </p:nvSpPr>
        <p:spPr>
          <a:xfrm>
            <a:off x="3453073" y="4802269"/>
            <a:ext cx="6027834"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0" b="1" i="0" u="none" strike="noStrike" kern="1200" cap="none" spc="0" normalizeH="0" baseline="0" noProof="0" dirty="0">
                <a:ln>
                  <a:noFill/>
                </a:ln>
                <a:solidFill>
                  <a:srgbClr val="C2C923"/>
                </a:solidFill>
                <a:effectLst/>
                <a:uLnTx/>
                <a:uFillTx/>
                <a:latin typeface="Open Sans" panose="020B0606030504020204" pitchFamily="34" charset="0"/>
                <a:ea typeface="+mn-ea"/>
                <a:cs typeface="+mn-cs"/>
              </a:rPr>
              <a:t>S  T  E  P  S</a:t>
            </a:r>
            <a:endParaRPr kumimoji="0" lang="en-GB" sz="7000" b="1" i="0" u="none" strike="noStrike" kern="1200" cap="none" spc="0" normalizeH="0" baseline="0" noProof="0" dirty="0">
              <a:ln>
                <a:noFill/>
              </a:ln>
              <a:solidFill>
                <a:srgbClr val="C2C923"/>
              </a:solidFill>
              <a:effectLst/>
              <a:uLnTx/>
              <a:uFillTx/>
              <a:latin typeface="Noto Sans" panose="020B0502040504020204" pitchFamily="34"/>
              <a:ea typeface="Noto Sans" panose="020B0502040504020204" pitchFamily="34"/>
              <a:cs typeface="Noto Sans" panose="020B0502040504020204" pitchFamily="34"/>
            </a:endParaRPr>
          </a:p>
        </p:txBody>
      </p:sp>
      <p:sp>
        <p:nvSpPr>
          <p:cNvPr id="8" name="Rectangle 7">
            <a:extLst>
              <a:ext uri="{FF2B5EF4-FFF2-40B4-BE49-F238E27FC236}">
                <a16:creationId xmlns:a16="http://schemas.microsoft.com/office/drawing/2014/main" id="{23451CA2-4546-4A48-BA63-367EC856BFEA}"/>
              </a:ext>
            </a:extLst>
          </p:cNvPr>
          <p:cNvSpPr/>
          <p:nvPr/>
        </p:nvSpPr>
        <p:spPr>
          <a:xfrm>
            <a:off x="4078112" y="4802268"/>
            <a:ext cx="4789161" cy="1169551"/>
          </a:xfrm>
          <a:prstGeom prst="rect">
            <a:avLst/>
          </a:prstGeom>
          <a:solidFill>
            <a:schemeClr val="accent1">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152F60E-7A1F-4076-8BED-C9D6999F8579}"/>
              </a:ext>
            </a:extLst>
          </p:cNvPr>
          <p:cNvSpPr/>
          <p:nvPr/>
        </p:nvSpPr>
        <p:spPr>
          <a:xfrm rot="5400000">
            <a:off x="3286152" y="3186441"/>
            <a:ext cx="4401207" cy="1169551"/>
          </a:xfrm>
          <a:prstGeom prst="rect">
            <a:avLst/>
          </a:prstGeom>
          <a:solidFill>
            <a:schemeClr val="accent2">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A9B79E89-4896-433F-9A94-6C10A9E411D9}"/>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11</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2" name="TextBox 11">
            <a:extLst>
              <a:ext uri="{FF2B5EF4-FFF2-40B4-BE49-F238E27FC236}">
                <a16:creationId xmlns:a16="http://schemas.microsoft.com/office/drawing/2014/main" id="{EA30659F-104A-429D-A5C8-E64AF7CFDE13}"/>
              </a:ext>
            </a:extLst>
          </p:cNvPr>
          <p:cNvSpPr txBox="1"/>
          <p:nvPr/>
        </p:nvSpPr>
        <p:spPr>
          <a:xfrm>
            <a:off x="1202749" y="235148"/>
            <a:ext cx="967370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Follow On</a:t>
            </a:r>
            <a:r>
              <a:rPr kumimoji="0" lang="en-US" sz="5000" b="0" i="0" u="none" strike="noStrike" kern="1200" cap="none" spc="0" normalizeH="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 Work</a:t>
            </a:r>
            <a:endParaRPr kumimoji="0" lang="en-US"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5" name="TextBox 14">
            <a:extLst>
              <a:ext uri="{FF2B5EF4-FFF2-40B4-BE49-F238E27FC236}">
                <a16:creationId xmlns:a16="http://schemas.microsoft.com/office/drawing/2014/main" id="{23B6EC50-E904-4A41-91C8-9B2D37AB2B0D}"/>
              </a:ext>
            </a:extLst>
          </p:cNvPr>
          <p:cNvSpPr txBox="1"/>
          <p:nvPr/>
        </p:nvSpPr>
        <p:spPr>
          <a:xfrm>
            <a:off x="472217" y="1336760"/>
            <a:ext cx="2570354" cy="120032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panose="020B0606030504020204" pitchFamily="34" charset="0"/>
              </a:rPr>
              <a:t>Explore Alternate</a:t>
            </a:r>
            <a:r>
              <a:rPr lang="en-US" sz="2400" dirty="0">
                <a:solidFill>
                  <a:srgbClr val="FFFFFF"/>
                </a:solidFill>
                <a:latin typeface="Open Sans" panose="020B0606030504020204" pitchFamily="34" charset="0"/>
              </a:rPr>
              <a:t> Classification Models</a:t>
            </a:r>
            <a:endParaRPr kumimoji="0" lang="en-GB" sz="24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7" name="TextBox 16">
            <a:extLst>
              <a:ext uri="{FF2B5EF4-FFF2-40B4-BE49-F238E27FC236}">
                <a16:creationId xmlns:a16="http://schemas.microsoft.com/office/drawing/2014/main" id="{8376676F-07C0-4FC4-8B9C-510BA77BEAB4}"/>
              </a:ext>
            </a:extLst>
          </p:cNvPr>
          <p:cNvSpPr txBox="1"/>
          <p:nvPr/>
        </p:nvSpPr>
        <p:spPr>
          <a:xfrm>
            <a:off x="4882393" y="1605940"/>
            <a:ext cx="1177107" cy="44012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0" b="1" i="0" u="none" strike="noStrike" kern="1200" cap="none" spc="0" normalizeH="0" baseline="0" noProof="0" dirty="0">
                <a:ln>
                  <a:noFill/>
                </a:ln>
                <a:solidFill>
                  <a:srgbClr val="42AFB6"/>
                </a:solidFill>
                <a:effectLst/>
                <a:uLnTx/>
                <a:uFillTx/>
                <a:latin typeface="Open Sans" panose="020B0606030504020204" pitchFamily="34" charset="0"/>
                <a:ea typeface="Noto Sans" panose="020B0502040504020204" pitchFamily="34"/>
                <a:cs typeface="Noto Sans" panose="020B0502040504020204" pitchFamily="34"/>
              </a:rPr>
              <a:t>N E X T</a:t>
            </a:r>
            <a:endParaRPr kumimoji="0" lang="en-GB" sz="7000" b="1" i="0" u="none" strike="noStrike" kern="1200" cap="none" spc="0" normalizeH="0" baseline="0" noProof="0" dirty="0">
              <a:ln>
                <a:noFill/>
              </a:ln>
              <a:solidFill>
                <a:srgbClr val="42AFB6"/>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9" name="TextBox 18">
            <a:extLst>
              <a:ext uri="{FF2B5EF4-FFF2-40B4-BE49-F238E27FC236}">
                <a16:creationId xmlns:a16="http://schemas.microsoft.com/office/drawing/2014/main" id="{23646776-02FD-4ECE-AFEA-E22CCF7FC91C}"/>
              </a:ext>
            </a:extLst>
          </p:cNvPr>
          <p:cNvSpPr txBox="1"/>
          <p:nvPr/>
        </p:nvSpPr>
        <p:spPr>
          <a:xfrm>
            <a:off x="1382335" y="2828835"/>
            <a:ext cx="2570354" cy="120032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panose="020B0606030504020204" pitchFamily="34" charset="0"/>
              </a:rPr>
              <a:t>Deeper Ethnicity and Crime Analysis</a:t>
            </a:r>
            <a:endParaRPr kumimoji="0" lang="en-GB" sz="24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3" name="TextBox 12">
            <a:extLst>
              <a:ext uri="{FF2B5EF4-FFF2-40B4-BE49-F238E27FC236}">
                <a16:creationId xmlns:a16="http://schemas.microsoft.com/office/drawing/2014/main" id="{038A1B4B-005A-4DA2-B64C-8534FCD487D5}"/>
              </a:ext>
            </a:extLst>
          </p:cNvPr>
          <p:cNvSpPr txBox="1"/>
          <p:nvPr/>
        </p:nvSpPr>
        <p:spPr>
          <a:xfrm>
            <a:off x="480579" y="4560748"/>
            <a:ext cx="2570354" cy="120032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panose="020B0606030504020204" pitchFamily="34" charset="0"/>
              </a:rPr>
              <a:t>Explore</a:t>
            </a:r>
          </a:p>
          <a:p>
            <a:pPr marL="0" marR="0" lvl="0" indent="0"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Open Sans" panose="020B0606030504020204" pitchFamily="34" charset="0"/>
              </a:rPr>
              <a:t>Income and Crime Impacts</a:t>
            </a:r>
            <a:endParaRPr kumimoji="0" lang="en-GB" sz="24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3" name="Picture 2">
            <a:extLst>
              <a:ext uri="{FF2B5EF4-FFF2-40B4-BE49-F238E27FC236}">
                <a16:creationId xmlns:a16="http://schemas.microsoft.com/office/drawing/2014/main" id="{F6095D5A-1EEF-43E5-A763-E5670DBE85EC}"/>
              </a:ext>
            </a:extLst>
          </p:cNvPr>
          <p:cNvPicPr>
            <a:picLocks noChangeAspect="1"/>
          </p:cNvPicPr>
          <p:nvPr/>
        </p:nvPicPr>
        <p:blipFill>
          <a:blip r:embed="rId5"/>
          <a:stretch>
            <a:fillRect/>
          </a:stretch>
        </p:blipFill>
        <p:spPr>
          <a:xfrm>
            <a:off x="6709410" y="2519722"/>
            <a:ext cx="5010373" cy="1895993"/>
          </a:xfrm>
          <a:prstGeom prst="rect">
            <a:avLst/>
          </a:prstGeom>
        </p:spPr>
      </p:pic>
      <p:sp>
        <p:nvSpPr>
          <p:cNvPr id="14" name="TextBox 13">
            <a:extLst>
              <a:ext uri="{FF2B5EF4-FFF2-40B4-BE49-F238E27FC236}">
                <a16:creationId xmlns:a16="http://schemas.microsoft.com/office/drawing/2014/main" id="{8E29D52D-2DE3-4C31-BD4B-E278E012B198}"/>
              </a:ext>
            </a:extLst>
          </p:cNvPr>
          <p:cNvSpPr txBox="1"/>
          <p:nvPr/>
        </p:nvSpPr>
        <p:spPr>
          <a:xfrm>
            <a:off x="7461996" y="1914304"/>
            <a:ext cx="3505200"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panose="020B0606030504020204" pitchFamily="34" charset="0"/>
              </a:rPr>
              <a:t>Deep Dive Correlations</a:t>
            </a:r>
            <a:endParaRPr kumimoji="0" lang="en-GB" sz="24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4" name="Audio 3">
            <a:hlinkClick r:id="" action="ppaction://media"/>
            <a:extLst>
              <a:ext uri="{FF2B5EF4-FFF2-40B4-BE49-F238E27FC236}">
                <a16:creationId xmlns:a16="http://schemas.microsoft.com/office/drawing/2014/main" id="{2DA5D08D-3E1C-47E2-B102-121C7955C7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93420819"/>
      </p:ext>
    </p:extLst>
  </p:cSld>
  <p:clrMapOvr>
    <a:masterClrMapping/>
  </p:clrMapOvr>
  <mc:AlternateContent xmlns:mc="http://schemas.openxmlformats.org/markup-compatibility/2006" xmlns:p14="http://schemas.microsoft.com/office/powerpoint/2010/main">
    <mc:Choice Requires="p14">
      <p:transition spd="slow" p14:dur="2000" advTm="72209"/>
    </mc:Choice>
    <mc:Fallback xmlns="">
      <p:transition spd="slow" advTm="72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A9B79E89-4896-433F-9A94-6C10A9E411D9}"/>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12</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2" name="TextBox 11">
            <a:extLst>
              <a:ext uri="{FF2B5EF4-FFF2-40B4-BE49-F238E27FC236}">
                <a16:creationId xmlns:a16="http://schemas.microsoft.com/office/drawing/2014/main" id="{EA30659F-104A-429D-A5C8-E64AF7CFDE13}"/>
              </a:ext>
            </a:extLst>
          </p:cNvPr>
          <p:cNvSpPr txBox="1"/>
          <p:nvPr/>
        </p:nvSpPr>
        <p:spPr>
          <a:xfrm>
            <a:off x="1202749" y="235148"/>
            <a:ext cx="967370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References</a:t>
            </a:r>
          </a:p>
        </p:txBody>
      </p:sp>
      <p:sp>
        <p:nvSpPr>
          <p:cNvPr id="10" name="TextBox 9">
            <a:extLst>
              <a:ext uri="{FF2B5EF4-FFF2-40B4-BE49-F238E27FC236}">
                <a16:creationId xmlns:a16="http://schemas.microsoft.com/office/drawing/2014/main" id="{DA8D98B4-5BB2-4AE2-97FA-FF17CCD72F33}"/>
              </a:ext>
            </a:extLst>
          </p:cNvPr>
          <p:cNvSpPr txBox="1"/>
          <p:nvPr/>
        </p:nvSpPr>
        <p:spPr>
          <a:xfrm>
            <a:off x="372570" y="1275350"/>
            <a:ext cx="11590830" cy="4401205"/>
          </a:xfrm>
          <a:prstGeom prst="rect">
            <a:avLst/>
          </a:prstGeom>
          <a:noFill/>
        </p:spPr>
        <p:txBody>
          <a:bodyPr wrap="square" rtlCol="0">
            <a:spAutoFit/>
          </a:bodyPr>
          <a:lstStyle/>
          <a:p>
            <a:r>
              <a:rPr lang="en-US" sz="1400" dirty="0">
                <a:solidFill>
                  <a:schemeClr val="bg1"/>
                </a:solidFill>
              </a:rPr>
              <a:t>Denver Open Data Catalog: Crime. (n.d.). Retrieved from https://www.denvergov.org/opendata/dataset/city-and-county-of-denver-crime</a:t>
            </a:r>
          </a:p>
          <a:p>
            <a:endParaRPr lang="en-US" sz="1400" dirty="0">
              <a:solidFill>
                <a:schemeClr val="bg1"/>
              </a:solidFill>
            </a:endParaRPr>
          </a:p>
          <a:p>
            <a:r>
              <a:rPr lang="en-US" sz="1400" dirty="0">
                <a:solidFill>
                  <a:schemeClr val="bg1"/>
                </a:solidFill>
              </a:rPr>
              <a:t>Dr. Cher Han Lau. (2019, January 10). 5 Steps of a Data Science Project Lifecycle. Retrieved from https://towardsdatascience.com/5-steps-of-a-data-science-project-lifecycle-26c50372b492</a:t>
            </a:r>
          </a:p>
          <a:p>
            <a:endParaRPr lang="en-US" sz="1400" dirty="0">
              <a:solidFill>
                <a:schemeClr val="bg1"/>
              </a:solidFill>
            </a:endParaRPr>
          </a:p>
          <a:p>
            <a:r>
              <a:rPr lang="en-US" sz="1400" dirty="0">
                <a:solidFill>
                  <a:schemeClr val="bg1"/>
                </a:solidFill>
              </a:rPr>
              <a:t>Generating </a:t>
            </a:r>
            <a:r>
              <a:rPr lang="en-US" sz="1400" dirty="0" err="1">
                <a:solidFill>
                  <a:schemeClr val="bg1"/>
                </a:solidFill>
              </a:rPr>
              <a:t>WordClouds</a:t>
            </a:r>
            <a:r>
              <a:rPr lang="en-US" sz="1400" dirty="0">
                <a:solidFill>
                  <a:schemeClr val="bg1"/>
                </a:solidFill>
              </a:rPr>
              <a:t> in Python. (n.d.). Retrieved from https://www.datacamp.com/community/tutorials/wordcloud-python</a:t>
            </a:r>
          </a:p>
          <a:p>
            <a:endParaRPr lang="en-US" sz="1400" dirty="0">
              <a:solidFill>
                <a:schemeClr val="bg1"/>
              </a:solidFill>
            </a:endParaRPr>
          </a:p>
          <a:p>
            <a:r>
              <a:rPr lang="en-US" sz="1400" dirty="0" err="1">
                <a:solidFill>
                  <a:schemeClr val="bg1"/>
                </a:solidFill>
              </a:rPr>
              <a:t>Petrou</a:t>
            </a:r>
            <a:r>
              <a:rPr lang="en-US" sz="1400" dirty="0">
                <a:solidFill>
                  <a:schemeClr val="bg1"/>
                </a:solidFill>
              </a:rPr>
              <a:t>, T. (2019, October 1). Selecting Subsets of Data in Pandas: Part 1. Retrieved from https://medium.com/dunder-data/selecting-subsets-of-data-in-pandas-6fcd0170be9c</a:t>
            </a:r>
          </a:p>
          <a:p>
            <a:endParaRPr lang="en-US" sz="1400" dirty="0">
              <a:solidFill>
                <a:schemeClr val="bg1"/>
              </a:solidFill>
            </a:endParaRPr>
          </a:p>
          <a:p>
            <a:r>
              <a:rPr lang="en-US" sz="1400" dirty="0">
                <a:solidFill>
                  <a:schemeClr val="bg1"/>
                </a:solidFill>
              </a:rPr>
              <a:t>Python | Pandas </a:t>
            </a:r>
            <a:r>
              <a:rPr lang="en-US" sz="1400" dirty="0" err="1">
                <a:solidFill>
                  <a:schemeClr val="bg1"/>
                </a:solidFill>
              </a:rPr>
              <a:t>DataFrame</a:t>
            </a:r>
            <a:r>
              <a:rPr lang="en-US" sz="1400" dirty="0">
                <a:solidFill>
                  <a:schemeClr val="bg1"/>
                </a:solidFill>
              </a:rPr>
              <a:t>. (n.d.). Retrieved from https://www.geeksforgeeks.org/python-pandas-dataframe/</a:t>
            </a:r>
          </a:p>
          <a:p>
            <a:endParaRPr lang="en-US" sz="1400" dirty="0">
              <a:solidFill>
                <a:schemeClr val="bg1"/>
              </a:solidFill>
            </a:endParaRPr>
          </a:p>
          <a:p>
            <a:r>
              <a:rPr lang="en-US" sz="1400" dirty="0">
                <a:solidFill>
                  <a:schemeClr val="bg1"/>
                </a:solidFill>
              </a:rPr>
              <a:t>Sharma, M. (2018, November 3). Data Visualization using Seaborn. Retrieved from https://towardsdatascience.com/data-visualization-using-seaborn-fc24db95a850</a:t>
            </a:r>
          </a:p>
          <a:p>
            <a:endParaRPr lang="en-US" sz="1400" dirty="0">
              <a:solidFill>
                <a:schemeClr val="bg1"/>
              </a:solidFill>
            </a:endParaRPr>
          </a:p>
          <a:p>
            <a:r>
              <a:rPr lang="en-US" sz="1400" dirty="0">
                <a:solidFill>
                  <a:schemeClr val="bg1"/>
                </a:solidFill>
              </a:rPr>
              <a:t>Style sheets reference — Matplotlib 3.1.1 documentation. (n.d.). Retrieved from https://matplotlib.org/3.1.1/gallery/style_sheets/style_sheets_reference.html</a:t>
            </a:r>
          </a:p>
          <a:p>
            <a:endParaRPr lang="en-US" sz="1400" dirty="0">
              <a:solidFill>
                <a:schemeClr val="bg1"/>
              </a:solidFill>
            </a:endParaRPr>
          </a:p>
          <a:p>
            <a:r>
              <a:rPr lang="en-US" sz="1400" dirty="0" err="1">
                <a:solidFill>
                  <a:schemeClr val="bg1"/>
                </a:solidFill>
              </a:rPr>
              <a:t>Summarising</a:t>
            </a:r>
            <a:r>
              <a:rPr lang="en-US" sz="1400" dirty="0">
                <a:solidFill>
                  <a:schemeClr val="bg1"/>
                </a:solidFill>
              </a:rPr>
              <a:t>, Aggregating, and Grouping data in Python Pandas. (2019, October 6). Retrieved from https://www.shanelynn.ie/summarising-aggregation-and-grouping-data-in-python-pandas/</a:t>
            </a:r>
          </a:p>
        </p:txBody>
      </p:sp>
      <p:pic>
        <p:nvPicPr>
          <p:cNvPr id="3" name="Audio 2">
            <a:hlinkClick r:id="" action="ppaction://media"/>
            <a:extLst>
              <a:ext uri="{FF2B5EF4-FFF2-40B4-BE49-F238E27FC236}">
                <a16:creationId xmlns:a16="http://schemas.microsoft.com/office/drawing/2014/main" id="{3AF471C2-DB6E-465E-9245-5FBBD8EA51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10313565"/>
      </p:ext>
    </p:extLst>
  </p:cSld>
  <p:clrMapOvr>
    <a:masterClrMapping/>
  </p:clrMapOvr>
  <mc:AlternateContent xmlns:mc="http://schemas.openxmlformats.org/markup-compatibility/2006" xmlns:p14="http://schemas.microsoft.com/office/powerpoint/2010/main">
    <mc:Choice Requires="p14">
      <p:transition spd="slow" p14:dur="2000" advTm="17633"/>
    </mc:Choice>
    <mc:Fallback xmlns="">
      <p:transition spd="slow" advTm="17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 name="Freeform 5">
            <a:extLst>
              <a:ext uri="{FF2B5EF4-FFF2-40B4-BE49-F238E27FC236}">
                <a16:creationId xmlns:a16="http://schemas.microsoft.com/office/drawing/2014/main" id="{21407743-CEB9-45EB-8F2F-81445CA3A9E4}"/>
              </a:ext>
            </a:extLst>
          </p:cNvPr>
          <p:cNvSpPr>
            <a:spLocks noEditPoints="1"/>
          </p:cNvSpPr>
          <p:nvPr/>
        </p:nvSpPr>
        <p:spPr bwMode="auto">
          <a:xfrm>
            <a:off x="616173" y="468597"/>
            <a:ext cx="10723120" cy="5807075"/>
          </a:xfrm>
          <a:custGeom>
            <a:avLst/>
            <a:gdLst>
              <a:gd name="T0" fmla="*/ 609 w 2788"/>
              <a:gd name="T1" fmla="*/ 204 h 1509"/>
              <a:gd name="T2" fmla="*/ 798 w 2788"/>
              <a:gd name="T3" fmla="*/ 348 h 1509"/>
              <a:gd name="T4" fmla="*/ 534 w 2788"/>
              <a:gd name="T5" fmla="*/ 165 h 1509"/>
              <a:gd name="T6" fmla="*/ 430 w 2788"/>
              <a:gd name="T7" fmla="*/ 244 h 1509"/>
              <a:gd name="T8" fmla="*/ 659 w 2788"/>
              <a:gd name="T9" fmla="*/ 331 h 1509"/>
              <a:gd name="T10" fmla="*/ 648 w 2788"/>
              <a:gd name="T11" fmla="*/ 65 h 1509"/>
              <a:gd name="T12" fmla="*/ 724 w 2788"/>
              <a:gd name="T13" fmla="*/ 94 h 1509"/>
              <a:gd name="T14" fmla="*/ 1257 w 2788"/>
              <a:gd name="T15" fmla="*/ 472 h 1509"/>
              <a:gd name="T16" fmla="*/ 483 w 2788"/>
              <a:gd name="T17" fmla="*/ 125 h 1509"/>
              <a:gd name="T18" fmla="*/ 457 w 2788"/>
              <a:gd name="T19" fmla="*/ 167 h 1509"/>
              <a:gd name="T20" fmla="*/ 560 w 2788"/>
              <a:gd name="T21" fmla="*/ 67 h 1509"/>
              <a:gd name="T22" fmla="*/ 608 w 2788"/>
              <a:gd name="T23" fmla="*/ 141 h 1509"/>
              <a:gd name="T24" fmla="*/ 1754 w 2788"/>
              <a:gd name="T25" fmla="*/ 58 h 1509"/>
              <a:gd name="T26" fmla="*/ 1255 w 2788"/>
              <a:gd name="T27" fmla="*/ 442 h 1509"/>
              <a:gd name="T28" fmla="*/ 2014 w 2788"/>
              <a:gd name="T29" fmla="*/ 68 h 1509"/>
              <a:gd name="T30" fmla="*/ 1264 w 2788"/>
              <a:gd name="T31" fmla="*/ 428 h 1509"/>
              <a:gd name="T32" fmla="*/ 1280 w 2788"/>
              <a:gd name="T33" fmla="*/ 404 h 1509"/>
              <a:gd name="T34" fmla="*/ 1456 w 2788"/>
              <a:gd name="T35" fmla="*/ 252 h 1509"/>
              <a:gd name="T36" fmla="*/ 2294 w 2788"/>
              <a:gd name="T37" fmla="*/ 958 h 1509"/>
              <a:gd name="T38" fmla="*/ 2292 w 2788"/>
              <a:gd name="T39" fmla="*/ 1259 h 1509"/>
              <a:gd name="T40" fmla="*/ 2402 w 2788"/>
              <a:gd name="T41" fmla="*/ 997 h 1509"/>
              <a:gd name="T42" fmla="*/ 2409 w 2788"/>
              <a:gd name="T43" fmla="*/ 466 h 1509"/>
              <a:gd name="T44" fmla="*/ 2256 w 2788"/>
              <a:gd name="T45" fmla="*/ 1010 h 1509"/>
              <a:gd name="T46" fmla="*/ 1554 w 2788"/>
              <a:gd name="T47" fmla="*/ 659 h 1509"/>
              <a:gd name="T48" fmla="*/ 2505 w 2788"/>
              <a:gd name="T49" fmla="*/ 1025 h 1509"/>
              <a:gd name="T50" fmla="*/ 2663 w 2788"/>
              <a:gd name="T51" fmla="*/ 1335 h 1509"/>
              <a:gd name="T52" fmla="*/ 2534 w 2788"/>
              <a:gd name="T53" fmla="*/ 365 h 1509"/>
              <a:gd name="T54" fmla="*/ 2238 w 2788"/>
              <a:gd name="T55" fmla="*/ 707 h 1509"/>
              <a:gd name="T56" fmla="*/ 1926 w 2788"/>
              <a:gd name="T57" fmla="*/ 863 h 1509"/>
              <a:gd name="T58" fmla="*/ 1659 w 2788"/>
              <a:gd name="T59" fmla="*/ 858 h 1509"/>
              <a:gd name="T60" fmla="*/ 1440 w 2788"/>
              <a:gd name="T61" fmla="*/ 1246 h 1509"/>
              <a:gd name="T62" fmla="*/ 1381 w 2788"/>
              <a:gd name="T63" fmla="*/ 669 h 1509"/>
              <a:gd name="T64" fmla="*/ 1603 w 2788"/>
              <a:gd name="T65" fmla="*/ 537 h 1509"/>
              <a:gd name="T66" fmla="*/ 1427 w 2788"/>
              <a:gd name="T67" fmla="*/ 596 h 1509"/>
              <a:gd name="T68" fmla="*/ 1284 w 2788"/>
              <a:gd name="T69" fmla="*/ 534 h 1509"/>
              <a:gd name="T70" fmla="*/ 1469 w 2788"/>
              <a:gd name="T71" fmla="*/ 425 h 1509"/>
              <a:gd name="T72" fmla="*/ 1406 w 2788"/>
              <a:gd name="T73" fmla="*/ 301 h 1509"/>
              <a:gd name="T74" fmla="*/ 1719 w 2788"/>
              <a:gd name="T75" fmla="*/ 265 h 1509"/>
              <a:gd name="T76" fmla="*/ 1983 w 2788"/>
              <a:gd name="T77" fmla="*/ 166 h 1509"/>
              <a:gd name="T78" fmla="*/ 2600 w 2788"/>
              <a:gd name="T79" fmla="*/ 255 h 1509"/>
              <a:gd name="T80" fmla="*/ 1713 w 2788"/>
              <a:gd name="T81" fmla="*/ 611 h 1509"/>
              <a:gd name="T82" fmla="*/ 783 w 2788"/>
              <a:gd name="T83" fmla="*/ 817 h 1509"/>
              <a:gd name="T84" fmla="*/ 787 w 2788"/>
              <a:gd name="T85" fmla="*/ 1388 h 1509"/>
              <a:gd name="T86" fmla="*/ 487 w 2788"/>
              <a:gd name="T87" fmla="*/ 801 h 1509"/>
              <a:gd name="T88" fmla="*/ 126 w 2788"/>
              <a:gd name="T89" fmla="*/ 397 h 1509"/>
              <a:gd name="T90" fmla="*/ 32 w 2788"/>
              <a:gd name="T91" fmla="*/ 261 h 1509"/>
              <a:gd name="T92" fmla="*/ 579 w 2788"/>
              <a:gd name="T93" fmla="*/ 258 h 1509"/>
              <a:gd name="T94" fmla="*/ 613 w 2788"/>
              <a:gd name="T95" fmla="*/ 316 h 1509"/>
              <a:gd name="T96" fmla="*/ 824 w 2788"/>
              <a:gd name="T97" fmla="*/ 432 h 1509"/>
              <a:gd name="T98" fmla="*/ 802 w 2788"/>
              <a:gd name="T99" fmla="*/ 558 h 1509"/>
              <a:gd name="T100" fmla="*/ 675 w 2788"/>
              <a:gd name="T101" fmla="*/ 752 h 1509"/>
              <a:gd name="T102" fmla="*/ 676 w 2788"/>
              <a:gd name="T103" fmla="*/ 897 h 1509"/>
              <a:gd name="T104" fmla="*/ 629 w 2788"/>
              <a:gd name="T105" fmla="*/ 551 h 1509"/>
              <a:gd name="T106" fmla="*/ 337 w 2788"/>
              <a:gd name="T107" fmla="*/ 304 h 1509"/>
              <a:gd name="T108" fmla="*/ 549 w 2788"/>
              <a:gd name="T109" fmla="*/ 490 h 1509"/>
              <a:gd name="T110" fmla="*/ 381 w 2788"/>
              <a:gd name="T111" fmla="*/ 141 h 1509"/>
              <a:gd name="T112" fmla="*/ 1642 w 2788"/>
              <a:gd name="T113" fmla="*/ 1175 h 1509"/>
              <a:gd name="T114" fmla="*/ 2271 w 2788"/>
              <a:gd name="T115" fmla="*/ 900 h 1509"/>
              <a:gd name="T116" fmla="*/ 2155 w 2788"/>
              <a:gd name="T117" fmla="*/ 981 h 1509"/>
              <a:gd name="T118" fmla="*/ 747 w 2788"/>
              <a:gd name="T119" fmla="*/ 802 h 1509"/>
              <a:gd name="T120" fmla="*/ 1137 w 2788"/>
              <a:gd name="T121" fmla="*/ 140 h 1509"/>
              <a:gd name="T122" fmla="*/ 910 w 2788"/>
              <a:gd name="T123" fmla="*/ 252 h 1509"/>
              <a:gd name="T124" fmla="*/ 2086 w 2788"/>
              <a:gd name="T125" fmla="*/ 992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8" h="1509">
                <a:moveTo>
                  <a:pt x="1256" y="418"/>
                </a:moveTo>
                <a:cubicBezTo>
                  <a:pt x="1256" y="420"/>
                  <a:pt x="1257" y="422"/>
                  <a:pt x="1260" y="421"/>
                </a:cubicBezTo>
                <a:cubicBezTo>
                  <a:pt x="1258" y="426"/>
                  <a:pt x="1253" y="421"/>
                  <a:pt x="1251" y="418"/>
                </a:cubicBezTo>
                <a:cubicBezTo>
                  <a:pt x="1251" y="418"/>
                  <a:pt x="1252" y="417"/>
                  <a:pt x="1252" y="417"/>
                </a:cubicBezTo>
                <a:cubicBezTo>
                  <a:pt x="1253" y="417"/>
                  <a:pt x="1253" y="418"/>
                  <a:pt x="1254" y="418"/>
                </a:cubicBezTo>
                <a:cubicBezTo>
                  <a:pt x="1254" y="417"/>
                  <a:pt x="1254" y="417"/>
                  <a:pt x="1254" y="416"/>
                </a:cubicBezTo>
                <a:cubicBezTo>
                  <a:pt x="1255" y="416"/>
                  <a:pt x="1256" y="417"/>
                  <a:pt x="1256" y="418"/>
                </a:cubicBezTo>
                <a:close/>
                <a:moveTo>
                  <a:pt x="554" y="204"/>
                </a:moveTo>
                <a:cubicBezTo>
                  <a:pt x="554" y="205"/>
                  <a:pt x="552" y="205"/>
                  <a:pt x="551" y="206"/>
                </a:cubicBezTo>
                <a:cubicBezTo>
                  <a:pt x="548" y="199"/>
                  <a:pt x="546" y="201"/>
                  <a:pt x="540" y="201"/>
                </a:cubicBezTo>
                <a:cubicBezTo>
                  <a:pt x="543" y="198"/>
                  <a:pt x="547" y="196"/>
                  <a:pt x="550" y="194"/>
                </a:cubicBezTo>
                <a:cubicBezTo>
                  <a:pt x="549" y="193"/>
                  <a:pt x="548" y="192"/>
                  <a:pt x="547" y="191"/>
                </a:cubicBezTo>
                <a:cubicBezTo>
                  <a:pt x="548" y="190"/>
                  <a:pt x="550" y="189"/>
                  <a:pt x="552" y="188"/>
                </a:cubicBezTo>
                <a:cubicBezTo>
                  <a:pt x="548" y="186"/>
                  <a:pt x="546" y="184"/>
                  <a:pt x="542" y="186"/>
                </a:cubicBezTo>
                <a:cubicBezTo>
                  <a:pt x="538" y="187"/>
                  <a:pt x="536" y="188"/>
                  <a:pt x="532" y="186"/>
                </a:cubicBezTo>
                <a:cubicBezTo>
                  <a:pt x="528" y="184"/>
                  <a:pt x="526" y="186"/>
                  <a:pt x="522" y="186"/>
                </a:cubicBezTo>
                <a:cubicBezTo>
                  <a:pt x="520" y="186"/>
                  <a:pt x="517" y="191"/>
                  <a:pt x="516" y="192"/>
                </a:cubicBezTo>
                <a:cubicBezTo>
                  <a:pt x="517" y="193"/>
                  <a:pt x="525" y="195"/>
                  <a:pt x="525" y="197"/>
                </a:cubicBezTo>
                <a:cubicBezTo>
                  <a:pt x="525" y="201"/>
                  <a:pt x="526" y="206"/>
                  <a:pt x="520" y="205"/>
                </a:cubicBezTo>
                <a:cubicBezTo>
                  <a:pt x="517" y="204"/>
                  <a:pt x="514" y="198"/>
                  <a:pt x="512" y="199"/>
                </a:cubicBezTo>
                <a:cubicBezTo>
                  <a:pt x="509" y="200"/>
                  <a:pt x="505" y="203"/>
                  <a:pt x="508" y="205"/>
                </a:cubicBezTo>
                <a:cubicBezTo>
                  <a:pt x="515" y="211"/>
                  <a:pt x="522" y="212"/>
                  <a:pt x="528" y="219"/>
                </a:cubicBezTo>
                <a:cubicBezTo>
                  <a:pt x="530" y="222"/>
                  <a:pt x="532" y="226"/>
                  <a:pt x="536" y="227"/>
                </a:cubicBezTo>
                <a:cubicBezTo>
                  <a:pt x="539" y="228"/>
                  <a:pt x="544" y="225"/>
                  <a:pt x="542" y="221"/>
                </a:cubicBezTo>
                <a:cubicBezTo>
                  <a:pt x="548" y="224"/>
                  <a:pt x="562" y="214"/>
                  <a:pt x="552" y="211"/>
                </a:cubicBezTo>
                <a:cubicBezTo>
                  <a:pt x="554" y="211"/>
                  <a:pt x="555" y="210"/>
                  <a:pt x="557" y="209"/>
                </a:cubicBezTo>
                <a:cubicBezTo>
                  <a:pt x="556" y="208"/>
                  <a:pt x="555" y="206"/>
                  <a:pt x="554" y="204"/>
                </a:cubicBezTo>
                <a:close/>
                <a:moveTo>
                  <a:pt x="1246" y="418"/>
                </a:moveTo>
                <a:cubicBezTo>
                  <a:pt x="1247" y="419"/>
                  <a:pt x="1245" y="421"/>
                  <a:pt x="1247" y="423"/>
                </a:cubicBezTo>
                <a:cubicBezTo>
                  <a:pt x="1247" y="421"/>
                  <a:pt x="1247" y="419"/>
                  <a:pt x="1249" y="417"/>
                </a:cubicBezTo>
                <a:cubicBezTo>
                  <a:pt x="1248" y="417"/>
                  <a:pt x="1246" y="416"/>
                  <a:pt x="1246" y="416"/>
                </a:cubicBezTo>
                <a:cubicBezTo>
                  <a:pt x="1245" y="417"/>
                  <a:pt x="1246" y="417"/>
                  <a:pt x="1246" y="418"/>
                </a:cubicBezTo>
                <a:close/>
                <a:moveTo>
                  <a:pt x="706" y="285"/>
                </a:moveTo>
                <a:cubicBezTo>
                  <a:pt x="708" y="288"/>
                  <a:pt x="716" y="292"/>
                  <a:pt x="719" y="287"/>
                </a:cubicBezTo>
                <a:cubicBezTo>
                  <a:pt x="722" y="282"/>
                  <a:pt x="720" y="280"/>
                  <a:pt x="721" y="275"/>
                </a:cubicBezTo>
                <a:cubicBezTo>
                  <a:pt x="715" y="267"/>
                  <a:pt x="699" y="279"/>
                  <a:pt x="706" y="285"/>
                </a:cubicBezTo>
                <a:close/>
                <a:moveTo>
                  <a:pt x="752" y="228"/>
                </a:moveTo>
                <a:cubicBezTo>
                  <a:pt x="749" y="221"/>
                  <a:pt x="740" y="222"/>
                  <a:pt x="735" y="224"/>
                </a:cubicBezTo>
                <a:cubicBezTo>
                  <a:pt x="733" y="225"/>
                  <a:pt x="725" y="214"/>
                  <a:pt x="722" y="211"/>
                </a:cubicBezTo>
                <a:cubicBezTo>
                  <a:pt x="719" y="207"/>
                  <a:pt x="711" y="204"/>
                  <a:pt x="706" y="204"/>
                </a:cubicBezTo>
                <a:cubicBezTo>
                  <a:pt x="704" y="205"/>
                  <a:pt x="699" y="204"/>
                  <a:pt x="697" y="206"/>
                </a:cubicBezTo>
                <a:cubicBezTo>
                  <a:pt x="696" y="207"/>
                  <a:pt x="692" y="212"/>
                  <a:pt x="690" y="212"/>
                </a:cubicBezTo>
                <a:cubicBezTo>
                  <a:pt x="685" y="208"/>
                  <a:pt x="686" y="208"/>
                  <a:pt x="681" y="212"/>
                </a:cubicBezTo>
                <a:cubicBezTo>
                  <a:pt x="679" y="215"/>
                  <a:pt x="676" y="215"/>
                  <a:pt x="678" y="211"/>
                </a:cubicBezTo>
                <a:cubicBezTo>
                  <a:pt x="680" y="206"/>
                  <a:pt x="681" y="206"/>
                  <a:pt x="679" y="201"/>
                </a:cubicBezTo>
                <a:cubicBezTo>
                  <a:pt x="677" y="198"/>
                  <a:pt x="676" y="198"/>
                  <a:pt x="674" y="195"/>
                </a:cubicBezTo>
                <a:cubicBezTo>
                  <a:pt x="672" y="193"/>
                  <a:pt x="673" y="188"/>
                  <a:pt x="669" y="188"/>
                </a:cubicBezTo>
                <a:cubicBezTo>
                  <a:pt x="667" y="188"/>
                  <a:pt x="663" y="187"/>
                  <a:pt x="661" y="188"/>
                </a:cubicBezTo>
                <a:cubicBezTo>
                  <a:pt x="655" y="190"/>
                  <a:pt x="649" y="193"/>
                  <a:pt x="643" y="194"/>
                </a:cubicBezTo>
                <a:cubicBezTo>
                  <a:pt x="643" y="192"/>
                  <a:pt x="644" y="190"/>
                  <a:pt x="644" y="187"/>
                </a:cubicBezTo>
                <a:cubicBezTo>
                  <a:pt x="635" y="186"/>
                  <a:pt x="631" y="186"/>
                  <a:pt x="623" y="190"/>
                </a:cubicBezTo>
                <a:cubicBezTo>
                  <a:pt x="616" y="193"/>
                  <a:pt x="612" y="197"/>
                  <a:pt x="609" y="204"/>
                </a:cubicBezTo>
                <a:cubicBezTo>
                  <a:pt x="608" y="207"/>
                  <a:pt x="605" y="213"/>
                  <a:pt x="605" y="216"/>
                </a:cubicBezTo>
                <a:cubicBezTo>
                  <a:pt x="605" y="217"/>
                  <a:pt x="606" y="226"/>
                  <a:pt x="607" y="226"/>
                </a:cubicBezTo>
                <a:cubicBezTo>
                  <a:pt x="615" y="227"/>
                  <a:pt x="621" y="226"/>
                  <a:pt x="627" y="233"/>
                </a:cubicBezTo>
                <a:cubicBezTo>
                  <a:pt x="621" y="232"/>
                  <a:pt x="615" y="232"/>
                  <a:pt x="609" y="231"/>
                </a:cubicBezTo>
                <a:cubicBezTo>
                  <a:pt x="611" y="236"/>
                  <a:pt x="616" y="240"/>
                  <a:pt x="620" y="242"/>
                </a:cubicBezTo>
                <a:cubicBezTo>
                  <a:pt x="624" y="244"/>
                  <a:pt x="625" y="241"/>
                  <a:pt x="628" y="241"/>
                </a:cubicBezTo>
                <a:cubicBezTo>
                  <a:pt x="634" y="240"/>
                  <a:pt x="630" y="242"/>
                  <a:pt x="633" y="245"/>
                </a:cubicBezTo>
                <a:cubicBezTo>
                  <a:pt x="635" y="247"/>
                  <a:pt x="640" y="248"/>
                  <a:pt x="642" y="248"/>
                </a:cubicBezTo>
                <a:cubicBezTo>
                  <a:pt x="648" y="248"/>
                  <a:pt x="656" y="247"/>
                  <a:pt x="661" y="249"/>
                </a:cubicBezTo>
                <a:cubicBezTo>
                  <a:pt x="663" y="250"/>
                  <a:pt x="665" y="250"/>
                  <a:pt x="667" y="251"/>
                </a:cubicBezTo>
                <a:cubicBezTo>
                  <a:pt x="668" y="251"/>
                  <a:pt x="669" y="248"/>
                  <a:pt x="670" y="249"/>
                </a:cubicBezTo>
                <a:cubicBezTo>
                  <a:pt x="673" y="249"/>
                  <a:pt x="673" y="253"/>
                  <a:pt x="677" y="252"/>
                </a:cubicBezTo>
                <a:cubicBezTo>
                  <a:pt x="674" y="250"/>
                  <a:pt x="672" y="247"/>
                  <a:pt x="670" y="245"/>
                </a:cubicBezTo>
                <a:cubicBezTo>
                  <a:pt x="679" y="248"/>
                  <a:pt x="685" y="250"/>
                  <a:pt x="694" y="248"/>
                </a:cubicBezTo>
                <a:cubicBezTo>
                  <a:pt x="692" y="244"/>
                  <a:pt x="692" y="242"/>
                  <a:pt x="688" y="241"/>
                </a:cubicBezTo>
                <a:cubicBezTo>
                  <a:pt x="693" y="236"/>
                  <a:pt x="692" y="243"/>
                  <a:pt x="696" y="245"/>
                </a:cubicBezTo>
                <a:cubicBezTo>
                  <a:pt x="697" y="246"/>
                  <a:pt x="700" y="244"/>
                  <a:pt x="701" y="245"/>
                </a:cubicBezTo>
                <a:cubicBezTo>
                  <a:pt x="701" y="247"/>
                  <a:pt x="702" y="249"/>
                  <a:pt x="702" y="251"/>
                </a:cubicBezTo>
                <a:cubicBezTo>
                  <a:pt x="706" y="247"/>
                  <a:pt x="714" y="257"/>
                  <a:pt x="717" y="260"/>
                </a:cubicBezTo>
                <a:cubicBezTo>
                  <a:pt x="711" y="262"/>
                  <a:pt x="710" y="261"/>
                  <a:pt x="710" y="268"/>
                </a:cubicBezTo>
                <a:cubicBezTo>
                  <a:pt x="713" y="267"/>
                  <a:pt x="715" y="266"/>
                  <a:pt x="718" y="265"/>
                </a:cubicBezTo>
                <a:cubicBezTo>
                  <a:pt x="722" y="263"/>
                  <a:pt x="722" y="263"/>
                  <a:pt x="724" y="267"/>
                </a:cubicBezTo>
                <a:cubicBezTo>
                  <a:pt x="727" y="272"/>
                  <a:pt x="734" y="270"/>
                  <a:pt x="737" y="276"/>
                </a:cubicBezTo>
                <a:cubicBezTo>
                  <a:pt x="739" y="280"/>
                  <a:pt x="741" y="284"/>
                  <a:pt x="743" y="287"/>
                </a:cubicBezTo>
                <a:cubicBezTo>
                  <a:pt x="744" y="289"/>
                  <a:pt x="742" y="290"/>
                  <a:pt x="740" y="291"/>
                </a:cubicBezTo>
                <a:cubicBezTo>
                  <a:pt x="736" y="296"/>
                  <a:pt x="731" y="301"/>
                  <a:pt x="726" y="306"/>
                </a:cubicBezTo>
                <a:cubicBezTo>
                  <a:pt x="727" y="307"/>
                  <a:pt x="734" y="310"/>
                  <a:pt x="733" y="313"/>
                </a:cubicBezTo>
                <a:cubicBezTo>
                  <a:pt x="732" y="314"/>
                  <a:pt x="723" y="316"/>
                  <a:pt x="722" y="316"/>
                </a:cubicBezTo>
                <a:cubicBezTo>
                  <a:pt x="716" y="318"/>
                  <a:pt x="710" y="316"/>
                  <a:pt x="704" y="315"/>
                </a:cubicBezTo>
                <a:cubicBezTo>
                  <a:pt x="704" y="319"/>
                  <a:pt x="699" y="320"/>
                  <a:pt x="697" y="323"/>
                </a:cubicBezTo>
                <a:cubicBezTo>
                  <a:pt x="696" y="325"/>
                  <a:pt x="700" y="330"/>
                  <a:pt x="703" y="330"/>
                </a:cubicBezTo>
                <a:cubicBezTo>
                  <a:pt x="707" y="330"/>
                  <a:pt x="712" y="331"/>
                  <a:pt x="715" y="328"/>
                </a:cubicBezTo>
                <a:cubicBezTo>
                  <a:pt x="718" y="325"/>
                  <a:pt x="721" y="328"/>
                  <a:pt x="725" y="329"/>
                </a:cubicBezTo>
                <a:cubicBezTo>
                  <a:pt x="725" y="327"/>
                  <a:pt x="726" y="326"/>
                  <a:pt x="725" y="325"/>
                </a:cubicBezTo>
                <a:cubicBezTo>
                  <a:pt x="728" y="325"/>
                  <a:pt x="729" y="326"/>
                  <a:pt x="729" y="329"/>
                </a:cubicBezTo>
                <a:cubicBezTo>
                  <a:pt x="736" y="325"/>
                  <a:pt x="736" y="328"/>
                  <a:pt x="740" y="335"/>
                </a:cubicBezTo>
                <a:cubicBezTo>
                  <a:pt x="742" y="338"/>
                  <a:pt x="746" y="338"/>
                  <a:pt x="750" y="340"/>
                </a:cubicBezTo>
                <a:cubicBezTo>
                  <a:pt x="747" y="341"/>
                  <a:pt x="745" y="342"/>
                  <a:pt x="743" y="343"/>
                </a:cubicBezTo>
                <a:cubicBezTo>
                  <a:pt x="747" y="345"/>
                  <a:pt x="749" y="347"/>
                  <a:pt x="753" y="346"/>
                </a:cubicBezTo>
                <a:cubicBezTo>
                  <a:pt x="753" y="347"/>
                  <a:pt x="752" y="348"/>
                  <a:pt x="752" y="348"/>
                </a:cubicBezTo>
                <a:cubicBezTo>
                  <a:pt x="756" y="349"/>
                  <a:pt x="760" y="350"/>
                  <a:pt x="764" y="352"/>
                </a:cubicBezTo>
                <a:cubicBezTo>
                  <a:pt x="765" y="352"/>
                  <a:pt x="765" y="356"/>
                  <a:pt x="768" y="356"/>
                </a:cubicBezTo>
                <a:cubicBezTo>
                  <a:pt x="776" y="358"/>
                  <a:pt x="784" y="360"/>
                  <a:pt x="792" y="362"/>
                </a:cubicBezTo>
                <a:cubicBezTo>
                  <a:pt x="792" y="359"/>
                  <a:pt x="793" y="357"/>
                  <a:pt x="790" y="355"/>
                </a:cubicBezTo>
                <a:cubicBezTo>
                  <a:pt x="787" y="353"/>
                  <a:pt x="785" y="351"/>
                  <a:pt x="782" y="349"/>
                </a:cubicBezTo>
                <a:cubicBezTo>
                  <a:pt x="780" y="348"/>
                  <a:pt x="775" y="348"/>
                  <a:pt x="774" y="346"/>
                </a:cubicBezTo>
                <a:cubicBezTo>
                  <a:pt x="773" y="343"/>
                  <a:pt x="771" y="341"/>
                  <a:pt x="770" y="338"/>
                </a:cubicBezTo>
                <a:cubicBezTo>
                  <a:pt x="772" y="339"/>
                  <a:pt x="775" y="340"/>
                  <a:pt x="778" y="342"/>
                </a:cubicBezTo>
                <a:cubicBezTo>
                  <a:pt x="777" y="340"/>
                  <a:pt x="777" y="339"/>
                  <a:pt x="777" y="337"/>
                </a:cubicBezTo>
                <a:cubicBezTo>
                  <a:pt x="781" y="340"/>
                  <a:pt x="786" y="343"/>
                  <a:pt x="791" y="346"/>
                </a:cubicBezTo>
                <a:cubicBezTo>
                  <a:pt x="794" y="348"/>
                  <a:pt x="798" y="354"/>
                  <a:pt x="800" y="353"/>
                </a:cubicBezTo>
                <a:cubicBezTo>
                  <a:pt x="799" y="352"/>
                  <a:pt x="798" y="350"/>
                  <a:pt x="798" y="348"/>
                </a:cubicBezTo>
                <a:cubicBezTo>
                  <a:pt x="799" y="349"/>
                  <a:pt x="800" y="349"/>
                  <a:pt x="801" y="349"/>
                </a:cubicBezTo>
                <a:cubicBezTo>
                  <a:pt x="803" y="345"/>
                  <a:pt x="796" y="344"/>
                  <a:pt x="799" y="340"/>
                </a:cubicBezTo>
                <a:cubicBezTo>
                  <a:pt x="800" y="342"/>
                  <a:pt x="801" y="343"/>
                  <a:pt x="803" y="345"/>
                </a:cubicBezTo>
                <a:cubicBezTo>
                  <a:pt x="802" y="342"/>
                  <a:pt x="803" y="337"/>
                  <a:pt x="801" y="335"/>
                </a:cubicBezTo>
                <a:cubicBezTo>
                  <a:pt x="800" y="332"/>
                  <a:pt x="797" y="333"/>
                  <a:pt x="796" y="329"/>
                </a:cubicBezTo>
                <a:cubicBezTo>
                  <a:pt x="795" y="325"/>
                  <a:pt x="795" y="324"/>
                  <a:pt x="792" y="322"/>
                </a:cubicBezTo>
                <a:cubicBezTo>
                  <a:pt x="789" y="321"/>
                  <a:pt x="786" y="319"/>
                  <a:pt x="785" y="324"/>
                </a:cubicBezTo>
                <a:cubicBezTo>
                  <a:pt x="784" y="321"/>
                  <a:pt x="783" y="317"/>
                  <a:pt x="782" y="314"/>
                </a:cubicBezTo>
                <a:cubicBezTo>
                  <a:pt x="781" y="310"/>
                  <a:pt x="780" y="312"/>
                  <a:pt x="777" y="313"/>
                </a:cubicBezTo>
                <a:cubicBezTo>
                  <a:pt x="776" y="311"/>
                  <a:pt x="776" y="309"/>
                  <a:pt x="775" y="307"/>
                </a:cubicBezTo>
                <a:cubicBezTo>
                  <a:pt x="777" y="307"/>
                  <a:pt x="779" y="307"/>
                  <a:pt x="781" y="308"/>
                </a:cubicBezTo>
                <a:cubicBezTo>
                  <a:pt x="781" y="303"/>
                  <a:pt x="777" y="304"/>
                  <a:pt x="779" y="300"/>
                </a:cubicBezTo>
                <a:cubicBezTo>
                  <a:pt x="781" y="297"/>
                  <a:pt x="783" y="297"/>
                  <a:pt x="786" y="299"/>
                </a:cubicBezTo>
                <a:cubicBezTo>
                  <a:pt x="788" y="300"/>
                  <a:pt x="791" y="305"/>
                  <a:pt x="793" y="306"/>
                </a:cubicBezTo>
                <a:cubicBezTo>
                  <a:pt x="795" y="306"/>
                  <a:pt x="800" y="304"/>
                  <a:pt x="801" y="303"/>
                </a:cubicBezTo>
                <a:cubicBezTo>
                  <a:pt x="803" y="308"/>
                  <a:pt x="798" y="308"/>
                  <a:pt x="795" y="310"/>
                </a:cubicBezTo>
                <a:cubicBezTo>
                  <a:pt x="800" y="316"/>
                  <a:pt x="803" y="318"/>
                  <a:pt x="810" y="322"/>
                </a:cubicBezTo>
                <a:cubicBezTo>
                  <a:pt x="812" y="317"/>
                  <a:pt x="811" y="313"/>
                  <a:pt x="810" y="308"/>
                </a:cubicBezTo>
                <a:cubicBezTo>
                  <a:pt x="816" y="312"/>
                  <a:pt x="818" y="309"/>
                  <a:pt x="824" y="306"/>
                </a:cubicBezTo>
                <a:cubicBezTo>
                  <a:pt x="822" y="305"/>
                  <a:pt x="820" y="304"/>
                  <a:pt x="818" y="303"/>
                </a:cubicBezTo>
                <a:cubicBezTo>
                  <a:pt x="820" y="301"/>
                  <a:pt x="824" y="303"/>
                  <a:pt x="827" y="303"/>
                </a:cubicBezTo>
                <a:cubicBezTo>
                  <a:pt x="827" y="297"/>
                  <a:pt x="829" y="294"/>
                  <a:pt x="824" y="292"/>
                </a:cubicBezTo>
                <a:cubicBezTo>
                  <a:pt x="821" y="290"/>
                  <a:pt x="815" y="292"/>
                  <a:pt x="811" y="292"/>
                </a:cubicBezTo>
                <a:cubicBezTo>
                  <a:pt x="812" y="290"/>
                  <a:pt x="813" y="289"/>
                  <a:pt x="815" y="287"/>
                </a:cubicBezTo>
                <a:cubicBezTo>
                  <a:pt x="809" y="286"/>
                  <a:pt x="807" y="286"/>
                  <a:pt x="803" y="282"/>
                </a:cubicBezTo>
                <a:cubicBezTo>
                  <a:pt x="800" y="279"/>
                  <a:pt x="799" y="278"/>
                  <a:pt x="795" y="276"/>
                </a:cubicBezTo>
                <a:cubicBezTo>
                  <a:pt x="786" y="273"/>
                  <a:pt x="778" y="270"/>
                  <a:pt x="770" y="266"/>
                </a:cubicBezTo>
                <a:cubicBezTo>
                  <a:pt x="772" y="266"/>
                  <a:pt x="774" y="265"/>
                  <a:pt x="777" y="265"/>
                </a:cubicBezTo>
                <a:cubicBezTo>
                  <a:pt x="776" y="263"/>
                  <a:pt x="776" y="261"/>
                  <a:pt x="776" y="258"/>
                </a:cubicBezTo>
                <a:cubicBezTo>
                  <a:pt x="779" y="259"/>
                  <a:pt x="782" y="260"/>
                  <a:pt x="786" y="260"/>
                </a:cubicBezTo>
                <a:cubicBezTo>
                  <a:pt x="784" y="255"/>
                  <a:pt x="784" y="255"/>
                  <a:pt x="779" y="256"/>
                </a:cubicBezTo>
                <a:cubicBezTo>
                  <a:pt x="776" y="257"/>
                  <a:pt x="774" y="255"/>
                  <a:pt x="771" y="254"/>
                </a:cubicBezTo>
                <a:cubicBezTo>
                  <a:pt x="776" y="251"/>
                  <a:pt x="777" y="251"/>
                  <a:pt x="782" y="251"/>
                </a:cubicBezTo>
                <a:cubicBezTo>
                  <a:pt x="782" y="247"/>
                  <a:pt x="778" y="245"/>
                  <a:pt x="775" y="243"/>
                </a:cubicBezTo>
                <a:cubicBezTo>
                  <a:pt x="775" y="247"/>
                  <a:pt x="770" y="248"/>
                  <a:pt x="767" y="250"/>
                </a:cubicBezTo>
                <a:cubicBezTo>
                  <a:pt x="768" y="245"/>
                  <a:pt x="765" y="246"/>
                  <a:pt x="762" y="245"/>
                </a:cubicBezTo>
                <a:cubicBezTo>
                  <a:pt x="766" y="244"/>
                  <a:pt x="772" y="244"/>
                  <a:pt x="773" y="240"/>
                </a:cubicBezTo>
                <a:cubicBezTo>
                  <a:pt x="770" y="238"/>
                  <a:pt x="754" y="227"/>
                  <a:pt x="752" y="232"/>
                </a:cubicBezTo>
                <a:cubicBezTo>
                  <a:pt x="750" y="235"/>
                  <a:pt x="745" y="239"/>
                  <a:pt x="743" y="235"/>
                </a:cubicBezTo>
                <a:cubicBezTo>
                  <a:pt x="742" y="232"/>
                  <a:pt x="750" y="229"/>
                  <a:pt x="752" y="228"/>
                </a:cubicBezTo>
                <a:close/>
                <a:moveTo>
                  <a:pt x="507" y="151"/>
                </a:moveTo>
                <a:cubicBezTo>
                  <a:pt x="505" y="151"/>
                  <a:pt x="503" y="151"/>
                  <a:pt x="502" y="153"/>
                </a:cubicBezTo>
                <a:cubicBezTo>
                  <a:pt x="504" y="153"/>
                  <a:pt x="506" y="153"/>
                  <a:pt x="508" y="153"/>
                </a:cubicBezTo>
                <a:cubicBezTo>
                  <a:pt x="501" y="158"/>
                  <a:pt x="511" y="158"/>
                  <a:pt x="515" y="157"/>
                </a:cubicBezTo>
                <a:cubicBezTo>
                  <a:pt x="520" y="156"/>
                  <a:pt x="525" y="156"/>
                  <a:pt x="530" y="155"/>
                </a:cubicBezTo>
                <a:cubicBezTo>
                  <a:pt x="529" y="157"/>
                  <a:pt x="528" y="158"/>
                  <a:pt x="526" y="158"/>
                </a:cubicBezTo>
                <a:cubicBezTo>
                  <a:pt x="526" y="158"/>
                  <a:pt x="527" y="158"/>
                  <a:pt x="527" y="159"/>
                </a:cubicBezTo>
                <a:cubicBezTo>
                  <a:pt x="525" y="159"/>
                  <a:pt x="523" y="159"/>
                  <a:pt x="522" y="161"/>
                </a:cubicBezTo>
                <a:cubicBezTo>
                  <a:pt x="524" y="161"/>
                  <a:pt x="526" y="162"/>
                  <a:pt x="528" y="163"/>
                </a:cubicBezTo>
                <a:cubicBezTo>
                  <a:pt x="527" y="163"/>
                  <a:pt x="525" y="163"/>
                  <a:pt x="524" y="163"/>
                </a:cubicBezTo>
                <a:cubicBezTo>
                  <a:pt x="525" y="167"/>
                  <a:pt x="527" y="166"/>
                  <a:pt x="530" y="167"/>
                </a:cubicBezTo>
                <a:cubicBezTo>
                  <a:pt x="532" y="168"/>
                  <a:pt x="532" y="165"/>
                  <a:pt x="534" y="165"/>
                </a:cubicBezTo>
                <a:cubicBezTo>
                  <a:pt x="538" y="166"/>
                  <a:pt x="544" y="168"/>
                  <a:pt x="547" y="164"/>
                </a:cubicBezTo>
                <a:cubicBezTo>
                  <a:pt x="546" y="163"/>
                  <a:pt x="545" y="162"/>
                  <a:pt x="543" y="161"/>
                </a:cubicBezTo>
                <a:cubicBezTo>
                  <a:pt x="545" y="160"/>
                  <a:pt x="546" y="159"/>
                  <a:pt x="545" y="157"/>
                </a:cubicBezTo>
                <a:cubicBezTo>
                  <a:pt x="546" y="158"/>
                  <a:pt x="547" y="158"/>
                  <a:pt x="548" y="159"/>
                </a:cubicBezTo>
                <a:cubicBezTo>
                  <a:pt x="549" y="156"/>
                  <a:pt x="547" y="155"/>
                  <a:pt x="547" y="152"/>
                </a:cubicBezTo>
                <a:cubicBezTo>
                  <a:pt x="546" y="150"/>
                  <a:pt x="548" y="148"/>
                  <a:pt x="548" y="146"/>
                </a:cubicBezTo>
                <a:cubicBezTo>
                  <a:pt x="547" y="145"/>
                  <a:pt x="545" y="140"/>
                  <a:pt x="544" y="140"/>
                </a:cubicBezTo>
                <a:cubicBezTo>
                  <a:pt x="542" y="139"/>
                  <a:pt x="539" y="137"/>
                  <a:pt x="537" y="138"/>
                </a:cubicBezTo>
                <a:cubicBezTo>
                  <a:pt x="533" y="141"/>
                  <a:pt x="529" y="137"/>
                  <a:pt x="523" y="139"/>
                </a:cubicBezTo>
                <a:cubicBezTo>
                  <a:pt x="517" y="141"/>
                  <a:pt x="527" y="142"/>
                  <a:pt x="528" y="145"/>
                </a:cubicBezTo>
                <a:cubicBezTo>
                  <a:pt x="527" y="145"/>
                  <a:pt x="526" y="145"/>
                  <a:pt x="524" y="145"/>
                </a:cubicBezTo>
                <a:cubicBezTo>
                  <a:pt x="526" y="147"/>
                  <a:pt x="528" y="149"/>
                  <a:pt x="529" y="152"/>
                </a:cubicBezTo>
                <a:cubicBezTo>
                  <a:pt x="527" y="150"/>
                  <a:pt x="511" y="135"/>
                  <a:pt x="512" y="145"/>
                </a:cubicBezTo>
                <a:cubicBezTo>
                  <a:pt x="513" y="145"/>
                  <a:pt x="515" y="146"/>
                  <a:pt x="516" y="146"/>
                </a:cubicBezTo>
                <a:cubicBezTo>
                  <a:pt x="513" y="147"/>
                  <a:pt x="513" y="151"/>
                  <a:pt x="517" y="150"/>
                </a:cubicBezTo>
                <a:cubicBezTo>
                  <a:pt x="516" y="153"/>
                  <a:pt x="510" y="150"/>
                  <a:pt x="507" y="151"/>
                </a:cubicBezTo>
                <a:close/>
                <a:moveTo>
                  <a:pt x="507" y="255"/>
                </a:moveTo>
                <a:cubicBezTo>
                  <a:pt x="508" y="248"/>
                  <a:pt x="512" y="250"/>
                  <a:pt x="515" y="253"/>
                </a:cubicBezTo>
                <a:cubicBezTo>
                  <a:pt x="515" y="252"/>
                  <a:pt x="516" y="251"/>
                  <a:pt x="517" y="250"/>
                </a:cubicBezTo>
                <a:cubicBezTo>
                  <a:pt x="521" y="257"/>
                  <a:pt x="521" y="248"/>
                  <a:pt x="520" y="244"/>
                </a:cubicBezTo>
                <a:cubicBezTo>
                  <a:pt x="515" y="245"/>
                  <a:pt x="509" y="242"/>
                  <a:pt x="503" y="238"/>
                </a:cubicBezTo>
                <a:cubicBezTo>
                  <a:pt x="501" y="237"/>
                  <a:pt x="493" y="234"/>
                  <a:pt x="492" y="232"/>
                </a:cubicBezTo>
                <a:cubicBezTo>
                  <a:pt x="491" y="229"/>
                  <a:pt x="494" y="226"/>
                  <a:pt x="493" y="222"/>
                </a:cubicBezTo>
                <a:cubicBezTo>
                  <a:pt x="490" y="215"/>
                  <a:pt x="488" y="203"/>
                  <a:pt x="481" y="199"/>
                </a:cubicBezTo>
                <a:cubicBezTo>
                  <a:pt x="478" y="198"/>
                  <a:pt x="475" y="193"/>
                  <a:pt x="473" y="197"/>
                </a:cubicBezTo>
                <a:cubicBezTo>
                  <a:pt x="472" y="198"/>
                  <a:pt x="467" y="195"/>
                  <a:pt x="465" y="194"/>
                </a:cubicBezTo>
                <a:cubicBezTo>
                  <a:pt x="467" y="197"/>
                  <a:pt x="463" y="198"/>
                  <a:pt x="464" y="200"/>
                </a:cubicBezTo>
                <a:cubicBezTo>
                  <a:pt x="465" y="202"/>
                  <a:pt x="466" y="204"/>
                  <a:pt x="466" y="206"/>
                </a:cubicBezTo>
                <a:cubicBezTo>
                  <a:pt x="468" y="210"/>
                  <a:pt x="470" y="215"/>
                  <a:pt x="471" y="219"/>
                </a:cubicBezTo>
                <a:cubicBezTo>
                  <a:pt x="468" y="221"/>
                  <a:pt x="466" y="223"/>
                  <a:pt x="465" y="219"/>
                </a:cubicBezTo>
                <a:cubicBezTo>
                  <a:pt x="464" y="215"/>
                  <a:pt x="462" y="211"/>
                  <a:pt x="461" y="207"/>
                </a:cubicBezTo>
                <a:cubicBezTo>
                  <a:pt x="459" y="201"/>
                  <a:pt x="449" y="200"/>
                  <a:pt x="445" y="201"/>
                </a:cubicBezTo>
                <a:cubicBezTo>
                  <a:pt x="447" y="204"/>
                  <a:pt x="449" y="206"/>
                  <a:pt x="452" y="209"/>
                </a:cubicBezTo>
                <a:cubicBezTo>
                  <a:pt x="450" y="208"/>
                  <a:pt x="445" y="206"/>
                  <a:pt x="444" y="207"/>
                </a:cubicBezTo>
                <a:cubicBezTo>
                  <a:pt x="442" y="211"/>
                  <a:pt x="441" y="211"/>
                  <a:pt x="437" y="211"/>
                </a:cubicBezTo>
                <a:cubicBezTo>
                  <a:pt x="438" y="210"/>
                  <a:pt x="439" y="208"/>
                  <a:pt x="440" y="207"/>
                </a:cubicBezTo>
                <a:cubicBezTo>
                  <a:pt x="438" y="205"/>
                  <a:pt x="429" y="199"/>
                  <a:pt x="427" y="200"/>
                </a:cubicBezTo>
                <a:cubicBezTo>
                  <a:pt x="425" y="201"/>
                  <a:pt x="424" y="205"/>
                  <a:pt x="422" y="205"/>
                </a:cubicBezTo>
                <a:cubicBezTo>
                  <a:pt x="419" y="206"/>
                  <a:pt x="417" y="206"/>
                  <a:pt x="415" y="206"/>
                </a:cubicBezTo>
                <a:cubicBezTo>
                  <a:pt x="419" y="203"/>
                  <a:pt x="422" y="199"/>
                  <a:pt x="417" y="196"/>
                </a:cubicBezTo>
                <a:cubicBezTo>
                  <a:pt x="413" y="193"/>
                  <a:pt x="411" y="195"/>
                  <a:pt x="407" y="197"/>
                </a:cubicBezTo>
                <a:cubicBezTo>
                  <a:pt x="398" y="200"/>
                  <a:pt x="391" y="203"/>
                  <a:pt x="383" y="209"/>
                </a:cubicBezTo>
                <a:cubicBezTo>
                  <a:pt x="385" y="210"/>
                  <a:pt x="386" y="211"/>
                  <a:pt x="387" y="211"/>
                </a:cubicBezTo>
                <a:cubicBezTo>
                  <a:pt x="384" y="214"/>
                  <a:pt x="379" y="217"/>
                  <a:pt x="380" y="222"/>
                </a:cubicBezTo>
                <a:cubicBezTo>
                  <a:pt x="382" y="222"/>
                  <a:pt x="385" y="222"/>
                  <a:pt x="387" y="222"/>
                </a:cubicBezTo>
                <a:cubicBezTo>
                  <a:pt x="387" y="223"/>
                  <a:pt x="387" y="224"/>
                  <a:pt x="386" y="225"/>
                </a:cubicBezTo>
                <a:cubicBezTo>
                  <a:pt x="392" y="225"/>
                  <a:pt x="397" y="224"/>
                  <a:pt x="403" y="224"/>
                </a:cubicBezTo>
                <a:cubicBezTo>
                  <a:pt x="397" y="227"/>
                  <a:pt x="391" y="229"/>
                  <a:pt x="386" y="232"/>
                </a:cubicBezTo>
                <a:cubicBezTo>
                  <a:pt x="389" y="235"/>
                  <a:pt x="390" y="237"/>
                  <a:pt x="394" y="237"/>
                </a:cubicBezTo>
                <a:cubicBezTo>
                  <a:pt x="400" y="237"/>
                  <a:pt x="406" y="237"/>
                  <a:pt x="412" y="237"/>
                </a:cubicBezTo>
                <a:cubicBezTo>
                  <a:pt x="420" y="237"/>
                  <a:pt x="428" y="239"/>
                  <a:pt x="436" y="241"/>
                </a:cubicBezTo>
                <a:cubicBezTo>
                  <a:pt x="442" y="243"/>
                  <a:pt x="432" y="244"/>
                  <a:pt x="430" y="244"/>
                </a:cubicBezTo>
                <a:cubicBezTo>
                  <a:pt x="426" y="244"/>
                  <a:pt x="421" y="243"/>
                  <a:pt x="417" y="242"/>
                </a:cubicBezTo>
                <a:cubicBezTo>
                  <a:pt x="410" y="242"/>
                  <a:pt x="401" y="245"/>
                  <a:pt x="394" y="247"/>
                </a:cubicBezTo>
                <a:cubicBezTo>
                  <a:pt x="398" y="261"/>
                  <a:pt x="411" y="259"/>
                  <a:pt x="422" y="259"/>
                </a:cubicBezTo>
                <a:cubicBezTo>
                  <a:pt x="422" y="266"/>
                  <a:pt x="423" y="270"/>
                  <a:pt x="430" y="269"/>
                </a:cubicBezTo>
                <a:cubicBezTo>
                  <a:pt x="438" y="269"/>
                  <a:pt x="446" y="268"/>
                  <a:pt x="453" y="268"/>
                </a:cubicBezTo>
                <a:cubicBezTo>
                  <a:pt x="459" y="267"/>
                  <a:pt x="461" y="263"/>
                  <a:pt x="466" y="262"/>
                </a:cubicBezTo>
                <a:cubicBezTo>
                  <a:pt x="470" y="262"/>
                  <a:pt x="471" y="262"/>
                  <a:pt x="473" y="259"/>
                </a:cubicBezTo>
                <a:cubicBezTo>
                  <a:pt x="476" y="258"/>
                  <a:pt x="476" y="255"/>
                  <a:pt x="479" y="256"/>
                </a:cubicBezTo>
                <a:cubicBezTo>
                  <a:pt x="479" y="257"/>
                  <a:pt x="479" y="258"/>
                  <a:pt x="478" y="259"/>
                </a:cubicBezTo>
                <a:cubicBezTo>
                  <a:pt x="482" y="260"/>
                  <a:pt x="486" y="261"/>
                  <a:pt x="490" y="261"/>
                </a:cubicBezTo>
                <a:cubicBezTo>
                  <a:pt x="489" y="262"/>
                  <a:pt x="488" y="263"/>
                  <a:pt x="487" y="263"/>
                </a:cubicBezTo>
                <a:cubicBezTo>
                  <a:pt x="494" y="263"/>
                  <a:pt x="500" y="267"/>
                  <a:pt x="506" y="266"/>
                </a:cubicBezTo>
                <a:cubicBezTo>
                  <a:pt x="508" y="266"/>
                  <a:pt x="514" y="264"/>
                  <a:pt x="514" y="262"/>
                </a:cubicBezTo>
                <a:cubicBezTo>
                  <a:pt x="514" y="259"/>
                  <a:pt x="510" y="260"/>
                  <a:pt x="513" y="256"/>
                </a:cubicBezTo>
                <a:cubicBezTo>
                  <a:pt x="508" y="255"/>
                  <a:pt x="506" y="257"/>
                  <a:pt x="503" y="260"/>
                </a:cubicBezTo>
                <a:cubicBezTo>
                  <a:pt x="503" y="257"/>
                  <a:pt x="503" y="255"/>
                  <a:pt x="501" y="252"/>
                </a:cubicBezTo>
                <a:cubicBezTo>
                  <a:pt x="502" y="253"/>
                  <a:pt x="503" y="253"/>
                  <a:pt x="504" y="253"/>
                </a:cubicBezTo>
                <a:cubicBezTo>
                  <a:pt x="505" y="254"/>
                  <a:pt x="506" y="254"/>
                  <a:pt x="507" y="255"/>
                </a:cubicBezTo>
                <a:close/>
                <a:moveTo>
                  <a:pt x="531" y="262"/>
                </a:moveTo>
                <a:cubicBezTo>
                  <a:pt x="532" y="263"/>
                  <a:pt x="534" y="265"/>
                  <a:pt x="535" y="265"/>
                </a:cubicBezTo>
                <a:cubicBezTo>
                  <a:pt x="535" y="264"/>
                  <a:pt x="536" y="264"/>
                  <a:pt x="536" y="263"/>
                </a:cubicBezTo>
                <a:cubicBezTo>
                  <a:pt x="537" y="265"/>
                  <a:pt x="538" y="266"/>
                  <a:pt x="540" y="267"/>
                </a:cubicBezTo>
                <a:cubicBezTo>
                  <a:pt x="540" y="266"/>
                  <a:pt x="540" y="265"/>
                  <a:pt x="540" y="265"/>
                </a:cubicBezTo>
                <a:cubicBezTo>
                  <a:pt x="542" y="269"/>
                  <a:pt x="549" y="270"/>
                  <a:pt x="553" y="271"/>
                </a:cubicBezTo>
                <a:cubicBezTo>
                  <a:pt x="557" y="271"/>
                  <a:pt x="561" y="267"/>
                  <a:pt x="565" y="265"/>
                </a:cubicBezTo>
                <a:cubicBezTo>
                  <a:pt x="560" y="261"/>
                  <a:pt x="556" y="257"/>
                  <a:pt x="550" y="253"/>
                </a:cubicBezTo>
                <a:cubicBezTo>
                  <a:pt x="547" y="251"/>
                  <a:pt x="545" y="248"/>
                  <a:pt x="542" y="251"/>
                </a:cubicBezTo>
                <a:cubicBezTo>
                  <a:pt x="540" y="253"/>
                  <a:pt x="537" y="255"/>
                  <a:pt x="540" y="258"/>
                </a:cubicBezTo>
                <a:cubicBezTo>
                  <a:pt x="540" y="258"/>
                  <a:pt x="539" y="258"/>
                  <a:pt x="538" y="258"/>
                </a:cubicBezTo>
                <a:cubicBezTo>
                  <a:pt x="537" y="262"/>
                  <a:pt x="533" y="259"/>
                  <a:pt x="531" y="262"/>
                </a:cubicBezTo>
                <a:close/>
                <a:moveTo>
                  <a:pt x="1250" y="413"/>
                </a:moveTo>
                <a:cubicBezTo>
                  <a:pt x="1250" y="413"/>
                  <a:pt x="1249" y="413"/>
                  <a:pt x="1249" y="414"/>
                </a:cubicBezTo>
                <a:cubicBezTo>
                  <a:pt x="1249" y="414"/>
                  <a:pt x="1249" y="415"/>
                  <a:pt x="1249" y="415"/>
                </a:cubicBezTo>
                <a:cubicBezTo>
                  <a:pt x="1251" y="413"/>
                  <a:pt x="1252" y="412"/>
                  <a:pt x="1254" y="412"/>
                </a:cubicBezTo>
                <a:cubicBezTo>
                  <a:pt x="1254" y="411"/>
                  <a:pt x="1254" y="411"/>
                  <a:pt x="1253" y="410"/>
                </a:cubicBezTo>
                <a:cubicBezTo>
                  <a:pt x="1256" y="410"/>
                  <a:pt x="1256" y="405"/>
                  <a:pt x="1255" y="406"/>
                </a:cubicBezTo>
                <a:cubicBezTo>
                  <a:pt x="1252" y="407"/>
                  <a:pt x="1245" y="409"/>
                  <a:pt x="1250" y="413"/>
                </a:cubicBezTo>
                <a:close/>
                <a:moveTo>
                  <a:pt x="681" y="337"/>
                </a:moveTo>
                <a:cubicBezTo>
                  <a:pt x="676" y="333"/>
                  <a:pt x="675" y="333"/>
                  <a:pt x="669" y="334"/>
                </a:cubicBezTo>
                <a:cubicBezTo>
                  <a:pt x="675" y="328"/>
                  <a:pt x="660" y="321"/>
                  <a:pt x="658" y="319"/>
                </a:cubicBezTo>
                <a:cubicBezTo>
                  <a:pt x="655" y="318"/>
                  <a:pt x="652" y="319"/>
                  <a:pt x="650" y="317"/>
                </a:cubicBezTo>
                <a:cubicBezTo>
                  <a:pt x="648" y="314"/>
                  <a:pt x="647" y="313"/>
                  <a:pt x="644" y="317"/>
                </a:cubicBezTo>
                <a:cubicBezTo>
                  <a:pt x="643" y="316"/>
                  <a:pt x="643" y="314"/>
                  <a:pt x="642" y="313"/>
                </a:cubicBezTo>
                <a:cubicBezTo>
                  <a:pt x="648" y="312"/>
                  <a:pt x="646" y="305"/>
                  <a:pt x="641" y="307"/>
                </a:cubicBezTo>
                <a:cubicBezTo>
                  <a:pt x="636" y="309"/>
                  <a:pt x="637" y="313"/>
                  <a:pt x="635" y="319"/>
                </a:cubicBezTo>
                <a:cubicBezTo>
                  <a:pt x="635" y="321"/>
                  <a:pt x="634" y="323"/>
                  <a:pt x="634" y="326"/>
                </a:cubicBezTo>
                <a:cubicBezTo>
                  <a:pt x="633" y="327"/>
                  <a:pt x="635" y="330"/>
                  <a:pt x="635" y="331"/>
                </a:cubicBezTo>
                <a:cubicBezTo>
                  <a:pt x="634" y="333"/>
                  <a:pt x="628" y="337"/>
                  <a:pt x="627" y="339"/>
                </a:cubicBezTo>
                <a:cubicBezTo>
                  <a:pt x="628" y="339"/>
                  <a:pt x="637" y="337"/>
                  <a:pt x="638" y="337"/>
                </a:cubicBezTo>
                <a:cubicBezTo>
                  <a:pt x="639" y="338"/>
                  <a:pt x="640" y="348"/>
                  <a:pt x="642" y="346"/>
                </a:cubicBezTo>
                <a:cubicBezTo>
                  <a:pt x="645" y="344"/>
                  <a:pt x="648" y="339"/>
                  <a:pt x="650" y="339"/>
                </a:cubicBezTo>
                <a:cubicBezTo>
                  <a:pt x="655" y="337"/>
                  <a:pt x="654" y="333"/>
                  <a:pt x="659" y="331"/>
                </a:cubicBezTo>
                <a:cubicBezTo>
                  <a:pt x="658" y="339"/>
                  <a:pt x="670" y="340"/>
                  <a:pt x="675" y="342"/>
                </a:cubicBezTo>
                <a:cubicBezTo>
                  <a:pt x="677" y="340"/>
                  <a:pt x="679" y="339"/>
                  <a:pt x="681" y="337"/>
                </a:cubicBezTo>
                <a:close/>
                <a:moveTo>
                  <a:pt x="590" y="170"/>
                </a:moveTo>
                <a:cubicBezTo>
                  <a:pt x="592" y="174"/>
                  <a:pt x="597" y="170"/>
                  <a:pt x="599" y="169"/>
                </a:cubicBezTo>
                <a:cubicBezTo>
                  <a:pt x="601" y="173"/>
                  <a:pt x="601" y="173"/>
                  <a:pt x="605" y="174"/>
                </a:cubicBezTo>
                <a:cubicBezTo>
                  <a:pt x="608" y="174"/>
                  <a:pt x="611" y="175"/>
                  <a:pt x="612" y="170"/>
                </a:cubicBezTo>
                <a:cubicBezTo>
                  <a:pt x="612" y="171"/>
                  <a:pt x="613" y="172"/>
                  <a:pt x="614" y="173"/>
                </a:cubicBezTo>
                <a:cubicBezTo>
                  <a:pt x="614" y="172"/>
                  <a:pt x="615" y="170"/>
                  <a:pt x="615" y="168"/>
                </a:cubicBezTo>
                <a:cubicBezTo>
                  <a:pt x="619" y="170"/>
                  <a:pt x="615" y="175"/>
                  <a:pt x="619" y="175"/>
                </a:cubicBezTo>
                <a:cubicBezTo>
                  <a:pt x="624" y="176"/>
                  <a:pt x="629" y="176"/>
                  <a:pt x="634" y="176"/>
                </a:cubicBezTo>
                <a:cubicBezTo>
                  <a:pt x="633" y="175"/>
                  <a:pt x="634" y="174"/>
                  <a:pt x="634" y="173"/>
                </a:cubicBezTo>
                <a:cubicBezTo>
                  <a:pt x="636" y="176"/>
                  <a:pt x="643" y="177"/>
                  <a:pt x="644" y="172"/>
                </a:cubicBezTo>
                <a:cubicBezTo>
                  <a:pt x="645" y="177"/>
                  <a:pt x="653" y="174"/>
                  <a:pt x="656" y="174"/>
                </a:cubicBezTo>
                <a:cubicBezTo>
                  <a:pt x="656" y="172"/>
                  <a:pt x="655" y="170"/>
                  <a:pt x="655" y="168"/>
                </a:cubicBezTo>
                <a:cubicBezTo>
                  <a:pt x="660" y="168"/>
                  <a:pt x="657" y="173"/>
                  <a:pt x="661" y="174"/>
                </a:cubicBezTo>
                <a:cubicBezTo>
                  <a:pt x="664" y="175"/>
                  <a:pt x="666" y="177"/>
                  <a:pt x="670" y="176"/>
                </a:cubicBezTo>
                <a:cubicBezTo>
                  <a:pt x="672" y="176"/>
                  <a:pt x="681" y="176"/>
                  <a:pt x="681" y="174"/>
                </a:cubicBezTo>
                <a:cubicBezTo>
                  <a:pt x="682" y="169"/>
                  <a:pt x="684" y="169"/>
                  <a:pt x="688" y="168"/>
                </a:cubicBezTo>
                <a:cubicBezTo>
                  <a:pt x="686" y="166"/>
                  <a:pt x="684" y="166"/>
                  <a:pt x="681" y="165"/>
                </a:cubicBezTo>
                <a:cubicBezTo>
                  <a:pt x="683" y="164"/>
                  <a:pt x="685" y="163"/>
                  <a:pt x="687" y="161"/>
                </a:cubicBezTo>
                <a:cubicBezTo>
                  <a:pt x="679" y="155"/>
                  <a:pt x="670" y="150"/>
                  <a:pt x="661" y="153"/>
                </a:cubicBezTo>
                <a:cubicBezTo>
                  <a:pt x="657" y="154"/>
                  <a:pt x="653" y="152"/>
                  <a:pt x="649" y="154"/>
                </a:cubicBezTo>
                <a:cubicBezTo>
                  <a:pt x="644" y="155"/>
                  <a:pt x="641" y="156"/>
                  <a:pt x="636" y="157"/>
                </a:cubicBezTo>
                <a:cubicBezTo>
                  <a:pt x="637" y="158"/>
                  <a:pt x="638" y="159"/>
                  <a:pt x="639" y="159"/>
                </a:cubicBezTo>
                <a:cubicBezTo>
                  <a:pt x="634" y="158"/>
                  <a:pt x="628" y="156"/>
                  <a:pt x="624" y="156"/>
                </a:cubicBezTo>
                <a:cubicBezTo>
                  <a:pt x="622" y="156"/>
                  <a:pt x="620" y="159"/>
                  <a:pt x="619" y="158"/>
                </a:cubicBezTo>
                <a:cubicBezTo>
                  <a:pt x="616" y="157"/>
                  <a:pt x="614" y="155"/>
                  <a:pt x="612" y="154"/>
                </a:cubicBezTo>
                <a:cubicBezTo>
                  <a:pt x="611" y="153"/>
                  <a:pt x="602" y="148"/>
                  <a:pt x="602" y="148"/>
                </a:cubicBezTo>
                <a:cubicBezTo>
                  <a:pt x="601" y="145"/>
                  <a:pt x="610" y="149"/>
                  <a:pt x="611" y="145"/>
                </a:cubicBezTo>
                <a:cubicBezTo>
                  <a:pt x="609" y="144"/>
                  <a:pt x="606" y="143"/>
                  <a:pt x="604" y="142"/>
                </a:cubicBezTo>
                <a:cubicBezTo>
                  <a:pt x="600" y="142"/>
                  <a:pt x="602" y="140"/>
                  <a:pt x="599" y="138"/>
                </a:cubicBezTo>
                <a:cubicBezTo>
                  <a:pt x="595" y="135"/>
                  <a:pt x="590" y="139"/>
                  <a:pt x="585" y="138"/>
                </a:cubicBezTo>
                <a:cubicBezTo>
                  <a:pt x="581" y="137"/>
                  <a:pt x="578" y="133"/>
                  <a:pt x="574" y="133"/>
                </a:cubicBezTo>
                <a:cubicBezTo>
                  <a:pt x="569" y="132"/>
                  <a:pt x="563" y="130"/>
                  <a:pt x="559" y="131"/>
                </a:cubicBezTo>
                <a:cubicBezTo>
                  <a:pt x="551" y="133"/>
                  <a:pt x="553" y="136"/>
                  <a:pt x="558" y="141"/>
                </a:cubicBezTo>
                <a:cubicBezTo>
                  <a:pt x="563" y="146"/>
                  <a:pt x="566" y="145"/>
                  <a:pt x="572" y="144"/>
                </a:cubicBezTo>
                <a:cubicBezTo>
                  <a:pt x="577" y="144"/>
                  <a:pt x="580" y="142"/>
                  <a:pt x="584" y="146"/>
                </a:cubicBezTo>
                <a:cubicBezTo>
                  <a:pt x="586" y="149"/>
                  <a:pt x="592" y="154"/>
                  <a:pt x="588" y="157"/>
                </a:cubicBezTo>
                <a:cubicBezTo>
                  <a:pt x="586" y="163"/>
                  <a:pt x="587" y="164"/>
                  <a:pt x="590" y="170"/>
                </a:cubicBezTo>
                <a:close/>
                <a:moveTo>
                  <a:pt x="725" y="278"/>
                </a:moveTo>
                <a:cubicBezTo>
                  <a:pt x="722" y="281"/>
                  <a:pt x="734" y="281"/>
                  <a:pt x="735" y="281"/>
                </a:cubicBezTo>
                <a:cubicBezTo>
                  <a:pt x="733" y="275"/>
                  <a:pt x="728" y="274"/>
                  <a:pt x="725" y="278"/>
                </a:cubicBezTo>
                <a:close/>
                <a:moveTo>
                  <a:pt x="615" y="44"/>
                </a:moveTo>
                <a:cubicBezTo>
                  <a:pt x="611" y="47"/>
                  <a:pt x="607" y="50"/>
                  <a:pt x="603" y="53"/>
                </a:cubicBezTo>
                <a:cubicBezTo>
                  <a:pt x="610" y="58"/>
                  <a:pt x="616" y="54"/>
                  <a:pt x="624" y="54"/>
                </a:cubicBezTo>
                <a:cubicBezTo>
                  <a:pt x="631" y="54"/>
                  <a:pt x="638" y="51"/>
                  <a:pt x="644" y="49"/>
                </a:cubicBezTo>
                <a:cubicBezTo>
                  <a:pt x="638" y="53"/>
                  <a:pt x="634" y="55"/>
                  <a:pt x="627" y="55"/>
                </a:cubicBezTo>
                <a:cubicBezTo>
                  <a:pt x="620" y="56"/>
                  <a:pt x="617" y="56"/>
                  <a:pt x="611" y="59"/>
                </a:cubicBezTo>
                <a:cubicBezTo>
                  <a:pt x="617" y="60"/>
                  <a:pt x="624" y="64"/>
                  <a:pt x="629" y="61"/>
                </a:cubicBezTo>
                <a:cubicBezTo>
                  <a:pt x="637" y="56"/>
                  <a:pt x="640" y="55"/>
                  <a:pt x="649" y="54"/>
                </a:cubicBezTo>
                <a:cubicBezTo>
                  <a:pt x="641" y="57"/>
                  <a:pt x="638" y="58"/>
                  <a:pt x="631" y="64"/>
                </a:cubicBezTo>
                <a:cubicBezTo>
                  <a:pt x="637" y="64"/>
                  <a:pt x="642" y="65"/>
                  <a:pt x="648" y="65"/>
                </a:cubicBezTo>
                <a:cubicBezTo>
                  <a:pt x="652" y="65"/>
                  <a:pt x="653" y="66"/>
                  <a:pt x="653" y="62"/>
                </a:cubicBezTo>
                <a:cubicBezTo>
                  <a:pt x="654" y="60"/>
                  <a:pt x="658" y="59"/>
                  <a:pt x="660" y="59"/>
                </a:cubicBezTo>
                <a:cubicBezTo>
                  <a:pt x="659" y="60"/>
                  <a:pt x="658" y="61"/>
                  <a:pt x="658" y="62"/>
                </a:cubicBezTo>
                <a:cubicBezTo>
                  <a:pt x="661" y="61"/>
                  <a:pt x="665" y="60"/>
                  <a:pt x="668" y="59"/>
                </a:cubicBezTo>
                <a:cubicBezTo>
                  <a:pt x="665" y="61"/>
                  <a:pt x="663" y="63"/>
                  <a:pt x="660" y="65"/>
                </a:cubicBezTo>
                <a:cubicBezTo>
                  <a:pt x="664" y="64"/>
                  <a:pt x="669" y="64"/>
                  <a:pt x="673" y="63"/>
                </a:cubicBezTo>
                <a:cubicBezTo>
                  <a:pt x="676" y="62"/>
                  <a:pt x="682" y="62"/>
                  <a:pt x="684" y="60"/>
                </a:cubicBezTo>
                <a:cubicBezTo>
                  <a:pt x="691" y="54"/>
                  <a:pt x="697" y="51"/>
                  <a:pt x="705" y="48"/>
                </a:cubicBezTo>
                <a:cubicBezTo>
                  <a:pt x="702" y="51"/>
                  <a:pt x="698" y="54"/>
                  <a:pt x="695" y="57"/>
                </a:cubicBezTo>
                <a:cubicBezTo>
                  <a:pt x="697" y="58"/>
                  <a:pt x="699" y="59"/>
                  <a:pt x="701" y="60"/>
                </a:cubicBezTo>
                <a:cubicBezTo>
                  <a:pt x="687" y="64"/>
                  <a:pt x="673" y="67"/>
                  <a:pt x="659" y="69"/>
                </a:cubicBezTo>
                <a:cubicBezTo>
                  <a:pt x="664" y="74"/>
                  <a:pt x="669" y="78"/>
                  <a:pt x="673" y="82"/>
                </a:cubicBezTo>
                <a:cubicBezTo>
                  <a:pt x="668" y="79"/>
                  <a:pt x="660" y="72"/>
                  <a:pt x="654" y="70"/>
                </a:cubicBezTo>
                <a:cubicBezTo>
                  <a:pt x="653" y="70"/>
                  <a:pt x="633" y="70"/>
                  <a:pt x="634" y="69"/>
                </a:cubicBezTo>
                <a:cubicBezTo>
                  <a:pt x="628" y="80"/>
                  <a:pt x="639" y="80"/>
                  <a:pt x="645" y="84"/>
                </a:cubicBezTo>
                <a:cubicBezTo>
                  <a:pt x="651" y="88"/>
                  <a:pt x="656" y="94"/>
                  <a:pt x="659" y="101"/>
                </a:cubicBezTo>
                <a:cubicBezTo>
                  <a:pt x="650" y="96"/>
                  <a:pt x="636" y="94"/>
                  <a:pt x="628" y="102"/>
                </a:cubicBezTo>
                <a:cubicBezTo>
                  <a:pt x="621" y="110"/>
                  <a:pt x="627" y="110"/>
                  <a:pt x="634" y="112"/>
                </a:cubicBezTo>
                <a:cubicBezTo>
                  <a:pt x="639" y="113"/>
                  <a:pt x="643" y="107"/>
                  <a:pt x="646" y="103"/>
                </a:cubicBezTo>
                <a:cubicBezTo>
                  <a:pt x="644" y="111"/>
                  <a:pt x="637" y="116"/>
                  <a:pt x="645" y="122"/>
                </a:cubicBezTo>
                <a:cubicBezTo>
                  <a:pt x="652" y="126"/>
                  <a:pt x="660" y="117"/>
                  <a:pt x="663" y="113"/>
                </a:cubicBezTo>
                <a:cubicBezTo>
                  <a:pt x="657" y="122"/>
                  <a:pt x="653" y="128"/>
                  <a:pt x="642" y="125"/>
                </a:cubicBezTo>
                <a:cubicBezTo>
                  <a:pt x="637" y="124"/>
                  <a:pt x="637" y="118"/>
                  <a:pt x="633" y="117"/>
                </a:cubicBezTo>
                <a:cubicBezTo>
                  <a:pt x="628" y="116"/>
                  <a:pt x="625" y="116"/>
                  <a:pt x="620" y="118"/>
                </a:cubicBezTo>
                <a:cubicBezTo>
                  <a:pt x="623" y="124"/>
                  <a:pt x="623" y="124"/>
                  <a:pt x="629" y="125"/>
                </a:cubicBezTo>
                <a:cubicBezTo>
                  <a:pt x="625" y="130"/>
                  <a:pt x="622" y="128"/>
                  <a:pt x="617" y="131"/>
                </a:cubicBezTo>
                <a:cubicBezTo>
                  <a:pt x="615" y="131"/>
                  <a:pt x="611" y="132"/>
                  <a:pt x="609" y="134"/>
                </a:cubicBezTo>
                <a:cubicBezTo>
                  <a:pt x="608" y="135"/>
                  <a:pt x="611" y="137"/>
                  <a:pt x="609" y="139"/>
                </a:cubicBezTo>
                <a:cubicBezTo>
                  <a:pt x="612" y="143"/>
                  <a:pt x="613" y="140"/>
                  <a:pt x="616" y="137"/>
                </a:cubicBezTo>
                <a:cubicBezTo>
                  <a:pt x="617" y="142"/>
                  <a:pt x="624" y="146"/>
                  <a:pt x="626" y="140"/>
                </a:cubicBezTo>
                <a:cubicBezTo>
                  <a:pt x="627" y="145"/>
                  <a:pt x="630" y="142"/>
                  <a:pt x="633" y="142"/>
                </a:cubicBezTo>
                <a:cubicBezTo>
                  <a:pt x="637" y="143"/>
                  <a:pt x="640" y="143"/>
                  <a:pt x="644" y="143"/>
                </a:cubicBezTo>
                <a:cubicBezTo>
                  <a:pt x="648" y="143"/>
                  <a:pt x="649" y="139"/>
                  <a:pt x="652" y="141"/>
                </a:cubicBezTo>
                <a:cubicBezTo>
                  <a:pt x="654" y="141"/>
                  <a:pt x="659" y="143"/>
                  <a:pt x="658" y="138"/>
                </a:cubicBezTo>
                <a:cubicBezTo>
                  <a:pt x="659" y="142"/>
                  <a:pt x="667" y="146"/>
                  <a:pt x="667" y="139"/>
                </a:cubicBezTo>
                <a:cubicBezTo>
                  <a:pt x="670" y="143"/>
                  <a:pt x="672" y="138"/>
                  <a:pt x="674" y="140"/>
                </a:cubicBezTo>
                <a:cubicBezTo>
                  <a:pt x="677" y="143"/>
                  <a:pt x="676" y="144"/>
                  <a:pt x="675" y="148"/>
                </a:cubicBezTo>
                <a:cubicBezTo>
                  <a:pt x="680" y="147"/>
                  <a:pt x="684" y="145"/>
                  <a:pt x="689" y="144"/>
                </a:cubicBezTo>
                <a:cubicBezTo>
                  <a:pt x="690" y="143"/>
                  <a:pt x="691" y="141"/>
                  <a:pt x="692" y="140"/>
                </a:cubicBezTo>
                <a:cubicBezTo>
                  <a:pt x="693" y="140"/>
                  <a:pt x="694" y="142"/>
                  <a:pt x="696" y="142"/>
                </a:cubicBezTo>
                <a:cubicBezTo>
                  <a:pt x="697" y="141"/>
                  <a:pt x="701" y="141"/>
                  <a:pt x="701" y="139"/>
                </a:cubicBezTo>
                <a:cubicBezTo>
                  <a:pt x="700" y="138"/>
                  <a:pt x="701" y="134"/>
                  <a:pt x="699" y="133"/>
                </a:cubicBezTo>
                <a:cubicBezTo>
                  <a:pt x="697" y="132"/>
                  <a:pt x="696" y="130"/>
                  <a:pt x="694" y="132"/>
                </a:cubicBezTo>
                <a:cubicBezTo>
                  <a:pt x="691" y="134"/>
                  <a:pt x="691" y="135"/>
                  <a:pt x="689" y="132"/>
                </a:cubicBezTo>
                <a:cubicBezTo>
                  <a:pt x="687" y="129"/>
                  <a:pt x="695" y="123"/>
                  <a:pt x="697" y="122"/>
                </a:cubicBezTo>
                <a:cubicBezTo>
                  <a:pt x="702" y="118"/>
                  <a:pt x="694" y="115"/>
                  <a:pt x="696" y="114"/>
                </a:cubicBezTo>
                <a:cubicBezTo>
                  <a:pt x="698" y="112"/>
                  <a:pt x="704" y="116"/>
                  <a:pt x="707" y="115"/>
                </a:cubicBezTo>
                <a:cubicBezTo>
                  <a:pt x="713" y="113"/>
                  <a:pt x="714" y="112"/>
                  <a:pt x="718" y="107"/>
                </a:cubicBezTo>
                <a:cubicBezTo>
                  <a:pt x="715" y="106"/>
                  <a:pt x="712" y="105"/>
                  <a:pt x="710" y="103"/>
                </a:cubicBezTo>
                <a:cubicBezTo>
                  <a:pt x="714" y="103"/>
                  <a:pt x="719" y="102"/>
                  <a:pt x="724" y="101"/>
                </a:cubicBezTo>
                <a:cubicBezTo>
                  <a:pt x="724" y="96"/>
                  <a:pt x="712" y="95"/>
                  <a:pt x="708" y="94"/>
                </a:cubicBezTo>
                <a:cubicBezTo>
                  <a:pt x="714" y="94"/>
                  <a:pt x="719" y="94"/>
                  <a:pt x="724" y="94"/>
                </a:cubicBezTo>
                <a:cubicBezTo>
                  <a:pt x="725" y="88"/>
                  <a:pt x="710" y="90"/>
                  <a:pt x="706" y="89"/>
                </a:cubicBezTo>
                <a:cubicBezTo>
                  <a:pt x="716" y="88"/>
                  <a:pt x="726" y="87"/>
                  <a:pt x="735" y="85"/>
                </a:cubicBezTo>
                <a:cubicBezTo>
                  <a:pt x="735" y="84"/>
                  <a:pt x="734" y="82"/>
                  <a:pt x="734" y="80"/>
                </a:cubicBezTo>
                <a:cubicBezTo>
                  <a:pt x="737" y="81"/>
                  <a:pt x="742" y="84"/>
                  <a:pt x="745" y="82"/>
                </a:cubicBezTo>
                <a:cubicBezTo>
                  <a:pt x="750" y="79"/>
                  <a:pt x="752" y="78"/>
                  <a:pt x="756" y="74"/>
                </a:cubicBezTo>
                <a:cubicBezTo>
                  <a:pt x="752" y="73"/>
                  <a:pt x="749" y="73"/>
                  <a:pt x="745" y="73"/>
                </a:cubicBezTo>
                <a:cubicBezTo>
                  <a:pt x="751" y="72"/>
                  <a:pt x="756" y="71"/>
                  <a:pt x="762" y="70"/>
                </a:cubicBezTo>
                <a:cubicBezTo>
                  <a:pt x="767" y="69"/>
                  <a:pt x="772" y="63"/>
                  <a:pt x="777" y="60"/>
                </a:cubicBezTo>
                <a:cubicBezTo>
                  <a:pt x="782" y="57"/>
                  <a:pt x="801" y="52"/>
                  <a:pt x="802" y="45"/>
                </a:cubicBezTo>
                <a:cubicBezTo>
                  <a:pt x="787" y="48"/>
                  <a:pt x="773" y="51"/>
                  <a:pt x="759" y="54"/>
                </a:cubicBezTo>
                <a:cubicBezTo>
                  <a:pt x="768" y="51"/>
                  <a:pt x="776" y="48"/>
                  <a:pt x="785" y="46"/>
                </a:cubicBezTo>
                <a:cubicBezTo>
                  <a:pt x="780" y="45"/>
                  <a:pt x="775" y="44"/>
                  <a:pt x="770" y="43"/>
                </a:cubicBezTo>
                <a:cubicBezTo>
                  <a:pt x="781" y="42"/>
                  <a:pt x="792" y="42"/>
                  <a:pt x="803" y="41"/>
                </a:cubicBezTo>
                <a:cubicBezTo>
                  <a:pt x="811" y="40"/>
                  <a:pt x="821" y="32"/>
                  <a:pt x="829" y="28"/>
                </a:cubicBezTo>
                <a:cubicBezTo>
                  <a:pt x="819" y="24"/>
                  <a:pt x="810" y="22"/>
                  <a:pt x="800" y="20"/>
                </a:cubicBezTo>
                <a:cubicBezTo>
                  <a:pt x="791" y="19"/>
                  <a:pt x="783" y="21"/>
                  <a:pt x="774" y="23"/>
                </a:cubicBezTo>
                <a:cubicBezTo>
                  <a:pt x="779" y="21"/>
                  <a:pt x="784" y="18"/>
                  <a:pt x="788" y="15"/>
                </a:cubicBezTo>
                <a:cubicBezTo>
                  <a:pt x="779" y="14"/>
                  <a:pt x="770" y="11"/>
                  <a:pt x="761" y="11"/>
                </a:cubicBezTo>
                <a:cubicBezTo>
                  <a:pt x="753" y="11"/>
                  <a:pt x="743" y="14"/>
                  <a:pt x="735" y="15"/>
                </a:cubicBezTo>
                <a:cubicBezTo>
                  <a:pt x="736" y="18"/>
                  <a:pt x="737" y="20"/>
                  <a:pt x="739" y="22"/>
                </a:cubicBezTo>
                <a:cubicBezTo>
                  <a:pt x="734" y="19"/>
                  <a:pt x="729" y="14"/>
                  <a:pt x="724" y="14"/>
                </a:cubicBezTo>
                <a:cubicBezTo>
                  <a:pt x="717" y="14"/>
                  <a:pt x="710" y="13"/>
                  <a:pt x="703" y="13"/>
                </a:cubicBezTo>
                <a:cubicBezTo>
                  <a:pt x="708" y="17"/>
                  <a:pt x="712" y="20"/>
                  <a:pt x="716" y="24"/>
                </a:cubicBezTo>
                <a:cubicBezTo>
                  <a:pt x="711" y="22"/>
                  <a:pt x="706" y="20"/>
                  <a:pt x="701" y="18"/>
                </a:cubicBezTo>
                <a:cubicBezTo>
                  <a:pt x="698" y="17"/>
                  <a:pt x="690" y="14"/>
                  <a:pt x="688" y="15"/>
                </a:cubicBezTo>
                <a:cubicBezTo>
                  <a:pt x="686" y="16"/>
                  <a:pt x="685" y="19"/>
                  <a:pt x="683" y="19"/>
                </a:cubicBezTo>
                <a:cubicBezTo>
                  <a:pt x="680" y="19"/>
                  <a:pt x="677" y="19"/>
                  <a:pt x="673" y="19"/>
                </a:cubicBezTo>
                <a:cubicBezTo>
                  <a:pt x="670" y="20"/>
                  <a:pt x="666" y="25"/>
                  <a:pt x="663" y="27"/>
                </a:cubicBezTo>
                <a:cubicBezTo>
                  <a:pt x="671" y="32"/>
                  <a:pt x="679" y="36"/>
                  <a:pt x="688" y="41"/>
                </a:cubicBezTo>
                <a:cubicBezTo>
                  <a:pt x="679" y="38"/>
                  <a:pt x="669" y="36"/>
                  <a:pt x="660" y="34"/>
                </a:cubicBezTo>
                <a:cubicBezTo>
                  <a:pt x="656" y="33"/>
                  <a:pt x="652" y="28"/>
                  <a:pt x="648" y="26"/>
                </a:cubicBezTo>
                <a:cubicBezTo>
                  <a:pt x="646" y="24"/>
                  <a:pt x="641" y="25"/>
                  <a:pt x="638" y="25"/>
                </a:cubicBezTo>
                <a:cubicBezTo>
                  <a:pt x="639" y="27"/>
                  <a:pt x="639" y="29"/>
                  <a:pt x="640" y="30"/>
                </a:cubicBezTo>
                <a:cubicBezTo>
                  <a:pt x="637" y="30"/>
                  <a:pt x="633" y="31"/>
                  <a:pt x="630" y="31"/>
                </a:cubicBezTo>
                <a:cubicBezTo>
                  <a:pt x="632" y="32"/>
                  <a:pt x="634" y="33"/>
                  <a:pt x="637" y="34"/>
                </a:cubicBezTo>
                <a:cubicBezTo>
                  <a:pt x="628" y="35"/>
                  <a:pt x="615" y="29"/>
                  <a:pt x="611" y="40"/>
                </a:cubicBezTo>
                <a:cubicBezTo>
                  <a:pt x="604" y="35"/>
                  <a:pt x="596" y="39"/>
                  <a:pt x="590" y="43"/>
                </a:cubicBezTo>
                <a:cubicBezTo>
                  <a:pt x="594" y="45"/>
                  <a:pt x="598" y="47"/>
                  <a:pt x="602" y="49"/>
                </a:cubicBezTo>
                <a:cubicBezTo>
                  <a:pt x="607" y="47"/>
                  <a:pt x="611" y="46"/>
                  <a:pt x="615" y="44"/>
                </a:cubicBezTo>
                <a:close/>
                <a:moveTo>
                  <a:pt x="521" y="118"/>
                </a:moveTo>
                <a:cubicBezTo>
                  <a:pt x="518" y="115"/>
                  <a:pt x="515" y="115"/>
                  <a:pt x="511" y="116"/>
                </a:cubicBezTo>
                <a:cubicBezTo>
                  <a:pt x="507" y="117"/>
                  <a:pt x="509" y="120"/>
                  <a:pt x="512" y="120"/>
                </a:cubicBezTo>
                <a:cubicBezTo>
                  <a:pt x="515" y="119"/>
                  <a:pt x="518" y="117"/>
                  <a:pt x="521" y="118"/>
                </a:cubicBezTo>
                <a:close/>
                <a:moveTo>
                  <a:pt x="684" y="367"/>
                </a:moveTo>
                <a:cubicBezTo>
                  <a:pt x="687" y="365"/>
                  <a:pt x="694" y="358"/>
                  <a:pt x="687" y="356"/>
                </a:cubicBezTo>
                <a:cubicBezTo>
                  <a:pt x="684" y="355"/>
                  <a:pt x="681" y="358"/>
                  <a:pt x="681" y="360"/>
                </a:cubicBezTo>
                <a:cubicBezTo>
                  <a:pt x="681" y="364"/>
                  <a:pt x="682" y="364"/>
                  <a:pt x="684" y="367"/>
                </a:cubicBezTo>
                <a:close/>
                <a:moveTo>
                  <a:pt x="1228" y="486"/>
                </a:moveTo>
                <a:cubicBezTo>
                  <a:pt x="1227" y="486"/>
                  <a:pt x="1227" y="487"/>
                  <a:pt x="1226" y="488"/>
                </a:cubicBezTo>
                <a:cubicBezTo>
                  <a:pt x="1233" y="494"/>
                  <a:pt x="1243" y="483"/>
                  <a:pt x="1249" y="481"/>
                </a:cubicBezTo>
                <a:cubicBezTo>
                  <a:pt x="1252" y="480"/>
                  <a:pt x="1253" y="482"/>
                  <a:pt x="1254" y="479"/>
                </a:cubicBezTo>
                <a:cubicBezTo>
                  <a:pt x="1255" y="477"/>
                  <a:pt x="1256" y="474"/>
                  <a:pt x="1257" y="472"/>
                </a:cubicBezTo>
                <a:cubicBezTo>
                  <a:pt x="1258" y="468"/>
                  <a:pt x="1256" y="464"/>
                  <a:pt x="1254" y="461"/>
                </a:cubicBezTo>
                <a:cubicBezTo>
                  <a:pt x="1259" y="458"/>
                  <a:pt x="1260" y="458"/>
                  <a:pt x="1261" y="452"/>
                </a:cubicBezTo>
                <a:cubicBezTo>
                  <a:pt x="1258" y="453"/>
                  <a:pt x="1257" y="448"/>
                  <a:pt x="1256" y="446"/>
                </a:cubicBezTo>
                <a:cubicBezTo>
                  <a:pt x="1254" y="444"/>
                  <a:pt x="1250" y="447"/>
                  <a:pt x="1248" y="447"/>
                </a:cubicBezTo>
                <a:cubicBezTo>
                  <a:pt x="1249" y="446"/>
                  <a:pt x="1249" y="446"/>
                  <a:pt x="1249" y="445"/>
                </a:cubicBezTo>
                <a:cubicBezTo>
                  <a:pt x="1244" y="442"/>
                  <a:pt x="1239" y="448"/>
                  <a:pt x="1236" y="452"/>
                </a:cubicBezTo>
                <a:cubicBezTo>
                  <a:pt x="1238" y="453"/>
                  <a:pt x="1240" y="453"/>
                  <a:pt x="1241" y="454"/>
                </a:cubicBezTo>
                <a:cubicBezTo>
                  <a:pt x="1239" y="456"/>
                  <a:pt x="1238" y="458"/>
                  <a:pt x="1235" y="457"/>
                </a:cubicBezTo>
                <a:cubicBezTo>
                  <a:pt x="1233" y="456"/>
                  <a:pt x="1231" y="455"/>
                  <a:pt x="1229" y="456"/>
                </a:cubicBezTo>
                <a:cubicBezTo>
                  <a:pt x="1226" y="458"/>
                  <a:pt x="1227" y="458"/>
                  <a:pt x="1228" y="462"/>
                </a:cubicBezTo>
                <a:cubicBezTo>
                  <a:pt x="1229" y="463"/>
                  <a:pt x="1226" y="465"/>
                  <a:pt x="1225" y="466"/>
                </a:cubicBezTo>
                <a:cubicBezTo>
                  <a:pt x="1228" y="467"/>
                  <a:pt x="1230" y="469"/>
                  <a:pt x="1234" y="469"/>
                </a:cubicBezTo>
                <a:cubicBezTo>
                  <a:pt x="1232" y="471"/>
                  <a:pt x="1229" y="473"/>
                  <a:pt x="1227" y="477"/>
                </a:cubicBezTo>
                <a:cubicBezTo>
                  <a:pt x="1230" y="476"/>
                  <a:pt x="1233" y="474"/>
                  <a:pt x="1236" y="476"/>
                </a:cubicBezTo>
                <a:cubicBezTo>
                  <a:pt x="1234" y="476"/>
                  <a:pt x="1230" y="476"/>
                  <a:pt x="1228" y="478"/>
                </a:cubicBezTo>
                <a:cubicBezTo>
                  <a:pt x="1227" y="480"/>
                  <a:pt x="1225" y="481"/>
                  <a:pt x="1223" y="481"/>
                </a:cubicBezTo>
                <a:cubicBezTo>
                  <a:pt x="1224" y="481"/>
                  <a:pt x="1226" y="482"/>
                  <a:pt x="1227" y="482"/>
                </a:cubicBezTo>
                <a:cubicBezTo>
                  <a:pt x="1226" y="483"/>
                  <a:pt x="1224" y="484"/>
                  <a:pt x="1223" y="484"/>
                </a:cubicBezTo>
                <a:cubicBezTo>
                  <a:pt x="1225" y="485"/>
                  <a:pt x="1226" y="485"/>
                  <a:pt x="1228" y="486"/>
                </a:cubicBezTo>
                <a:close/>
                <a:moveTo>
                  <a:pt x="652" y="356"/>
                </a:moveTo>
                <a:cubicBezTo>
                  <a:pt x="653" y="356"/>
                  <a:pt x="653" y="359"/>
                  <a:pt x="654" y="359"/>
                </a:cubicBezTo>
                <a:cubicBezTo>
                  <a:pt x="661" y="359"/>
                  <a:pt x="668" y="356"/>
                  <a:pt x="669" y="348"/>
                </a:cubicBezTo>
                <a:cubicBezTo>
                  <a:pt x="667" y="348"/>
                  <a:pt x="666" y="348"/>
                  <a:pt x="664" y="348"/>
                </a:cubicBezTo>
                <a:cubicBezTo>
                  <a:pt x="660" y="348"/>
                  <a:pt x="658" y="348"/>
                  <a:pt x="654" y="351"/>
                </a:cubicBezTo>
                <a:cubicBezTo>
                  <a:pt x="652" y="353"/>
                  <a:pt x="651" y="353"/>
                  <a:pt x="652" y="356"/>
                </a:cubicBezTo>
                <a:close/>
                <a:moveTo>
                  <a:pt x="578" y="165"/>
                </a:moveTo>
                <a:cubicBezTo>
                  <a:pt x="577" y="161"/>
                  <a:pt x="573" y="154"/>
                  <a:pt x="568" y="156"/>
                </a:cubicBezTo>
                <a:cubicBezTo>
                  <a:pt x="565" y="157"/>
                  <a:pt x="552" y="159"/>
                  <a:pt x="554" y="166"/>
                </a:cubicBezTo>
                <a:cubicBezTo>
                  <a:pt x="555" y="168"/>
                  <a:pt x="566" y="172"/>
                  <a:pt x="568" y="174"/>
                </a:cubicBezTo>
                <a:cubicBezTo>
                  <a:pt x="574" y="173"/>
                  <a:pt x="580" y="174"/>
                  <a:pt x="578" y="165"/>
                </a:cubicBezTo>
                <a:close/>
                <a:moveTo>
                  <a:pt x="489" y="98"/>
                </a:moveTo>
                <a:cubicBezTo>
                  <a:pt x="493" y="99"/>
                  <a:pt x="494" y="93"/>
                  <a:pt x="498" y="96"/>
                </a:cubicBezTo>
                <a:cubicBezTo>
                  <a:pt x="497" y="97"/>
                  <a:pt x="496" y="98"/>
                  <a:pt x="496" y="98"/>
                </a:cubicBezTo>
                <a:cubicBezTo>
                  <a:pt x="498" y="99"/>
                  <a:pt x="500" y="99"/>
                  <a:pt x="502" y="100"/>
                </a:cubicBezTo>
                <a:cubicBezTo>
                  <a:pt x="502" y="106"/>
                  <a:pt x="493" y="101"/>
                  <a:pt x="489" y="104"/>
                </a:cubicBezTo>
                <a:cubicBezTo>
                  <a:pt x="490" y="116"/>
                  <a:pt x="503" y="104"/>
                  <a:pt x="506" y="107"/>
                </a:cubicBezTo>
                <a:cubicBezTo>
                  <a:pt x="508" y="110"/>
                  <a:pt x="513" y="109"/>
                  <a:pt x="517" y="110"/>
                </a:cubicBezTo>
                <a:cubicBezTo>
                  <a:pt x="521" y="110"/>
                  <a:pt x="521" y="112"/>
                  <a:pt x="523" y="116"/>
                </a:cubicBezTo>
                <a:cubicBezTo>
                  <a:pt x="525" y="119"/>
                  <a:pt x="541" y="119"/>
                  <a:pt x="533" y="109"/>
                </a:cubicBezTo>
                <a:cubicBezTo>
                  <a:pt x="532" y="108"/>
                  <a:pt x="529" y="106"/>
                  <a:pt x="529" y="104"/>
                </a:cubicBezTo>
                <a:cubicBezTo>
                  <a:pt x="530" y="102"/>
                  <a:pt x="530" y="102"/>
                  <a:pt x="528" y="100"/>
                </a:cubicBezTo>
                <a:cubicBezTo>
                  <a:pt x="525" y="97"/>
                  <a:pt x="524" y="98"/>
                  <a:pt x="520" y="99"/>
                </a:cubicBezTo>
                <a:cubicBezTo>
                  <a:pt x="521" y="90"/>
                  <a:pt x="510" y="95"/>
                  <a:pt x="507" y="96"/>
                </a:cubicBezTo>
                <a:cubicBezTo>
                  <a:pt x="505" y="91"/>
                  <a:pt x="503" y="87"/>
                  <a:pt x="497" y="88"/>
                </a:cubicBezTo>
                <a:cubicBezTo>
                  <a:pt x="490" y="89"/>
                  <a:pt x="486" y="87"/>
                  <a:pt x="484" y="94"/>
                </a:cubicBezTo>
                <a:cubicBezTo>
                  <a:pt x="486" y="94"/>
                  <a:pt x="488" y="94"/>
                  <a:pt x="491" y="94"/>
                </a:cubicBezTo>
                <a:cubicBezTo>
                  <a:pt x="490" y="95"/>
                  <a:pt x="489" y="97"/>
                  <a:pt x="489" y="98"/>
                </a:cubicBezTo>
                <a:close/>
                <a:moveTo>
                  <a:pt x="491" y="129"/>
                </a:moveTo>
                <a:cubicBezTo>
                  <a:pt x="493" y="132"/>
                  <a:pt x="495" y="128"/>
                  <a:pt x="493" y="126"/>
                </a:cubicBezTo>
                <a:cubicBezTo>
                  <a:pt x="491" y="124"/>
                  <a:pt x="490" y="123"/>
                  <a:pt x="488" y="121"/>
                </a:cubicBezTo>
                <a:cubicBezTo>
                  <a:pt x="486" y="120"/>
                  <a:pt x="484" y="117"/>
                  <a:pt x="481" y="118"/>
                </a:cubicBezTo>
                <a:cubicBezTo>
                  <a:pt x="481" y="121"/>
                  <a:pt x="482" y="123"/>
                  <a:pt x="483" y="125"/>
                </a:cubicBezTo>
                <a:cubicBezTo>
                  <a:pt x="485" y="127"/>
                  <a:pt x="489" y="128"/>
                  <a:pt x="491" y="129"/>
                </a:cubicBezTo>
                <a:close/>
                <a:moveTo>
                  <a:pt x="537" y="75"/>
                </a:moveTo>
                <a:cubicBezTo>
                  <a:pt x="535" y="71"/>
                  <a:pt x="524" y="72"/>
                  <a:pt x="527" y="78"/>
                </a:cubicBezTo>
                <a:cubicBezTo>
                  <a:pt x="533" y="80"/>
                  <a:pt x="541" y="85"/>
                  <a:pt x="537" y="75"/>
                </a:cubicBezTo>
                <a:close/>
                <a:moveTo>
                  <a:pt x="552" y="111"/>
                </a:moveTo>
                <a:cubicBezTo>
                  <a:pt x="550" y="112"/>
                  <a:pt x="548" y="112"/>
                  <a:pt x="545" y="113"/>
                </a:cubicBezTo>
                <a:cubicBezTo>
                  <a:pt x="547" y="114"/>
                  <a:pt x="551" y="118"/>
                  <a:pt x="551" y="118"/>
                </a:cubicBezTo>
                <a:cubicBezTo>
                  <a:pt x="554" y="118"/>
                  <a:pt x="556" y="117"/>
                  <a:pt x="558" y="116"/>
                </a:cubicBezTo>
                <a:cubicBezTo>
                  <a:pt x="561" y="115"/>
                  <a:pt x="566" y="115"/>
                  <a:pt x="567" y="113"/>
                </a:cubicBezTo>
                <a:cubicBezTo>
                  <a:pt x="568" y="111"/>
                  <a:pt x="565" y="109"/>
                  <a:pt x="568" y="106"/>
                </a:cubicBezTo>
                <a:cubicBezTo>
                  <a:pt x="565" y="105"/>
                  <a:pt x="561" y="105"/>
                  <a:pt x="559" y="104"/>
                </a:cubicBezTo>
                <a:cubicBezTo>
                  <a:pt x="557" y="104"/>
                  <a:pt x="555" y="101"/>
                  <a:pt x="552" y="100"/>
                </a:cubicBezTo>
                <a:cubicBezTo>
                  <a:pt x="549" y="98"/>
                  <a:pt x="536" y="96"/>
                  <a:pt x="543" y="104"/>
                </a:cubicBezTo>
                <a:cubicBezTo>
                  <a:pt x="542" y="104"/>
                  <a:pt x="541" y="104"/>
                  <a:pt x="541" y="104"/>
                </a:cubicBezTo>
                <a:cubicBezTo>
                  <a:pt x="542" y="111"/>
                  <a:pt x="548" y="108"/>
                  <a:pt x="552" y="111"/>
                </a:cubicBezTo>
                <a:close/>
                <a:moveTo>
                  <a:pt x="434" y="114"/>
                </a:moveTo>
                <a:cubicBezTo>
                  <a:pt x="427" y="115"/>
                  <a:pt x="424" y="114"/>
                  <a:pt x="426" y="122"/>
                </a:cubicBezTo>
                <a:cubicBezTo>
                  <a:pt x="429" y="122"/>
                  <a:pt x="432" y="127"/>
                  <a:pt x="434" y="126"/>
                </a:cubicBezTo>
                <a:cubicBezTo>
                  <a:pt x="439" y="125"/>
                  <a:pt x="443" y="124"/>
                  <a:pt x="447" y="123"/>
                </a:cubicBezTo>
                <a:cubicBezTo>
                  <a:pt x="450" y="122"/>
                  <a:pt x="449" y="121"/>
                  <a:pt x="450" y="119"/>
                </a:cubicBezTo>
                <a:cubicBezTo>
                  <a:pt x="450" y="117"/>
                  <a:pt x="445" y="118"/>
                  <a:pt x="444" y="116"/>
                </a:cubicBezTo>
                <a:cubicBezTo>
                  <a:pt x="447" y="116"/>
                  <a:pt x="451" y="115"/>
                  <a:pt x="453" y="112"/>
                </a:cubicBezTo>
                <a:cubicBezTo>
                  <a:pt x="448" y="110"/>
                  <a:pt x="440" y="113"/>
                  <a:pt x="434" y="114"/>
                </a:cubicBezTo>
                <a:close/>
                <a:moveTo>
                  <a:pt x="448" y="144"/>
                </a:moveTo>
                <a:cubicBezTo>
                  <a:pt x="450" y="146"/>
                  <a:pt x="453" y="147"/>
                  <a:pt x="456" y="149"/>
                </a:cubicBezTo>
                <a:cubicBezTo>
                  <a:pt x="454" y="150"/>
                  <a:pt x="452" y="151"/>
                  <a:pt x="450" y="151"/>
                </a:cubicBezTo>
                <a:cubicBezTo>
                  <a:pt x="452" y="152"/>
                  <a:pt x="459" y="154"/>
                  <a:pt x="459" y="156"/>
                </a:cubicBezTo>
                <a:cubicBezTo>
                  <a:pt x="459" y="161"/>
                  <a:pt x="454" y="158"/>
                  <a:pt x="450" y="158"/>
                </a:cubicBezTo>
                <a:cubicBezTo>
                  <a:pt x="449" y="158"/>
                  <a:pt x="441" y="159"/>
                  <a:pt x="440" y="157"/>
                </a:cubicBezTo>
                <a:cubicBezTo>
                  <a:pt x="439" y="152"/>
                  <a:pt x="438" y="152"/>
                  <a:pt x="434" y="153"/>
                </a:cubicBezTo>
                <a:cubicBezTo>
                  <a:pt x="434" y="152"/>
                  <a:pt x="435" y="152"/>
                  <a:pt x="436" y="151"/>
                </a:cubicBezTo>
                <a:cubicBezTo>
                  <a:pt x="433" y="149"/>
                  <a:pt x="429" y="144"/>
                  <a:pt x="425" y="145"/>
                </a:cubicBezTo>
                <a:cubicBezTo>
                  <a:pt x="418" y="146"/>
                  <a:pt x="421" y="143"/>
                  <a:pt x="415" y="141"/>
                </a:cubicBezTo>
                <a:cubicBezTo>
                  <a:pt x="414" y="140"/>
                  <a:pt x="405" y="141"/>
                  <a:pt x="405" y="143"/>
                </a:cubicBezTo>
                <a:cubicBezTo>
                  <a:pt x="405" y="145"/>
                  <a:pt x="412" y="146"/>
                  <a:pt x="414" y="147"/>
                </a:cubicBezTo>
                <a:cubicBezTo>
                  <a:pt x="408" y="146"/>
                  <a:pt x="404" y="146"/>
                  <a:pt x="398" y="148"/>
                </a:cubicBezTo>
                <a:cubicBezTo>
                  <a:pt x="398" y="151"/>
                  <a:pt x="398" y="151"/>
                  <a:pt x="398" y="151"/>
                </a:cubicBezTo>
                <a:cubicBezTo>
                  <a:pt x="402" y="153"/>
                  <a:pt x="409" y="151"/>
                  <a:pt x="413" y="151"/>
                </a:cubicBezTo>
                <a:cubicBezTo>
                  <a:pt x="411" y="152"/>
                  <a:pt x="394" y="151"/>
                  <a:pt x="394" y="156"/>
                </a:cubicBezTo>
                <a:cubicBezTo>
                  <a:pt x="395" y="160"/>
                  <a:pt x="409" y="155"/>
                  <a:pt x="411" y="155"/>
                </a:cubicBezTo>
                <a:cubicBezTo>
                  <a:pt x="405" y="159"/>
                  <a:pt x="394" y="156"/>
                  <a:pt x="391" y="162"/>
                </a:cubicBezTo>
                <a:cubicBezTo>
                  <a:pt x="395" y="164"/>
                  <a:pt x="397" y="165"/>
                  <a:pt x="402" y="163"/>
                </a:cubicBezTo>
                <a:cubicBezTo>
                  <a:pt x="402" y="164"/>
                  <a:pt x="402" y="165"/>
                  <a:pt x="402" y="166"/>
                </a:cubicBezTo>
                <a:cubicBezTo>
                  <a:pt x="403" y="166"/>
                  <a:pt x="405" y="167"/>
                  <a:pt x="407" y="167"/>
                </a:cubicBezTo>
                <a:cubicBezTo>
                  <a:pt x="406" y="163"/>
                  <a:pt x="410" y="164"/>
                  <a:pt x="411" y="168"/>
                </a:cubicBezTo>
                <a:cubicBezTo>
                  <a:pt x="416" y="165"/>
                  <a:pt x="417" y="164"/>
                  <a:pt x="419" y="158"/>
                </a:cubicBezTo>
                <a:cubicBezTo>
                  <a:pt x="422" y="160"/>
                  <a:pt x="421" y="162"/>
                  <a:pt x="420" y="165"/>
                </a:cubicBezTo>
                <a:cubicBezTo>
                  <a:pt x="423" y="165"/>
                  <a:pt x="429" y="167"/>
                  <a:pt x="430" y="163"/>
                </a:cubicBezTo>
                <a:cubicBezTo>
                  <a:pt x="432" y="167"/>
                  <a:pt x="438" y="165"/>
                  <a:pt x="441" y="162"/>
                </a:cubicBezTo>
                <a:cubicBezTo>
                  <a:pt x="436" y="169"/>
                  <a:pt x="424" y="170"/>
                  <a:pt x="416" y="172"/>
                </a:cubicBezTo>
                <a:cubicBezTo>
                  <a:pt x="426" y="179"/>
                  <a:pt x="430" y="177"/>
                  <a:pt x="440" y="173"/>
                </a:cubicBezTo>
                <a:cubicBezTo>
                  <a:pt x="446" y="171"/>
                  <a:pt x="452" y="169"/>
                  <a:pt x="457" y="167"/>
                </a:cubicBezTo>
                <a:cubicBezTo>
                  <a:pt x="461" y="165"/>
                  <a:pt x="463" y="168"/>
                  <a:pt x="466" y="168"/>
                </a:cubicBezTo>
                <a:cubicBezTo>
                  <a:pt x="467" y="168"/>
                  <a:pt x="468" y="165"/>
                  <a:pt x="470" y="165"/>
                </a:cubicBezTo>
                <a:cubicBezTo>
                  <a:pt x="473" y="165"/>
                  <a:pt x="476" y="165"/>
                  <a:pt x="479" y="165"/>
                </a:cubicBezTo>
                <a:cubicBezTo>
                  <a:pt x="482" y="165"/>
                  <a:pt x="484" y="161"/>
                  <a:pt x="485" y="157"/>
                </a:cubicBezTo>
                <a:cubicBezTo>
                  <a:pt x="486" y="152"/>
                  <a:pt x="485" y="148"/>
                  <a:pt x="479" y="149"/>
                </a:cubicBezTo>
                <a:cubicBezTo>
                  <a:pt x="471" y="150"/>
                  <a:pt x="478" y="152"/>
                  <a:pt x="475" y="156"/>
                </a:cubicBezTo>
                <a:cubicBezTo>
                  <a:pt x="473" y="152"/>
                  <a:pt x="472" y="151"/>
                  <a:pt x="469" y="150"/>
                </a:cubicBezTo>
                <a:cubicBezTo>
                  <a:pt x="467" y="149"/>
                  <a:pt x="466" y="145"/>
                  <a:pt x="464" y="144"/>
                </a:cubicBezTo>
                <a:cubicBezTo>
                  <a:pt x="461" y="141"/>
                  <a:pt x="463" y="132"/>
                  <a:pt x="456" y="135"/>
                </a:cubicBezTo>
                <a:cubicBezTo>
                  <a:pt x="453" y="139"/>
                  <a:pt x="451" y="141"/>
                  <a:pt x="448" y="144"/>
                </a:cubicBezTo>
                <a:close/>
                <a:moveTo>
                  <a:pt x="553" y="74"/>
                </a:moveTo>
                <a:cubicBezTo>
                  <a:pt x="554" y="83"/>
                  <a:pt x="564" y="83"/>
                  <a:pt x="570" y="81"/>
                </a:cubicBezTo>
                <a:cubicBezTo>
                  <a:pt x="568" y="84"/>
                  <a:pt x="565" y="84"/>
                  <a:pt x="562" y="84"/>
                </a:cubicBezTo>
                <a:cubicBezTo>
                  <a:pt x="560" y="84"/>
                  <a:pt x="560" y="88"/>
                  <a:pt x="563" y="87"/>
                </a:cubicBezTo>
                <a:cubicBezTo>
                  <a:pt x="565" y="87"/>
                  <a:pt x="565" y="91"/>
                  <a:pt x="568" y="89"/>
                </a:cubicBezTo>
                <a:cubicBezTo>
                  <a:pt x="570" y="88"/>
                  <a:pt x="571" y="86"/>
                  <a:pt x="573" y="87"/>
                </a:cubicBezTo>
                <a:cubicBezTo>
                  <a:pt x="573" y="88"/>
                  <a:pt x="573" y="89"/>
                  <a:pt x="573" y="89"/>
                </a:cubicBezTo>
                <a:cubicBezTo>
                  <a:pt x="576" y="91"/>
                  <a:pt x="577" y="88"/>
                  <a:pt x="579" y="87"/>
                </a:cubicBezTo>
                <a:cubicBezTo>
                  <a:pt x="580" y="87"/>
                  <a:pt x="582" y="90"/>
                  <a:pt x="582" y="86"/>
                </a:cubicBezTo>
                <a:cubicBezTo>
                  <a:pt x="586" y="88"/>
                  <a:pt x="593" y="85"/>
                  <a:pt x="596" y="88"/>
                </a:cubicBezTo>
                <a:cubicBezTo>
                  <a:pt x="593" y="89"/>
                  <a:pt x="589" y="89"/>
                  <a:pt x="585" y="89"/>
                </a:cubicBezTo>
                <a:cubicBezTo>
                  <a:pt x="591" y="92"/>
                  <a:pt x="596" y="91"/>
                  <a:pt x="602" y="90"/>
                </a:cubicBezTo>
                <a:cubicBezTo>
                  <a:pt x="592" y="92"/>
                  <a:pt x="582" y="91"/>
                  <a:pt x="572" y="95"/>
                </a:cubicBezTo>
                <a:cubicBezTo>
                  <a:pt x="575" y="98"/>
                  <a:pt x="578" y="98"/>
                  <a:pt x="582" y="99"/>
                </a:cubicBezTo>
                <a:cubicBezTo>
                  <a:pt x="580" y="99"/>
                  <a:pt x="578" y="99"/>
                  <a:pt x="576" y="99"/>
                </a:cubicBezTo>
                <a:cubicBezTo>
                  <a:pt x="579" y="104"/>
                  <a:pt x="587" y="102"/>
                  <a:pt x="592" y="103"/>
                </a:cubicBezTo>
                <a:cubicBezTo>
                  <a:pt x="589" y="104"/>
                  <a:pt x="586" y="104"/>
                  <a:pt x="582" y="104"/>
                </a:cubicBezTo>
                <a:cubicBezTo>
                  <a:pt x="587" y="111"/>
                  <a:pt x="596" y="110"/>
                  <a:pt x="603" y="111"/>
                </a:cubicBezTo>
                <a:cubicBezTo>
                  <a:pt x="603" y="109"/>
                  <a:pt x="601" y="107"/>
                  <a:pt x="600" y="107"/>
                </a:cubicBezTo>
                <a:cubicBezTo>
                  <a:pt x="604" y="107"/>
                  <a:pt x="606" y="109"/>
                  <a:pt x="609" y="111"/>
                </a:cubicBezTo>
                <a:cubicBezTo>
                  <a:pt x="608" y="108"/>
                  <a:pt x="606" y="105"/>
                  <a:pt x="605" y="102"/>
                </a:cubicBezTo>
                <a:cubicBezTo>
                  <a:pt x="608" y="105"/>
                  <a:pt x="611" y="108"/>
                  <a:pt x="614" y="111"/>
                </a:cubicBezTo>
                <a:cubicBezTo>
                  <a:pt x="616" y="107"/>
                  <a:pt x="617" y="105"/>
                  <a:pt x="615" y="102"/>
                </a:cubicBezTo>
                <a:cubicBezTo>
                  <a:pt x="628" y="109"/>
                  <a:pt x="613" y="96"/>
                  <a:pt x="623" y="93"/>
                </a:cubicBezTo>
                <a:cubicBezTo>
                  <a:pt x="622" y="96"/>
                  <a:pt x="623" y="99"/>
                  <a:pt x="624" y="101"/>
                </a:cubicBezTo>
                <a:cubicBezTo>
                  <a:pt x="627" y="99"/>
                  <a:pt x="630" y="98"/>
                  <a:pt x="629" y="94"/>
                </a:cubicBezTo>
                <a:cubicBezTo>
                  <a:pt x="631" y="96"/>
                  <a:pt x="641" y="91"/>
                  <a:pt x="645" y="90"/>
                </a:cubicBezTo>
                <a:cubicBezTo>
                  <a:pt x="643" y="87"/>
                  <a:pt x="641" y="85"/>
                  <a:pt x="638" y="83"/>
                </a:cubicBezTo>
                <a:cubicBezTo>
                  <a:pt x="638" y="84"/>
                  <a:pt x="637" y="85"/>
                  <a:pt x="636" y="86"/>
                </a:cubicBezTo>
                <a:cubicBezTo>
                  <a:pt x="636" y="79"/>
                  <a:pt x="628" y="83"/>
                  <a:pt x="625" y="85"/>
                </a:cubicBezTo>
                <a:cubicBezTo>
                  <a:pt x="629" y="78"/>
                  <a:pt x="631" y="75"/>
                  <a:pt x="622" y="74"/>
                </a:cubicBezTo>
                <a:cubicBezTo>
                  <a:pt x="627" y="69"/>
                  <a:pt x="620" y="64"/>
                  <a:pt x="615" y="68"/>
                </a:cubicBezTo>
                <a:cubicBezTo>
                  <a:pt x="616" y="69"/>
                  <a:pt x="617" y="71"/>
                  <a:pt x="618" y="73"/>
                </a:cubicBezTo>
                <a:cubicBezTo>
                  <a:pt x="616" y="73"/>
                  <a:pt x="613" y="72"/>
                  <a:pt x="611" y="70"/>
                </a:cubicBezTo>
                <a:cubicBezTo>
                  <a:pt x="611" y="68"/>
                  <a:pt x="613" y="64"/>
                  <a:pt x="609" y="65"/>
                </a:cubicBezTo>
                <a:cubicBezTo>
                  <a:pt x="605" y="66"/>
                  <a:pt x="601" y="64"/>
                  <a:pt x="598" y="61"/>
                </a:cubicBezTo>
                <a:cubicBezTo>
                  <a:pt x="593" y="55"/>
                  <a:pt x="591" y="51"/>
                  <a:pt x="584" y="49"/>
                </a:cubicBezTo>
                <a:cubicBezTo>
                  <a:pt x="580" y="48"/>
                  <a:pt x="574" y="46"/>
                  <a:pt x="571" y="50"/>
                </a:cubicBezTo>
                <a:cubicBezTo>
                  <a:pt x="574" y="52"/>
                  <a:pt x="578" y="50"/>
                  <a:pt x="582" y="52"/>
                </a:cubicBezTo>
                <a:cubicBezTo>
                  <a:pt x="578" y="58"/>
                  <a:pt x="566" y="50"/>
                  <a:pt x="563" y="59"/>
                </a:cubicBezTo>
                <a:cubicBezTo>
                  <a:pt x="566" y="60"/>
                  <a:pt x="570" y="59"/>
                  <a:pt x="572" y="61"/>
                </a:cubicBezTo>
                <a:cubicBezTo>
                  <a:pt x="570" y="62"/>
                  <a:pt x="556" y="63"/>
                  <a:pt x="560" y="67"/>
                </a:cubicBezTo>
                <a:cubicBezTo>
                  <a:pt x="558" y="68"/>
                  <a:pt x="556" y="68"/>
                  <a:pt x="554" y="69"/>
                </a:cubicBezTo>
                <a:cubicBezTo>
                  <a:pt x="558" y="71"/>
                  <a:pt x="560" y="70"/>
                  <a:pt x="563" y="71"/>
                </a:cubicBezTo>
                <a:cubicBezTo>
                  <a:pt x="563" y="71"/>
                  <a:pt x="562" y="72"/>
                  <a:pt x="562" y="72"/>
                </a:cubicBezTo>
                <a:cubicBezTo>
                  <a:pt x="565" y="74"/>
                  <a:pt x="569" y="70"/>
                  <a:pt x="572" y="72"/>
                </a:cubicBezTo>
                <a:cubicBezTo>
                  <a:pt x="570" y="72"/>
                  <a:pt x="569" y="73"/>
                  <a:pt x="568" y="74"/>
                </a:cubicBezTo>
                <a:cubicBezTo>
                  <a:pt x="569" y="74"/>
                  <a:pt x="570" y="75"/>
                  <a:pt x="571" y="76"/>
                </a:cubicBezTo>
                <a:cubicBezTo>
                  <a:pt x="569" y="76"/>
                  <a:pt x="568" y="75"/>
                  <a:pt x="567" y="75"/>
                </a:cubicBezTo>
                <a:cubicBezTo>
                  <a:pt x="562" y="75"/>
                  <a:pt x="558" y="74"/>
                  <a:pt x="553" y="74"/>
                </a:cubicBezTo>
                <a:close/>
                <a:moveTo>
                  <a:pt x="493" y="147"/>
                </a:moveTo>
                <a:cubicBezTo>
                  <a:pt x="496" y="150"/>
                  <a:pt x="509" y="151"/>
                  <a:pt x="507" y="144"/>
                </a:cubicBezTo>
                <a:cubicBezTo>
                  <a:pt x="504" y="144"/>
                  <a:pt x="496" y="144"/>
                  <a:pt x="493" y="147"/>
                </a:cubicBezTo>
                <a:close/>
                <a:moveTo>
                  <a:pt x="391" y="147"/>
                </a:moveTo>
                <a:cubicBezTo>
                  <a:pt x="389" y="148"/>
                  <a:pt x="377" y="153"/>
                  <a:pt x="378" y="156"/>
                </a:cubicBezTo>
                <a:cubicBezTo>
                  <a:pt x="379" y="159"/>
                  <a:pt x="385" y="158"/>
                  <a:pt x="386" y="156"/>
                </a:cubicBezTo>
                <a:cubicBezTo>
                  <a:pt x="388" y="154"/>
                  <a:pt x="392" y="151"/>
                  <a:pt x="391" y="147"/>
                </a:cubicBezTo>
                <a:close/>
                <a:moveTo>
                  <a:pt x="1255" y="424"/>
                </a:moveTo>
                <a:cubicBezTo>
                  <a:pt x="1254" y="424"/>
                  <a:pt x="1254" y="424"/>
                  <a:pt x="1254" y="424"/>
                </a:cubicBezTo>
                <a:cubicBezTo>
                  <a:pt x="1255" y="425"/>
                  <a:pt x="1255" y="425"/>
                  <a:pt x="1255" y="425"/>
                </a:cubicBezTo>
                <a:cubicBezTo>
                  <a:pt x="1255" y="425"/>
                  <a:pt x="1255" y="424"/>
                  <a:pt x="1255" y="424"/>
                </a:cubicBezTo>
                <a:close/>
                <a:moveTo>
                  <a:pt x="474" y="193"/>
                </a:moveTo>
                <a:cubicBezTo>
                  <a:pt x="478" y="194"/>
                  <a:pt x="478" y="195"/>
                  <a:pt x="481" y="197"/>
                </a:cubicBezTo>
                <a:cubicBezTo>
                  <a:pt x="484" y="200"/>
                  <a:pt x="485" y="202"/>
                  <a:pt x="488" y="201"/>
                </a:cubicBezTo>
                <a:cubicBezTo>
                  <a:pt x="491" y="200"/>
                  <a:pt x="493" y="196"/>
                  <a:pt x="493" y="193"/>
                </a:cubicBezTo>
                <a:cubicBezTo>
                  <a:pt x="493" y="190"/>
                  <a:pt x="490" y="189"/>
                  <a:pt x="487" y="187"/>
                </a:cubicBezTo>
                <a:cubicBezTo>
                  <a:pt x="482" y="188"/>
                  <a:pt x="476" y="186"/>
                  <a:pt x="474" y="193"/>
                </a:cubicBezTo>
                <a:close/>
                <a:moveTo>
                  <a:pt x="500" y="164"/>
                </a:moveTo>
                <a:cubicBezTo>
                  <a:pt x="498" y="159"/>
                  <a:pt x="496" y="159"/>
                  <a:pt x="491" y="161"/>
                </a:cubicBezTo>
                <a:cubicBezTo>
                  <a:pt x="486" y="168"/>
                  <a:pt x="498" y="165"/>
                  <a:pt x="500" y="164"/>
                </a:cubicBezTo>
                <a:close/>
                <a:moveTo>
                  <a:pt x="492" y="139"/>
                </a:moveTo>
                <a:cubicBezTo>
                  <a:pt x="493" y="141"/>
                  <a:pt x="493" y="141"/>
                  <a:pt x="494" y="144"/>
                </a:cubicBezTo>
                <a:cubicBezTo>
                  <a:pt x="497" y="144"/>
                  <a:pt x="502" y="145"/>
                  <a:pt x="505" y="142"/>
                </a:cubicBezTo>
                <a:cubicBezTo>
                  <a:pt x="503" y="141"/>
                  <a:pt x="501" y="140"/>
                  <a:pt x="500" y="139"/>
                </a:cubicBezTo>
                <a:cubicBezTo>
                  <a:pt x="497" y="137"/>
                  <a:pt x="494" y="138"/>
                  <a:pt x="492" y="139"/>
                </a:cubicBezTo>
                <a:close/>
                <a:moveTo>
                  <a:pt x="577" y="124"/>
                </a:moveTo>
                <a:cubicBezTo>
                  <a:pt x="579" y="122"/>
                  <a:pt x="580" y="120"/>
                  <a:pt x="581" y="119"/>
                </a:cubicBezTo>
                <a:cubicBezTo>
                  <a:pt x="573" y="116"/>
                  <a:pt x="564" y="116"/>
                  <a:pt x="557" y="120"/>
                </a:cubicBezTo>
                <a:cubicBezTo>
                  <a:pt x="558" y="126"/>
                  <a:pt x="573" y="124"/>
                  <a:pt x="577" y="124"/>
                </a:cubicBezTo>
                <a:close/>
                <a:moveTo>
                  <a:pt x="682" y="201"/>
                </a:moveTo>
                <a:cubicBezTo>
                  <a:pt x="683" y="203"/>
                  <a:pt x="685" y="204"/>
                  <a:pt x="687" y="204"/>
                </a:cubicBezTo>
                <a:cubicBezTo>
                  <a:pt x="690" y="206"/>
                  <a:pt x="698" y="202"/>
                  <a:pt x="701" y="202"/>
                </a:cubicBezTo>
                <a:cubicBezTo>
                  <a:pt x="705" y="201"/>
                  <a:pt x="710" y="202"/>
                  <a:pt x="713" y="202"/>
                </a:cubicBezTo>
                <a:cubicBezTo>
                  <a:pt x="708" y="195"/>
                  <a:pt x="705" y="193"/>
                  <a:pt x="697" y="189"/>
                </a:cubicBezTo>
                <a:cubicBezTo>
                  <a:pt x="695" y="188"/>
                  <a:pt x="692" y="190"/>
                  <a:pt x="689" y="189"/>
                </a:cubicBezTo>
                <a:cubicBezTo>
                  <a:pt x="686" y="188"/>
                  <a:pt x="683" y="187"/>
                  <a:pt x="680" y="186"/>
                </a:cubicBezTo>
                <a:cubicBezTo>
                  <a:pt x="675" y="187"/>
                  <a:pt x="674" y="193"/>
                  <a:pt x="679" y="196"/>
                </a:cubicBezTo>
                <a:cubicBezTo>
                  <a:pt x="683" y="197"/>
                  <a:pt x="680" y="198"/>
                  <a:pt x="682" y="201"/>
                </a:cubicBezTo>
                <a:close/>
                <a:moveTo>
                  <a:pt x="597" y="122"/>
                </a:moveTo>
                <a:cubicBezTo>
                  <a:pt x="594" y="124"/>
                  <a:pt x="600" y="127"/>
                  <a:pt x="601" y="127"/>
                </a:cubicBezTo>
                <a:cubicBezTo>
                  <a:pt x="604" y="129"/>
                  <a:pt x="606" y="127"/>
                  <a:pt x="609" y="126"/>
                </a:cubicBezTo>
                <a:cubicBezTo>
                  <a:pt x="608" y="120"/>
                  <a:pt x="600" y="119"/>
                  <a:pt x="597" y="122"/>
                </a:cubicBezTo>
                <a:close/>
                <a:moveTo>
                  <a:pt x="602" y="135"/>
                </a:moveTo>
                <a:cubicBezTo>
                  <a:pt x="599" y="137"/>
                  <a:pt x="606" y="142"/>
                  <a:pt x="608" y="141"/>
                </a:cubicBezTo>
                <a:cubicBezTo>
                  <a:pt x="607" y="140"/>
                  <a:pt x="607" y="138"/>
                  <a:pt x="607" y="138"/>
                </a:cubicBezTo>
                <a:cubicBezTo>
                  <a:pt x="610" y="135"/>
                  <a:pt x="604" y="134"/>
                  <a:pt x="602" y="135"/>
                </a:cubicBezTo>
                <a:close/>
                <a:moveTo>
                  <a:pt x="2449" y="172"/>
                </a:moveTo>
                <a:cubicBezTo>
                  <a:pt x="2458" y="173"/>
                  <a:pt x="2464" y="172"/>
                  <a:pt x="2473" y="169"/>
                </a:cubicBezTo>
                <a:cubicBezTo>
                  <a:pt x="2474" y="169"/>
                  <a:pt x="2474" y="164"/>
                  <a:pt x="2474" y="164"/>
                </a:cubicBezTo>
                <a:cubicBezTo>
                  <a:pt x="2473" y="163"/>
                  <a:pt x="2469" y="162"/>
                  <a:pt x="2468" y="162"/>
                </a:cubicBezTo>
                <a:cubicBezTo>
                  <a:pt x="2463" y="161"/>
                  <a:pt x="2461" y="161"/>
                  <a:pt x="2457" y="163"/>
                </a:cubicBezTo>
                <a:cubicBezTo>
                  <a:pt x="2457" y="162"/>
                  <a:pt x="2456" y="160"/>
                  <a:pt x="2457" y="159"/>
                </a:cubicBezTo>
                <a:cubicBezTo>
                  <a:pt x="2453" y="159"/>
                  <a:pt x="2449" y="158"/>
                  <a:pt x="2445" y="161"/>
                </a:cubicBezTo>
                <a:cubicBezTo>
                  <a:pt x="2445" y="153"/>
                  <a:pt x="2435" y="158"/>
                  <a:pt x="2436" y="163"/>
                </a:cubicBezTo>
                <a:cubicBezTo>
                  <a:pt x="2437" y="166"/>
                  <a:pt x="2447" y="171"/>
                  <a:pt x="2449" y="172"/>
                </a:cubicBezTo>
                <a:close/>
                <a:moveTo>
                  <a:pt x="1709" y="227"/>
                </a:moveTo>
                <a:cubicBezTo>
                  <a:pt x="1713" y="233"/>
                  <a:pt x="1719" y="236"/>
                  <a:pt x="1726" y="237"/>
                </a:cubicBezTo>
                <a:cubicBezTo>
                  <a:pt x="1732" y="237"/>
                  <a:pt x="1744" y="241"/>
                  <a:pt x="1750" y="236"/>
                </a:cubicBezTo>
                <a:cubicBezTo>
                  <a:pt x="1741" y="231"/>
                  <a:pt x="1735" y="226"/>
                  <a:pt x="1734" y="214"/>
                </a:cubicBezTo>
                <a:cubicBezTo>
                  <a:pt x="1734" y="205"/>
                  <a:pt x="1743" y="197"/>
                  <a:pt x="1748" y="191"/>
                </a:cubicBezTo>
                <a:cubicBezTo>
                  <a:pt x="1751" y="187"/>
                  <a:pt x="1754" y="183"/>
                  <a:pt x="1757" y="179"/>
                </a:cubicBezTo>
                <a:cubicBezTo>
                  <a:pt x="1759" y="176"/>
                  <a:pt x="1766" y="174"/>
                  <a:pt x="1769" y="172"/>
                </a:cubicBezTo>
                <a:cubicBezTo>
                  <a:pt x="1776" y="167"/>
                  <a:pt x="1781" y="162"/>
                  <a:pt x="1788" y="159"/>
                </a:cubicBezTo>
                <a:cubicBezTo>
                  <a:pt x="1797" y="157"/>
                  <a:pt x="1807" y="154"/>
                  <a:pt x="1816" y="151"/>
                </a:cubicBezTo>
                <a:cubicBezTo>
                  <a:pt x="1820" y="149"/>
                  <a:pt x="1839" y="146"/>
                  <a:pt x="1839" y="138"/>
                </a:cubicBezTo>
                <a:cubicBezTo>
                  <a:pt x="1840" y="128"/>
                  <a:pt x="1821" y="132"/>
                  <a:pt x="1818" y="135"/>
                </a:cubicBezTo>
                <a:cubicBezTo>
                  <a:pt x="1811" y="141"/>
                  <a:pt x="1802" y="142"/>
                  <a:pt x="1793" y="145"/>
                </a:cubicBezTo>
                <a:cubicBezTo>
                  <a:pt x="1785" y="145"/>
                  <a:pt x="1779" y="146"/>
                  <a:pt x="1771" y="149"/>
                </a:cubicBezTo>
                <a:cubicBezTo>
                  <a:pt x="1765" y="151"/>
                  <a:pt x="1755" y="153"/>
                  <a:pt x="1750" y="157"/>
                </a:cubicBezTo>
                <a:cubicBezTo>
                  <a:pt x="1745" y="162"/>
                  <a:pt x="1739" y="167"/>
                  <a:pt x="1734" y="173"/>
                </a:cubicBezTo>
                <a:cubicBezTo>
                  <a:pt x="1730" y="177"/>
                  <a:pt x="1727" y="181"/>
                  <a:pt x="1723" y="185"/>
                </a:cubicBezTo>
                <a:cubicBezTo>
                  <a:pt x="1720" y="188"/>
                  <a:pt x="1722" y="190"/>
                  <a:pt x="1723" y="194"/>
                </a:cubicBezTo>
                <a:cubicBezTo>
                  <a:pt x="1723" y="196"/>
                  <a:pt x="1716" y="200"/>
                  <a:pt x="1714" y="201"/>
                </a:cubicBezTo>
                <a:cubicBezTo>
                  <a:pt x="1709" y="205"/>
                  <a:pt x="1714" y="205"/>
                  <a:pt x="1711" y="210"/>
                </a:cubicBezTo>
                <a:cubicBezTo>
                  <a:pt x="1710" y="213"/>
                  <a:pt x="1704" y="212"/>
                  <a:pt x="1704" y="216"/>
                </a:cubicBezTo>
                <a:cubicBezTo>
                  <a:pt x="1704" y="223"/>
                  <a:pt x="1704" y="223"/>
                  <a:pt x="1709" y="227"/>
                </a:cubicBezTo>
                <a:close/>
                <a:moveTo>
                  <a:pt x="1725" y="69"/>
                </a:moveTo>
                <a:cubicBezTo>
                  <a:pt x="1717" y="66"/>
                  <a:pt x="1716" y="66"/>
                  <a:pt x="1709" y="72"/>
                </a:cubicBezTo>
                <a:cubicBezTo>
                  <a:pt x="1712" y="73"/>
                  <a:pt x="1716" y="73"/>
                  <a:pt x="1719" y="74"/>
                </a:cubicBezTo>
                <a:cubicBezTo>
                  <a:pt x="1721" y="72"/>
                  <a:pt x="1723" y="71"/>
                  <a:pt x="1725" y="69"/>
                </a:cubicBezTo>
                <a:close/>
                <a:moveTo>
                  <a:pt x="1758" y="49"/>
                </a:moveTo>
                <a:cubicBezTo>
                  <a:pt x="1756" y="47"/>
                  <a:pt x="1754" y="45"/>
                  <a:pt x="1752" y="43"/>
                </a:cubicBezTo>
                <a:cubicBezTo>
                  <a:pt x="1756" y="42"/>
                  <a:pt x="1760" y="41"/>
                  <a:pt x="1764" y="40"/>
                </a:cubicBezTo>
                <a:cubicBezTo>
                  <a:pt x="1757" y="39"/>
                  <a:pt x="1754" y="38"/>
                  <a:pt x="1749" y="42"/>
                </a:cubicBezTo>
                <a:cubicBezTo>
                  <a:pt x="1744" y="45"/>
                  <a:pt x="1740" y="48"/>
                  <a:pt x="1735" y="51"/>
                </a:cubicBezTo>
                <a:cubicBezTo>
                  <a:pt x="1739" y="52"/>
                  <a:pt x="1743" y="52"/>
                  <a:pt x="1748" y="53"/>
                </a:cubicBezTo>
                <a:cubicBezTo>
                  <a:pt x="1751" y="51"/>
                  <a:pt x="1754" y="50"/>
                  <a:pt x="1758" y="49"/>
                </a:cubicBezTo>
                <a:close/>
                <a:moveTo>
                  <a:pt x="1758" y="243"/>
                </a:moveTo>
                <a:cubicBezTo>
                  <a:pt x="1759" y="246"/>
                  <a:pt x="1769" y="255"/>
                  <a:pt x="1772" y="252"/>
                </a:cubicBezTo>
                <a:cubicBezTo>
                  <a:pt x="1776" y="248"/>
                  <a:pt x="1764" y="242"/>
                  <a:pt x="1762" y="241"/>
                </a:cubicBezTo>
                <a:cubicBezTo>
                  <a:pt x="1760" y="242"/>
                  <a:pt x="1759" y="242"/>
                  <a:pt x="1758" y="243"/>
                </a:cubicBezTo>
                <a:close/>
                <a:moveTo>
                  <a:pt x="1769" y="75"/>
                </a:moveTo>
                <a:cubicBezTo>
                  <a:pt x="1767" y="72"/>
                  <a:pt x="1763" y="74"/>
                  <a:pt x="1761" y="75"/>
                </a:cubicBezTo>
                <a:cubicBezTo>
                  <a:pt x="1762" y="76"/>
                  <a:pt x="1763" y="77"/>
                  <a:pt x="1764" y="78"/>
                </a:cubicBezTo>
                <a:cubicBezTo>
                  <a:pt x="1766" y="77"/>
                  <a:pt x="1767" y="76"/>
                  <a:pt x="1769" y="75"/>
                </a:cubicBezTo>
                <a:close/>
                <a:moveTo>
                  <a:pt x="1754" y="58"/>
                </a:moveTo>
                <a:cubicBezTo>
                  <a:pt x="1748" y="56"/>
                  <a:pt x="1743" y="54"/>
                  <a:pt x="1738" y="55"/>
                </a:cubicBezTo>
                <a:cubicBezTo>
                  <a:pt x="1730" y="55"/>
                  <a:pt x="1728" y="54"/>
                  <a:pt x="1722" y="60"/>
                </a:cubicBezTo>
                <a:cubicBezTo>
                  <a:pt x="1727" y="61"/>
                  <a:pt x="1732" y="63"/>
                  <a:pt x="1738" y="64"/>
                </a:cubicBezTo>
                <a:cubicBezTo>
                  <a:pt x="1744" y="63"/>
                  <a:pt x="1748" y="62"/>
                  <a:pt x="1754" y="58"/>
                </a:cubicBezTo>
                <a:close/>
                <a:moveTo>
                  <a:pt x="1677" y="63"/>
                </a:moveTo>
                <a:cubicBezTo>
                  <a:pt x="1674" y="65"/>
                  <a:pt x="1670" y="68"/>
                  <a:pt x="1666" y="70"/>
                </a:cubicBezTo>
                <a:cubicBezTo>
                  <a:pt x="1673" y="72"/>
                  <a:pt x="1677" y="73"/>
                  <a:pt x="1684" y="73"/>
                </a:cubicBezTo>
                <a:cubicBezTo>
                  <a:pt x="1684" y="71"/>
                  <a:pt x="1683" y="69"/>
                  <a:pt x="1683" y="67"/>
                </a:cubicBezTo>
                <a:cubicBezTo>
                  <a:pt x="1690" y="65"/>
                  <a:pt x="1697" y="63"/>
                  <a:pt x="1705" y="62"/>
                </a:cubicBezTo>
                <a:cubicBezTo>
                  <a:pt x="1701" y="59"/>
                  <a:pt x="1698" y="57"/>
                  <a:pt x="1693" y="58"/>
                </a:cubicBezTo>
                <a:cubicBezTo>
                  <a:pt x="1689" y="59"/>
                  <a:pt x="1684" y="61"/>
                  <a:pt x="1679" y="60"/>
                </a:cubicBezTo>
                <a:cubicBezTo>
                  <a:pt x="1670" y="58"/>
                  <a:pt x="1663" y="61"/>
                  <a:pt x="1653" y="64"/>
                </a:cubicBezTo>
                <a:cubicBezTo>
                  <a:pt x="1657" y="65"/>
                  <a:pt x="1660" y="65"/>
                  <a:pt x="1663" y="66"/>
                </a:cubicBezTo>
                <a:cubicBezTo>
                  <a:pt x="1668" y="65"/>
                  <a:pt x="1673" y="64"/>
                  <a:pt x="1677" y="63"/>
                </a:cubicBezTo>
                <a:close/>
                <a:moveTo>
                  <a:pt x="1681" y="266"/>
                </a:moveTo>
                <a:cubicBezTo>
                  <a:pt x="1684" y="268"/>
                  <a:pt x="1691" y="262"/>
                  <a:pt x="1693" y="260"/>
                </a:cubicBezTo>
                <a:cubicBezTo>
                  <a:pt x="1690" y="257"/>
                  <a:pt x="1688" y="256"/>
                  <a:pt x="1684" y="255"/>
                </a:cubicBezTo>
                <a:cubicBezTo>
                  <a:pt x="1678" y="258"/>
                  <a:pt x="1676" y="261"/>
                  <a:pt x="1681" y="266"/>
                </a:cubicBezTo>
                <a:close/>
                <a:moveTo>
                  <a:pt x="1471" y="245"/>
                </a:moveTo>
                <a:cubicBezTo>
                  <a:pt x="1479" y="244"/>
                  <a:pt x="1483" y="242"/>
                  <a:pt x="1489" y="236"/>
                </a:cubicBezTo>
                <a:cubicBezTo>
                  <a:pt x="1485" y="236"/>
                  <a:pt x="1485" y="239"/>
                  <a:pt x="1482" y="241"/>
                </a:cubicBezTo>
                <a:cubicBezTo>
                  <a:pt x="1480" y="242"/>
                  <a:pt x="1476" y="241"/>
                  <a:pt x="1473" y="241"/>
                </a:cubicBezTo>
                <a:cubicBezTo>
                  <a:pt x="1475" y="244"/>
                  <a:pt x="1473" y="245"/>
                  <a:pt x="1471" y="245"/>
                </a:cubicBezTo>
                <a:close/>
                <a:moveTo>
                  <a:pt x="435" y="107"/>
                </a:moveTo>
                <a:cubicBezTo>
                  <a:pt x="439" y="109"/>
                  <a:pt x="438" y="106"/>
                  <a:pt x="441" y="106"/>
                </a:cubicBezTo>
                <a:cubicBezTo>
                  <a:pt x="444" y="106"/>
                  <a:pt x="458" y="111"/>
                  <a:pt x="456" y="104"/>
                </a:cubicBezTo>
                <a:cubicBezTo>
                  <a:pt x="455" y="99"/>
                  <a:pt x="444" y="100"/>
                  <a:pt x="441" y="101"/>
                </a:cubicBezTo>
                <a:cubicBezTo>
                  <a:pt x="436" y="102"/>
                  <a:pt x="428" y="103"/>
                  <a:pt x="425" y="107"/>
                </a:cubicBezTo>
                <a:cubicBezTo>
                  <a:pt x="425" y="108"/>
                  <a:pt x="426" y="108"/>
                  <a:pt x="427" y="109"/>
                </a:cubicBezTo>
                <a:cubicBezTo>
                  <a:pt x="429" y="108"/>
                  <a:pt x="433" y="106"/>
                  <a:pt x="435" y="107"/>
                </a:cubicBezTo>
                <a:close/>
                <a:moveTo>
                  <a:pt x="1758" y="66"/>
                </a:moveTo>
                <a:cubicBezTo>
                  <a:pt x="1756" y="66"/>
                  <a:pt x="1736" y="67"/>
                  <a:pt x="1738" y="72"/>
                </a:cubicBezTo>
                <a:cubicBezTo>
                  <a:pt x="1739" y="78"/>
                  <a:pt x="1753" y="74"/>
                  <a:pt x="1758" y="73"/>
                </a:cubicBezTo>
                <a:cubicBezTo>
                  <a:pt x="1757" y="72"/>
                  <a:pt x="1757" y="71"/>
                  <a:pt x="1756" y="70"/>
                </a:cubicBezTo>
                <a:cubicBezTo>
                  <a:pt x="1758" y="70"/>
                  <a:pt x="1761" y="69"/>
                  <a:pt x="1763" y="69"/>
                </a:cubicBezTo>
                <a:cubicBezTo>
                  <a:pt x="1761" y="68"/>
                  <a:pt x="1759" y="67"/>
                  <a:pt x="1758" y="66"/>
                </a:cubicBezTo>
                <a:close/>
                <a:moveTo>
                  <a:pt x="2372" y="168"/>
                </a:moveTo>
                <a:cubicBezTo>
                  <a:pt x="2374" y="170"/>
                  <a:pt x="2377" y="173"/>
                  <a:pt x="2380" y="173"/>
                </a:cubicBezTo>
                <a:cubicBezTo>
                  <a:pt x="2386" y="172"/>
                  <a:pt x="2386" y="172"/>
                  <a:pt x="2388" y="167"/>
                </a:cubicBezTo>
                <a:cubicBezTo>
                  <a:pt x="2392" y="173"/>
                  <a:pt x="2398" y="168"/>
                  <a:pt x="2404" y="165"/>
                </a:cubicBezTo>
                <a:cubicBezTo>
                  <a:pt x="2406" y="165"/>
                  <a:pt x="2408" y="171"/>
                  <a:pt x="2410" y="170"/>
                </a:cubicBezTo>
                <a:cubicBezTo>
                  <a:pt x="2413" y="170"/>
                  <a:pt x="2415" y="169"/>
                  <a:pt x="2418" y="168"/>
                </a:cubicBezTo>
                <a:cubicBezTo>
                  <a:pt x="2417" y="167"/>
                  <a:pt x="2416" y="165"/>
                  <a:pt x="2415" y="163"/>
                </a:cubicBezTo>
                <a:cubicBezTo>
                  <a:pt x="2419" y="165"/>
                  <a:pt x="2420" y="166"/>
                  <a:pt x="2424" y="164"/>
                </a:cubicBezTo>
                <a:cubicBezTo>
                  <a:pt x="2427" y="162"/>
                  <a:pt x="2429" y="161"/>
                  <a:pt x="2431" y="158"/>
                </a:cubicBezTo>
                <a:cubicBezTo>
                  <a:pt x="2423" y="155"/>
                  <a:pt x="2415" y="152"/>
                  <a:pt x="2407" y="149"/>
                </a:cubicBezTo>
                <a:cubicBezTo>
                  <a:pt x="2405" y="148"/>
                  <a:pt x="2402" y="146"/>
                  <a:pt x="2399" y="147"/>
                </a:cubicBezTo>
                <a:cubicBezTo>
                  <a:pt x="2395" y="149"/>
                  <a:pt x="2397" y="151"/>
                  <a:pt x="2398" y="156"/>
                </a:cubicBezTo>
                <a:cubicBezTo>
                  <a:pt x="2392" y="153"/>
                  <a:pt x="2381" y="143"/>
                  <a:pt x="2376" y="147"/>
                </a:cubicBezTo>
                <a:cubicBezTo>
                  <a:pt x="2371" y="151"/>
                  <a:pt x="2368" y="152"/>
                  <a:pt x="2366" y="159"/>
                </a:cubicBezTo>
                <a:cubicBezTo>
                  <a:pt x="2365" y="163"/>
                  <a:pt x="2370" y="166"/>
                  <a:pt x="2372" y="168"/>
                </a:cubicBezTo>
                <a:close/>
                <a:moveTo>
                  <a:pt x="1255" y="442"/>
                </a:moveTo>
                <a:cubicBezTo>
                  <a:pt x="1257" y="441"/>
                  <a:pt x="1257" y="439"/>
                  <a:pt x="1256" y="437"/>
                </a:cubicBezTo>
                <a:cubicBezTo>
                  <a:pt x="1255" y="438"/>
                  <a:pt x="1254" y="438"/>
                  <a:pt x="1253" y="439"/>
                </a:cubicBezTo>
                <a:cubicBezTo>
                  <a:pt x="1256" y="440"/>
                  <a:pt x="1254" y="440"/>
                  <a:pt x="1255" y="442"/>
                </a:cubicBezTo>
                <a:close/>
                <a:moveTo>
                  <a:pt x="2402" y="194"/>
                </a:moveTo>
                <a:cubicBezTo>
                  <a:pt x="2408" y="198"/>
                  <a:pt x="2411" y="197"/>
                  <a:pt x="2418" y="197"/>
                </a:cubicBezTo>
                <a:cubicBezTo>
                  <a:pt x="2416" y="191"/>
                  <a:pt x="2416" y="191"/>
                  <a:pt x="2411" y="188"/>
                </a:cubicBezTo>
                <a:cubicBezTo>
                  <a:pt x="2410" y="187"/>
                  <a:pt x="2401" y="183"/>
                  <a:pt x="2401" y="183"/>
                </a:cubicBezTo>
                <a:cubicBezTo>
                  <a:pt x="2401" y="179"/>
                  <a:pt x="2398" y="175"/>
                  <a:pt x="2393" y="178"/>
                </a:cubicBezTo>
                <a:cubicBezTo>
                  <a:pt x="2387" y="182"/>
                  <a:pt x="2394" y="186"/>
                  <a:pt x="2396" y="187"/>
                </a:cubicBezTo>
                <a:cubicBezTo>
                  <a:pt x="2393" y="190"/>
                  <a:pt x="2390" y="192"/>
                  <a:pt x="2387" y="194"/>
                </a:cubicBezTo>
                <a:cubicBezTo>
                  <a:pt x="2391" y="194"/>
                  <a:pt x="2399" y="191"/>
                  <a:pt x="2402" y="194"/>
                </a:cubicBezTo>
                <a:close/>
                <a:moveTo>
                  <a:pt x="1808" y="59"/>
                </a:moveTo>
                <a:cubicBezTo>
                  <a:pt x="1813" y="58"/>
                  <a:pt x="1811" y="56"/>
                  <a:pt x="1811" y="51"/>
                </a:cubicBezTo>
                <a:cubicBezTo>
                  <a:pt x="1809" y="51"/>
                  <a:pt x="1805" y="50"/>
                  <a:pt x="1804" y="51"/>
                </a:cubicBezTo>
                <a:cubicBezTo>
                  <a:pt x="1802" y="52"/>
                  <a:pt x="1802" y="56"/>
                  <a:pt x="1801" y="57"/>
                </a:cubicBezTo>
                <a:cubicBezTo>
                  <a:pt x="1797" y="59"/>
                  <a:pt x="1793" y="53"/>
                  <a:pt x="1790" y="59"/>
                </a:cubicBezTo>
                <a:cubicBezTo>
                  <a:pt x="1791" y="60"/>
                  <a:pt x="1792" y="62"/>
                  <a:pt x="1793" y="62"/>
                </a:cubicBezTo>
                <a:cubicBezTo>
                  <a:pt x="1798" y="61"/>
                  <a:pt x="1803" y="60"/>
                  <a:pt x="1808" y="59"/>
                </a:cubicBezTo>
                <a:close/>
                <a:moveTo>
                  <a:pt x="1766" y="66"/>
                </a:moveTo>
                <a:cubicBezTo>
                  <a:pt x="1769" y="66"/>
                  <a:pt x="1770" y="65"/>
                  <a:pt x="1772" y="68"/>
                </a:cubicBezTo>
                <a:cubicBezTo>
                  <a:pt x="1775" y="72"/>
                  <a:pt x="1783" y="66"/>
                  <a:pt x="1786" y="63"/>
                </a:cubicBezTo>
                <a:cubicBezTo>
                  <a:pt x="1789" y="59"/>
                  <a:pt x="1782" y="54"/>
                  <a:pt x="1778" y="55"/>
                </a:cubicBezTo>
                <a:cubicBezTo>
                  <a:pt x="1773" y="56"/>
                  <a:pt x="1768" y="58"/>
                  <a:pt x="1762" y="61"/>
                </a:cubicBezTo>
                <a:cubicBezTo>
                  <a:pt x="1763" y="63"/>
                  <a:pt x="1763" y="66"/>
                  <a:pt x="1766" y="66"/>
                </a:cubicBezTo>
                <a:close/>
                <a:moveTo>
                  <a:pt x="2074" y="112"/>
                </a:moveTo>
                <a:cubicBezTo>
                  <a:pt x="2079" y="118"/>
                  <a:pt x="2089" y="111"/>
                  <a:pt x="2094" y="109"/>
                </a:cubicBezTo>
                <a:cubicBezTo>
                  <a:pt x="2096" y="108"/>
                  <a:pt x="2099" y="111"/>
                  <a:pt x="2101" y="111"/>
                </a:cubicBezTo>
                <a:cubicBezTo>
                  <a:pt x="2106" y="110"/>
                  <a:pt x="2110" y="109"/>
                  <a:pt x="2115" y="109"/>
                </a:cubicBezTo>
                <a:cubicBezTo>
                  <a:pt x="2118" y="108"/>
                  <a:pt x="2119" y="107"/>
                  <a:pt x="2122" y="105"/>
                </a:cubicBezTo>
                <a:cubicBezTo>
                  <a:pt x="2124" y="103"/>
                  <a:pt x="2120" y="98"/>
                  <a:pt x="2118" y="98"/>
                </a:cubicBezTo>
                <a:cubicBezTo>
                  <a:pt x="2114" y="97"/>
                  <a:pt x="2113" y="96"/>
                  <a:pt x="2110" y="92"/>
                </a:cubicBezTo>
                <a:cubicBezTo>
                  <a:pt x="2109" y="90"/>
                  <a:pt x="2103" y="92"/>
                  <a:pt x="2101" y="92"/>
                </a:cubicBezTo>
                <a:cubicBezTo>
                  <a:pt x="2102" y="91"/>
                  <a:pt x="2104" y="90"/>
                  <a:pt x="2105" y="89"/>
                </a:cubicBezTo>
                <a:cubicBezTo>
                  <a:pt x="2099" y="86"/>
                  <a:pt x="2094" y="86"/>
                  <a:pt x="2090" y="91"/>
                </a:cubicBezTo>
                <a:cubicBezTo>
                  <a:pt x="2085" y="96"/>
                  <a:pt x="2082" y="102"/>
                  <a:pt x="2078" y="108"/>
                </a:cubicBezTo>
                <a:cubicBezTo>
                  <a:pt x="2077" y="109"/>
                  <a:pt x="2076" y="111"/>
                  <a:pt x="2074" y="112"/>
                </a:cubicBezTo>
                <a:close/>
                <a:moveTo>
                  <a:pt x="2016" y="82"/>
                </a:moveTo>
                <a:cubicBezTo>
                  <a:pt x="2020" y="82"/>
                  <a:pt x="2029" y="79"/>
                  <a:pt x="2032" y="83"/>
                </a:cubicBezTo>
                <a:cubicBezTo>
                  <a:pt x="2036" y="88"/>
                  <a:pt x="2038" y="95"/>
                  <a:pt x="2044" y="94"/>
                </a:cubicBezTo>
                <a:cubicBezTo>
                  <a:pt x="2052" y="94"/>
                  <a:pt x="2056" y="93"/>
                  <a:pt x="2063" y="96"/>
                </a:cubicBezTo>
                <a:cubicBezTo>
                  <a:pt x="2069" y="98"/>
                  <a:pt x="2072" y="97"/>
                  <a:pt x="2078" y="95"/>
                </a:cubicBezTo>
                <a:cubicBezTo>
                  <a:pt x="2078" y="93"/>
                  <a:pt x="2076" y="89"/>
                  <a:pt x="2076" y="86"/>
                </a:cubicBezTo>
                <a:cubicBezTo>
                  <a:pt x="2077" y="84"/>
                  <a:pt x="2080" y="80"/>
                  <a:pt x="2077" y="79"/>
                </a:cubicBezTo>
                <a:cubicBezTo>
                  <a:pt x="2071" y="75"/>
                  <a:pt x="2068" y="78"/>
                  <a:pt x="2062" y="81"/>
                </a:cubicBezTo>
                <a:cubicBezTo>
                  <a:pt x="2064" y="78"/>
                  <a:pt x="2066" y="76"/>
                  <a:pt x="2068" y="74"/>
                </a:cubicBezTo>
                <a:cubicBezTo>
                  <a:pt x="2065" y="73"/>
                  <a:pt x="2058" y="73"/>
                  <a:pt x="2057" y="70"/>
                </a:cubicBezTo>
                <a:cubicBezTo>
                  <a:pt x="2056" y="62"/>
                  <a:pt x="2056" y="63"/>
                  <a:pt x="2062" y="61"/>
                </a:cubicBezTo>
                <a:cubicBezTo>
                  <a:pt x="2058" y="58"/>
                  <a:pt x="2050" y="49"/>
                  <a:pt x="2045" y="49"/>
                </a:cubicBezTo>
                <a:cubicBezTo>
                  <a:pt x="2039" y="49"/>
                  <a:pt x="2043" y="52"/>
                  <a:pt x="2040" y="54"/>
                </a:cubicBezTo>
                <a:cubicBezTo>
                  <a:pt x="2036" y="55"/>
                  <a:pt x="2032" y="56"/>
                  <a:pt x="2028" y="57"/>
                </a:cubicBezTo>
                <a:cubicBezTo>
                  <a:pt x="2023" y="59"/>
                  <a:pt x="2024" y="60"/>
                  <a:pt x="2023" y="65"/>
                </a:cubicBezTo>
                <a:cubicBezTo>
                  <a:pt x="2022" y="67"/>
                  <a:pt x="2015" y="67"/>
                  <a:pt x="2014" y="68"/>
                </a:cubicBezTo>
                <a:cubicBezTo>
                  <a:pt x="2012" y="68"/>
                  <a:pt x="2010" y="75"/>
                  <a:pt x="2009" y="77"/>
                </a:cubicBezTo>
                <a:cubicBezTo>
                  <a:pt x="2009" y="78"/>
                  <a:pt x="2015" y="82"/>
                  <a:pt x="2016" y="82"/>
                </a:cubicBezTo>
                <a:close/>
                <a:moveTo>
                  <a:pt x="2700" y="234"/>
                </a:moveTo>
                <a:cubicBezTo>
                  <a:pt x="2702" y="234"/>
                  <a:pt x="2703" y="235"/>
                  <a:pt x="2705" y="235"/>
                </a:cubicBezTo>
                <a:cubicBezTo>
                  <a:pt x="2712" y="233"/>
                  <a:pt x="2717" y="234"/>
                  <a:pt x="2722" y="228"/>
                </a:cubicBezTo>
                <a:cubicBezTo>
                  <a:pt x="2719" y="226"/>
                  <a:pt x="2717" y="223"/>
                  <a:pt x="2714" y="223"/>
                </a:cubicBezTo>
                <a:cubicBezTo>
                  <a:pt x="2709" y="222"/>
                  <a:pt x="2704" y="222"/>
                  <a:pt x="2699" y="222"/>
                </a:cubicBezTo>
                <a:cubicBezTo>
                  <a:pt x="2696" y="222"/>
                  <a:pt x="2691" y="225"/>
                  <a:pt x="2688" y="227"/>
                </a:cubicBezTo>
                <a:cubicBezTo>
                  <a:pt x="2687" y="227"/>
                  <a:pt x="2690" y="236"/>
                  <a:pt x="2690" y="237"/>
                </a:cubicBezTo>
                <a:cubicBezTo>
                  <a:pt x="2693" y="236"/>
                  <a:pt x="2696" y="235"/>
                  <a:pt x="2700" y="234"/>
                </a:cubicBezTo>
                <a:close/>
                <a:moveTo>
                  <a:pt x="1429" y="259"/>
                </a:moveTo>
                <a:cubicBezTo>
                  <a:pt x="1427" y="260"/>
                  <a:pt x="1423" y="260"/>
                  <a:pt x="1424" y="264"/>
                </a:cubicBezTo>
                <a:cubicBezTo>
                  <a:pt x="1426" y="263"/>
                  <a:pt x="1427" y="262"/>
                  <a:pt x="1429" y="260"/>
                </a:cubicBezTo>
                <a:cubicBezTo>
                  <a:pt x="1429" y="260"/>
                  <a:pt x="1429" y="259"/>
                  <a:pt x="1429" y="259"/>
                </a:cubicBezTo>
                <a:close/>
                <a:moveTo>
                  <a:pt x="1409" y="276"/>
                </a:moveTo>
                <a:cubicBezTo>
                  <a:pt x="1411" y="276"/>
                  <a:pt x="1413" y="275"/>
                  <a:pt x="1414" y="273"/>
                </a:cubicBezTo>
                <a:cubicBezTo>
                  <a:pt x="1412" y="272"/>
                  <a:pt x="1411" y="272"/>
                  <a:pt x="1409" y="274"/>
                </a:cubicBezTo>
                <a:cubicBezTo>
                  <a:pt x="1409" y="274"/>
                  <a:pt x="1409" y="275"/>
                  <a:pt x="1409" y="276"/>
                </a:cubicBezTo>
                <a:close/>
                <a:moveTo>
                  <a:pt x="1420" y="262"/>
                </a:moveTo>
                <a:cubicBezTo>
                  <a:pt x="1419" y="264"/>
                  <a:pt x="1417" y="266"/>
                  <a:pt x="1415" y="268"/>
                </a:cubicBezTo>
                <a:cubicBezTo>
                  <a:pt x="1417" y="268"/>
                  <a:pt x="1419" y="269"/>
                  <a:pt x="1420" y="269"/>
                </a:cubicBezTo>
                <a:cubicBezTo>
                  <a:pt x="1424" y="267"/>
                  <a:pt x="1423" y="265"/>
                  <a:pt x="1420" y="262"/>
                </a:cubicBezTo>
                <a:close/>
                <a:moveTo>
                  <a:pt x="1279" y="401"/>
                </a:moveTo>
                <a:cubicBezTo>
                  <a:pt x="1281" y="401"/>
                  <a:pt x="1281" y="401"/>
                  <a:pt x="1283" y="400"/>
                </a:cubicBezTo>
                <a:cubicBezTo>
                  <a:pt x="1281" y="400"/>
                  <a:pt x="1281" y="399"/>
                  <a:pt x="1279" y="400"/>
                </a:cubicBezTo>
                <a:cubicBezTo>
                  <a:pt x="1280" y="399"/>
                  <a:pt x="1280" y="399"/>
                  <a:pt x="1281" y="399"/>
                </a:cubicBezTo>
                <a:cubicBezTo>
                  <a:pt x="1278" y="397"/>
                  <a:pt x="1277" y="400"/>
                  <a:pt x="1277" y="401"/>
                </a:cubicBezTo>
                <a:cubicBezTo>
                  <a:pt x="1278" y="401"/>
                  <a:pt x="1278" y="402"/>
                  <a:pt x="1278" y="402"/>
                </a:cubicBezTo>
                <a:cubicBezTo>
                  <a:pt x="1279" y="402"/>
                  <a:pt x="1279" y="401"/>
                  <a:pt x="1279" y="401"/>
                </a:cubicBezTo>
                <a:close/>
                <a:moveTo>
                  <a:pt x="1482" y="240"/>
                </a:moveTo>
                <a:cubicBezTo>
                  <a:pt x="1483" y="238"/>
                  <a:pt x="1485" y="237"/>
                  <a:pt x="1486" y="235"/>
                </a:cubicBezTo>
                <a:cubicBezTo>
                  <a:pt x="1483" y="236"/>
                  <a:pt x="1483" y="238"/>
                  <a:pt x="1480" y="237"/>
                </a:cubicBezTo>
                <a:cubicBezTo>
                  <a:pt x="1478" y="236"/>
                  <a:pt x="1476" y="236"/>
                  <a:pt x="1474" y="236"/>
                </a:cubicBezTo>
                <a:cubicBezTo>
                  <a:pt x="1475" y="241"/>
                  <a:pt x="1478" y="240"/>
                  <a:pt x="1482" y="240"/>
                </a:cubicBezTo>
                <a:close/>
                <a:moveTo>
                  <a:pt x="1257" y="439"/>
                </a:moveTo>
                <a:cubicBezTo>
                  <a:pt x="1258" y="438"/>
                  <a:pt x="1259" y="437"/>
                  <a:pt x="1259" y="435"/>
                </a:cubicBezTo>
                <a:cubicBezTo>
                  <a:pt x="1258" y="435"/>
                  <a:pt x="1256" y="436"/>
                  <a:pt x="1257" y="439"/>
                </a:cubicBezTo>
                <a:close/>
                <a:moveTo>
                  <a:pt x="1421" y="270"/>
                </a:moveTo>
                <a:cubicBezTo>
                  <a:pt x="1418" y="270"/>
                  <a:pt x="1415" y="269"/>
                  <a:pt x="1415" y="274"/>
                </a:cubicBezTo>
                <a:cubicBezTo>
                  <a:pt x="1417" y="273"/>
                  <a:pt x="1419" y="272"/>
                  <a:pt x="1421" y="270"/>
                </a:cubicBezTo>
                <a:close/>
                <a:moveTo>
                  <a:pt x="1262" y="440"/>
                </a:moveTo>
                <a:cubicBezTo>
                  <a:pt x="1262" y="441"/>
                  <a:pt x="1263" y="442"/>
                  <a:pt x="1264" y="443"/>
                </a:cubicBezTo>
                <a:cubicBezTo>
                  <a:pt x="1265" y="442"/>
                  <a:pt x="1264" y="440"/>
                  <a:pt x="1262" y="440"/>
                </a:cubicBezTo>
                <a:close/>
                <a:moveTo>
                  <a:pt x="1260" y="420"/>
                </a:moveTo>
                <a:cubicBezTo>
                  <a:pt x="1260" y="420"/>
                  <a:pt x="1260" y="420"/>
                  <a:pt x="1259" y="420"/>
                </a:cubicBezTo>
                <a:cubicBezTo>
                  <a:pt x="1260" y="421"/>
                  <a:pt x="1260" y="421"/>
                  <a:pt x="1261" y="421"/>
                </a:cubicBezTo>
                <a:cubicBezTo>
                  <a:pt x="1259" y="422"/>
                  <a:pt x="1259" y="424"/>
                  <a:pt x="1258" y="426"/>
                </a:cubicBezTo>
                <a:cubicBezTo>
                  <a:pt x="1258" y="427"/>
                  <a:pt x="1255" y="428"/>
                  <a:pt x="1254" y="430"/>
                </a:cubicBezTo>
                <a:cubicBezTo>
                  <a:pt x="1258" y="430"/>
                  <a:pt x="1258" y="432"/>
                  <a:pt x="1255" y="432"/>
                </a:cubicBezTo>
                <a:cubicBezTo>
                  <a:pt x="1257" y="434"/>
                  <a:pt x="1262" y="432"/>
                  <a:pt x="1257" y="429"/>
                </a:cubicBezTo>
                <a:cubicBezTo>
                  <a:pt x="1260" y="431"/>
                  <a:pt x="1262" y="429"/>
                  <a:pt x="1264" y="427"/>
                </a:cubicBezTo>
                <a:cubicBezTo>
                  <a:pt x="1264" y="427"/>
                  <a:pt x="1264" y="427"/>
                  <a:pt x="1264" y="428"/>
                </a:cubicBezTo>
                <a:cubicBezTo>
                  <a:pt x="1261" y="429"/>
                  <a:pt x="1261" y="433"/>
                  <a:pt x="1260" y="436"/>
                </a:cubicBezTo>
                <a:cubicBezTo>
                  <a:pt x="1259" y="439"/>
                  <a:pt x="1261" y="439"/>
                  <a:pt x="1260" y="442"/>
                </a:cubicBezTo>
                <a:cubicBezTo>
                  <a:pt x="1259" y="443"/>
                  <a:pt x="1258" y="444"/>
                  <a:pt x="1259" y="445"/>
                </a:cubicBezTo>
                <a:cubicBezTo>
                  <a:pt x="1262" y="447"/>
                  <a:pt x="1261" y="442"/>
                  <a:pt x="1261" y="440"/>
                </a:cubicBezTo>
                <a:cubicBezTo>
                  <a:pt x="1262" y="438"/>
                  <a:pt x="1261" y="435"/>
                  <a:pt x="1265" y="433"/>
                </a:cubicBezTo>
                <a:cubicBezTo>
                  <a:pt x="1261" y="436"/>
                  <a:pt x="1264" y="440"/>
                  <a:pt x="1267" y="434"/>
                </a:cubicBezTo>
                <a:cubicBezTo>
                  <a:pt x="1267" y="435"/>
                  <a:pt x="1267" y="436"/>
                  <a:pt x="1268" y="437"/>
                </a:cubicBezTo>
                <a:cubicBezTo>
                  <a:pt x="1265" y="437"/>
                  <a:pt x="1266" y="438"/>
                  <a:pt x="1266" y="440"/>
                </a:cubicBezTo>
                <a:cubicBezTo>
                  <a:pt x="1267" y="443"/>
                  <a:pt x="1267" y="442"/>
                  <a:pt x="1266" y="446"/>
                </a:cubicBezTo>
                <a:cubicBezTo>
                  <a:pt x="1265" y="449"/>
                  <a:pt x="1262" y="450"/>
                  <a:pt x="1266" y="453"/>
                </a:cubicBezTo>
                <a:cubicBezTo>
                  <a:pt x="1266" y="452"/>
                  <a:pt x="1266" y="451"/>
                  <a:pt x="1266" y="450"/>
                </a:cubicBezTo>
                <a:cubicBezTo>
                  <a:pt x="1268" y="451"/>
                  <a:pt x="1271" y="453"/>
                  <a:pt x="1269" y="450"/>
                </a:cubicBezTo>
                <a:cubicBezTo>
                  <a:pt x="1272" y="452"/>
                  <a:pt x="1276" y="448"/>
                  <a:pt x="1280" y="449"/>
                </a:cubicBezTo>
                <a:cubicBezTo>
                  <a:pt x="1273" y="450"/>
                  <a:pt x="1277" y="461"/>
                  <a:pt x="1281" y="458"/>
                </a:cubicBezTo>
                <a:cubicBezTo>
                  <a:pt x="1279" y="461"/>
                  <a:pt x="1280" y="467"/>
                  <a:pt x="1282" y="468"/>
                </a:cubicBezTo>
                <a:cubicBezTo>
                  <a:pt x="1281" y="469"/>
                  <a:pt x="1281" y="469"/>
                  <a:pt x="1281" y="469"/>
                </a:cubicBezTo>
                <a:cubicBezTo>
                  <a:pt x="1280" y="467"/>
                  <a:pt x="1280" y="468"/>
                  <a:pt x="1279" y="467"/>
                </a:cubicBezTo>
                <a:cubicBezTo>
                  <a:pt x="1279" y="468"/>
                  <a:pt x="1279" y="468"/>
                  <a:pt x="1279" y="469"/>
                </a:cubicBezTo>
                <a:cubicBezTo>
                  <a:pt x="1277" y="469"/>
                  <a:pt x="1274" y="467"/>
                  <a:pt x="1272" y="469"/>
                </a:cubicBezTo>
                <a:cubicBezTo>
                  <a:pt x="1272" y="467"/>
                  <a:pt x="1270" y="467"/>
                  <a:pt x="1268" y="467"/>
                </a:cubicBezTo>
                <a:cubicBezTo>
                  <a:pt x="1271" y="470"/>
                  <a:pt x="1269" y="472"/>
                  <a:pt x="1267" y="474"/>
                </a:cubicBezTo>
                <a:cubicBezTo>
                  <a:pt x="1268" y="474"/>
                  <a:pt x="1270" y="473"/>
                  <a:pt x="1272" y="473"/>
                </a:cubicBezTo>
                <a:cubicBezTo>
                  <a:pt x="1271" y="476"/>
                  <a:pt x="1274" y="477"/>
                  <a:pt x="1271" y="481"/>
                </a:cubicBezTo>
                <a:cubicBezTo>
                  <a:pt x="1270" y="482"/>
                  <a:pt x="1265" y="483"/>
                  <a:pt x="1263" y="484"/>
                </a:cubicBezTo>
                <a:cubicBezTo>
                  <a:pt x="1263" y="485"/>
                  <a:pt x="1263" y="487"/>
                  <a:pt x="1263" y="486"/>
                </a:cubicBezTo>
                <a:cubicBezTo>
                  <a:pt x="1265" y="490"/>
                  <a:pt x="1268" y="485"/>
                  <a:pt x="1272" y="487"/>
                </a:cubicBezTo>
                <a:cubicBezTo>
                  <a:pt x="1271" y="487"/>
                  <a:pt x="1271" y="488"/>
                  <a:pt x="1270" y="488"/>
                </a:cubicBezTo>
                <a:cubicBezTo>
                  <a:pt x="1272" y="488"/>
                  <a:pt x="1276" y="490"/>
                  <a:pt x="1276" y="490"/>
                </a:cubicBezTo>
                <a:cubicBezTo>
                  <a:pt x="1279" y="489"/>
                  <a:pt x="1281" y="488"/>
                  <a:pt x="1284" y="487"/>
                </a:cubicBezTo>
                <a:cubicBezTo>
                  <a:pt x="1282" y="489"/>
                  <a:pt x="1281" y="491"/>
                  <a:pt x="1280" y="493"/>
                </a:cubicBezTo>
                <a:cubicBezTo>
                  <a:pt x="1275" y="492"/>
                  <a:pt x="1270" y="490"/>
                  <a:pt x="1269" y="496"/>
                </a:cubicBezTo>
                <a:cubicBezTo>
                  <a:pt x="1268" y="500"/>
                  <a:pt x="1262" y="502"/>
                  <a:pt x="1260" y="505"/>
                </a:cubicBezTo>
                <a:cubicBezTo>
                  <a:pt x="1264" y="508"/>
                  <a:pt x="1269" y="499"/>
                  <a:pt x="1275" y="504"/>
                </a:cubicBezTo>
                <a:cubicBezTo>
                  <a:pt x="1278" y="495"/>
                  <a:pt x="1280" y="502"/>
                  <a:pt x="1286" y="499"/>
                </a:cubicBezTo>
                <a:cubicBezTo>
                  <a:pt x="1288" y="498"/>
                  <a:pt x="1291" y="495"/>
                  <a:pt x="1293" y="495"/>
                </a:cubicBezTo>
                <a:cubicBezTo>
                  <a:pt x="1296" y="496"/>
                  <a:pt x="1297" y="498"/>
                  <a:pt x="1299" y="498"/>
                </a:cubicBezTo>
                <a:cubicBezTo>
                  <a:pt x="1305" y="496"/>
                  <a:pt x="1308" y="497"/>
                  <a:pt x="1313" y="494"/>
                </a:cubicBezTo>
                <a:cubicBezTo>
                  <a:pt x="1320" y="492"/>
                  <a:pt x="1310" y="489"/>
                  <a:pt x="1308" y="489"/>
                </a:cubicBezTo>
                <a:cubicBezTo>
                  <a:pt x="1313" y="485"/>
                  <a:pt x="1316" y="483"/>
                  <a:pt x="1317" y="476"/>
                </a:cubicBezTo>
                <a:cubicBezTo>
                  <a:pt x="1318" y="469"/>
                  <a:pt x="1306" y="474"/>
                  <a:pt x="1305" y="473"/>
                </a:cubicBezTo>
                <a:cubicBezTo>
                  <a:pt x="1309" y="469"/>
                  <a:pt x="1302" y="463"/>
                  <a:pt x="1299" y="463"/>
                </a:cubicBezTo>
                <a:cubicBezTo>
                  <a:pt x="1301" y="463"/>
                  <a:pt x="1303" y="463"/>
                  <a:pt x="1304" y="465"/>
                </a:cubicBezTo>
                <a:cubicBezTo>
                  <a:pt x="1303" y="456"/>
                  <a:pt x="1295" y="455"/>
                  <a:pt x="1293" y="448"/>
                </a:cubicBezTo>
                <a:cubicBezTo>
                  <a:pt x="1290" y="438"/>
                  <a:pt x="1286" y="437"/>
                  <a:pt x="1277" y="436"/>
                </a:cubicBezTo>
                <a:cubicBezTo>
                  <a:pt x="1279" y="434"/>
                  <a:pt x="1281" y="433"/>
                  <a:pt x="1283" y="434"/>
                </a:cubicBezTo>
                <a:cubicBezTo>
                  <a:pt x="1280" y="428"/>
                  <a:pt x="1292" y="422"/>
                  <a:pt x="1289" y="417"/>
                </a:cubicBezTo>
                <a:cubicBezTo>
                  <a:pt x="1287" y="414"/>
                  <a:pt x="1273" y="415"/>
                  <a:pt x="1271" y="419"/>
                </a:cubicBezTo>
                <a:cubicBezTo>
                  <a:pt x="1271" y="418"/>
                  <a:pt x="1271" y="418"/>
                  <a:pt x="1271" y="418"/>
                </a:cubicBezTo>
                <a:cubicBezTo>
                  <a:pt x="1272" y="417"/>
                  <a:pt x="1272" y="415"/>
                  <a:pt x="1273" y="415"/>
                </a:cubicBezTo>
                <a:cubicBezTo>
                  <a:pt x="1272" y="414"/>
                  <a:pt x="1271" y="414"/>
                  <a:pt x="1270" y="413"/>
                </a:cubicBezTo>
                <a:cubicBezTo>
                  <a:pt x="1271" y="414"/>
                  <a:pt x="1271" y="413"/>
                  <a:pt x="1272" y="414"/>
                </a:cubicBezTo>
                <a:cubicBezTo>
                  <a:pt x="1273" y="410"/>
                  <a:pt x="1279" y="409"/>
                  <a:pt x="1280" y="404"/>
                </a:cubicBezTo>
                <a:cubicBezTo>
                  <a:pt x="1277" y="403"/>
                  <a:pt x="1272" y="404"/>
                  <a:pt x="1269" y="406"/>
                </a:cubicBezTo>
                <a:cubicBezTo>
                  <a:pt x="1268" y="405"/>
                  <a:pt x="1269" y="405"/>
                  <a:pt x="1267" y="406"/>
                </a:cubicBezTo>
                <a:cubicBezTo>
                  <a:pt x="1266" y="403"/>
                  <a:pt x="1263" y="406"/>
                  <a:pt x="1265" y="409"/>
                </a:cubicBezTo>
                <a:cubicBezTo>
                  <a:pt x="1264" y="409"/>
                  <a:pt x="1263" y="409"/>
                  <a:pt x="1262" y="409"/>
                </a:cubicBezTo>
                <a:cubicBezTo>
                  <a:pt x="1262" y="410"/>
                  <a:pt x="1262" y="410"/>
                  <a:pt x="1261" y="411"/>
                </a:cubicBezTo>
                <a:cubicBezTo>
                  <a:pt x="1263" y="412"/>
                  <a:pt x="1263" y="413"/>
                  <a:pt x="1264" y="414"/>
                </a:cubicBezTo>
                <a:cubicBezTo>
                  <a:pt x="1263" y="413"/>
                  <a:pt x="1261" y="413"/>
                  <a:pt x="1259" y="414"/>
                </a:cubicBezTo>
                <a:cubicBezTo>
                  <a:pt x="1260" y="415"/>
                  <a:pt x="1260" y="417"/>
                  <a:pt x="1260" y="418"/>
                </a:cubicBezTo>
                <a:cubicBezTo>
                  <a:pt x="1260" y="418"/>
                  <a:pt x="1259" y="418"/>
                  <a:pt x="1258" y="417"/>
                </a:cubicBezTo>
                <a:cubicBezTo>
                  <a:pt x="1258" y="419"/>
                  <a:pt x="1259" y="419"/>
                  <a:pt x="1260" y="420"/>
                </a:cubicBezTo>
                <a:close/>
                <a:moveTo>
                  <a:pt x="1270" y="455"/>
                </a:moveTo>
                <a:cubicBezTo>
                  <a:pt x="1268" y="456"/>
                  <a:pt x="1267" y="457"/>
                  <a:pt x="1267" y="459"/>
                </a:cubicBezTo>
                <a:cubicBezTo>
                  <a:pt x="1267" y="459"/>
                  <a:pt x="1268" y="460"/>
                  <a:pt x="1268" y="460"/>
                </a:cubicBezTo>
                <a:cubicBezTo>
                  <a:pt x="1270" y="458"/>
                  <a:pt x="1271" y="457"/>
                  <a:pt x="1270" y="455"/>
                </a:cubicBezTo>
                <a:close/>
                <a:moveTo>
                  <a:pt x="1434" y="268"/>
                </a:moveTo>
                <a:cubicBezTo>
                  <a:pt x="1437" y="264"/>
                  <a:pt x="1440" y="261"/>
                  <a:pt x="1443" y="258"/>
                </a:cubicBezTo>
                <a:cubicBezTo>
                  <a:pt x="1440" y="260"/>
                  <a:pt x="1438" y="262"/>
                  <a:pt x="1436" y="263"/>
                </a:cubicBezTo>
                <a:cubicBezTo>
                  <a:pt x="1434" y="263"/>
                  <a:pt x="1433" y="265"/>
                  <a:pt x="1434" y="268"/>
                </a:cubicBezTo>
                <a:close/>
                <a:moveTo>
                  <a:pt x="1449" y="249"/>
                </a:moveTo>
                <a:cubicBezTo>
                  <a:pt x="1448" y="251"/>
                  <a:pt x="1446" y="252"/>
                  <a:pt x="1444" y="254"/>
                </a:cubicBezTo>
                <a:cubicBezTo>
                  <a:pt x="1446" y="254"/>
                  <a:pt x="1448" y="254"/>
                  <a:pt x="1449" y="254"/>
                </a:cubicBezTo>
                <a:cubicBezTo>
                  <a:pt x="1451" y="252"/>
                  <a:pt x="1453" y="250"/>
                  <a:pt x="1449" y="249"/>
                </a:cubicBezTo>
                <a:close/>
                <a:moveTo>
                  <a:pt x="1439" y="254"/>
                </a:moveTo>
                <a:cubicBezTo>
                  <a:pt x="1435" y="256"/>
                  <a:pt x="1435" y="255"/>
                  <a:pt x="1435" y="259"/>
                </a:cubicBezTo>
                <a:cubicBezTo>
                  <a:pt x="1434" y="265"/>
                  <a:pt x="1443" y="257"/>
                  <a:pt x="1445" y="256"/>
                </a:cubicBezTo>
                <a:cubicBezTo>
                  <a:pt x="1443" y="253"/>
                  <a:pt x="1441" y="254"/>
                  <a:pt x="1439" y="254"/>
                </a:cubicBezTo>
                <a:close/>
                <a:moveTo>
                  <a:pt x="1457" y="247"/>
                </a:moveTo>
                <a:cubicBezTo>
                  <a:pt x="1454" y="246"/>
                  <a:pt x="1451" y="246"/>
                  <a:pt x="1450" y="249"/>
                </a:cubicBezTo>
                <a:cubicBezTo>
                  <a:pt x="1451" y="249"/>
                  <a:pt x="1452" y="250"/>
                  <a:pt x="1453" y="250"/>
                </a:cubicBezTo>
                <a:cubicBezTo>
                  <a:pt x="1454" y="250"/>
                  <a:pt x="1456" y="249"/>
                  <a:pt x="1457" y="247"/>
                </a:cubicBezTo>
                <a:close/>
                <a:moveTo>
                  <a:pt x="1430" y="264"/>
                </a:moveTo>
                <a:cubicBezTo>
                  <a:pt x="1428" y="265"/>
                  <a:pt x="1429" y="268"/>
                  <a:pt x="1427" y="269"/>
                </a:cubicBezTo>
                <a:cubicBezTo>
                  <a:pt x="1427" y="267"/>
                  <a:pt x="1427" y="265"/>
                  <a:pt x="1428" y="263"/>
                </a:cubicBezTo>
                <a:cubicBezTo>
                  <a:pt x="1425" y="263"/>
                  <a:pt x="1424" y="265"/>
                  <a:pt x="1425" y="268"/>
                </a:cubicBezTo>
                <a:cubicBezTo>
                  <a:pt x="1424" y="268"/>
                  <a:pt x="1423" y="268"/>
                  <a:pt x="1423" y="268"/>
                </a:cubicBezTo>
                <a:cubicBezTo>
                  <a:pt x="1422" y="271"/>
                  <a:pt x="1423" y="270"/>
                  <a:pt x="1421" y="272"/>
                </a:cubicBezTo>
                <a:cubicBezTo>
                  <a:pt x="1424" y="272"/>
                  <a:pt x="1425" y="273"/>
                  <a:pt x="1427" y="271"/>
                </a:cubicBezTo>
                <a:cubicBezTo>
                  <a:pt x="1429" y="269"/>
                  <a:pt x="1430" y="268"/>
                  <a:pt x="1432" y="269"/>
                </a:cubicBezTo>
                <a:cubicBezTo>
                  <a:pt x="1433" y="267"/>
                  <a:pt x="1433" y="262"/>
                  <a:pt x="1430" y="264"/>
                </a:cubicBezTo>
                <a:close/>
                <a:moveTo>
                  <a:pt x="1423" y="275"/>
                </a:moveTo>
                <a:cubicBezTo>
                  <a:pt x="1423" y="279"/>
                  <a:pt x="1421" y="280"/>
                  <a:pt x="1418" y="280"/>
                </a:cubicBezTo>
                <a:cubicBezTo>
                  <a:pt x="1419" y="281"/>
                  <a:pt x="1419" y="281"/>
                  <a:pt x="1420" y="282"/>
                </a:cubicBezTo>
                <a:cubicBezTo>
                  <a:pt x="1420" y="283"/>
                  <a:pt x="1419" y="284"/>
                  <a:pt x="1419" y="285"/>
                </a:cubicBezTo>
                <a:cubicBezTo>
                  <a:pt x="1422" y="281"/>
                  <a:pt x="1424" y="280"/>
                  <a:pt x="1423" y="275"/>
                </a:cubicBezTo>
                <a:close/>
                <a:moveTo>
                  <a:pt x="1426" y="274"/>
                </a:moveTo>
                <a:cubicBezTo>
                  <a:pt x="1426" y="274"/>
                  <a:pt x="1425" y="274"/>
                  <a:pt x="1424" y="274"/>
                </a:cubicBezTo>
                <a:cubicBezTo>
                  <a:pt x="1424" y="275"/>
                  <a:pt x="1424" y="277"/>
                  <a:pt x="1424" y="278"/>
                </a:cubicBezTo>
                <a:cubicBezTo>
                  <a:pt x="1427" y="275"/>
                  <a:pt x="1429" y="273"/>
                  <a:pt x="1431" y="270"/>
                </a:cubicBezTo>
                <a:cubicBezTo>
                  <a:pt x="1429" y="270"/>
                  <a:pt x="1427" y="272"/>
                  <a:pt x="1426" y="274"/>
                </a:cubicBezTo>
                <a:close/>
                <a:moveTo>
                  <a:pt x="1462" y="249"/>
                </a:moveTo>
                <a:cubicBezTo>
                  <a:pt x="1459" y="246"/>
                  <a:pt x="1453" y="250"/>
                  <a:pt x="1451" y="253"/>
                </a:cubicBezTo>
                <a:cubicBezTo>
                  <a:pt x="1452" y="253"/>
                  <a:pt x="1454" y="252"/>
                  <a:pt x="1456" y="252"/>
                </a:cubicBezTo>
                <a:cubicBezTo>
                  <a:pt x="1458" y="251"/>
                  <a:pt x="1460" y="250"/>
                  <a:pt x="1462" y="249"/>
                </a:cubicBezTo>
                <a:close/>
                <a:moveTo>
                  <a:pt x="1465" y="244"/>
                </a:moveTo>
                <a:cubicBezTo>
                  <a:pt x="1464" y="244"/>
                  <a:pt x="1463" y="244"/>
                  <a:pt x="1462" y="244"/>
                </a:cubicBezTo>
                <a:cubicBezTo>
                  <a:pt x="1462" y="245"/>
                  <a:pt x="1462" y="246"/>
                  <a:pt x="1462" y="247"/>
                </a:cubicBezTo>
                <a:cubicBezTo>
                  <a:pt x="1465" y="248"/>
                  <a:pt x="1466" y="247"/>
                  <a:pt x="1465" y="244"/>
                </a:cubicBezTo>
                <a:close/>
                <a:moveTo>
                  <a:pt x="1850" y="192"/>
                </a:moveTo>
                <a:cubicBezTo>
                  <a:pt x="1845" y="193"/>
                  <a:pt x="1847" y="195"/>
                  <a:pt x="1846" y="200"/>
                </a:cubicBezTo>
                <a:cubicBezTo>
                  <a:pt x="1850" y="199"/>
                  <a:pt x="1855" y="198"/>
                  <a:pt x="1859" y="198"/>
                </a:cubicBezTo>
                <a:cubicBezTo>
                  <a:pt x="1858" y="193"/>
                  <a:pt x="1854" y="192"/>
                  <a:pt x="1850" y="192"/>
                </a:cubicBezTo>
                <a:close/>
                <a:moveTo>
                  <a:pt x="2309" y="678"/>
                </a:moveTo>
                <a:cubicBezTo>
                  <a:pt x="2309" y="680"/>
                  <a:pt x="2309" y="682"/>
                  <a:pt x="2310" y="684"/>
                </a:cubicBezTo>
                <a:cubicBezTo>
                  <a:pt x="2315" y="685"/>
                  <a:pt x="2311" y="679"/>
                  <a:pt x="2314" y="679"/>
                </a:cubicBezTo>
                <a:cubicBezTo>
                  <a:pt x="2319" y="680"/>
                  <a:pt x="2316" y="685"/>
                  <a:pt x="2315" y="687"/>
                </a:cubicBezTo>
                <a:cubicBezTo>
                  <a:pt x="2313" y="691"/>
                  <a:pt x="2313" y="702"/>
                  <a:pt x="2319" y="698"/>
                </a:cubicBezTo>
                <a:cubicBezTo>
                  <a:pt x="2324" y="694"/>
                  <a:pt x="2325" y="688"/>
                  <a:pt x="2328" y="682"/>
                </a:cubicBezTo>
                <a:cubicBezTo>
                  <a:pt x="2329" y="680"/>
                  <a:pt x="2326" y="677"/>
                  <a:pt x="2326" y="676"/>
                </a:cubicBezTo>
                <a:cubicBezTo>
                  <a:pt x="2324" y="673"/>
                  <a:pt x="2322" y="676"/>
                  <a:pt x="2320" y="673"/>
                </a:cubicBezTo>
                <a:cubicBezTo>
                  <a:pt x="2324" y="669"/>
                  <a:pt x="2328" y="675"/>
                  <a:pt x="2330" y="667"/>
                </a:cubicBezTo>
                <a:cubicBezTo>
                  <a:pt x="2332" y="671"/>
                  <a:pt x="2334" y="669"/>
                  <a:pt x="2336" y="668"/>
                </a:cubicBezTo>
                <a:cubicBezTo>
                  <a:pt x="2338" y="667"/>
                  <a:pt x="2342" y="666"/>
                  <a:pt x="2342" y="665"/>
                </a:cubicBezTo>
                <a:cubicBezTo>
                  <a:pt x="2345" y="662"/>
                  <a:pt x="2351" y="664"/>
                  <a:pt x="2355" y="665"/>
                </a:cubicBezTo>
                <a:cubicBezTo>
                  <a:pt x="2349" y="670"/>
                  <a:pt x="2352" y="673"/>
                  <a:pt x="2357" y="677"/>
                </a:cubicBezTo>
                <a:cubicBezTo>
                  <a:pt x="2359" y="674"/>
                  <a:pt x="2361" y="668"/>
                  <a:pt x="2366" y="669"/>
                </a:cubicBezTo>
                <a:cubicBezTo>
                  <a:pt x="2363" y="666"/>
                  <a:pt x="2362" y="664"/>
                  <a:pt x="2365" y="661"/>
                </a:cubicBezTo>
                <a:cubicBezTo>
                  <a:pt x="2369" y="667"/>
                  <a:pt x="2376" y="665"/>
                  <a:pt x="2380" y="660"/>
                </a:cubicBezTo>
                <a:cubicBezTo>
                  <a:pt x="2381" y="661"/>
                  <a:pt x="2382" y="663"/>
                  <a:pt x="2382" y="665"/>
                </a:cubicBezTo>
                <a:cubicBezTo>
                  <a:pt x="2384" y="662"/>
                  <a:pt x="2386" y="659"/>
                  <a:pt x="2389" y="656"/>
                </a:cubicBezTo>
                <a:cubicBezTo>
                  <a:pt x="2388" y="658"/>
                  <a:pt x="2388" y="660"/>
                  <a:pt x="2388" y="662"/>
                </a:cubicBezTo>
                <a:cubicBezTo>
                  <a:pt x="2391" y="660"/>
                  <a:pt x="2392" y="657"/>
                  <a:pt x="2395" y="655"/>
                </a:cubicBezTo>
                <a:cubicBezTo>
                  <a:pt x="2396" y="655"/>
                  <a:pt x="2395" y="647"/>
                  <a:pt x="2395" y="645"/>
                </a:cubicBezTo>
                <a:cubicBezTo>
                  <a:pt x="2396" y="641"/>
                  <a:pt x="2398" y="641"/>
                  <a:pt x="2398" y="636"/>
                </a:cubicBezTo>
                <a:cubicBezTo>
                  <a:pt x="2398" y="632"/>
                  <a:pt x="2397" y="627"/>
                  <a:pt x="2402" y="629"/>
                </a:cubicBezTo>
                <a:cubicBezTo>
                  <a:pt x="2402" y="626"/>
                  <a:pt x="2401" y="624"/>
                  <a:pt x="2403" y="622"/>
                </a:cubicBezTo>
                <a:cubicBezTo>
                  <a:pt x="2406" y="620"/>
                  <a:pt x="2405" y="616"/>
                  <a:pt x="2405" y="613"/>
                </a:cubicBezTo>
                <a:cubicBezTo>
                  <a:pt x="2405" y="610"/>
                  <a:pt x="2403" y="607"/>
                  <a:pt x="2402" y="605"/>
                </a:cubicBezTo>
                <a:cubicBezTo>
                  <a:pt x="2400" y="602"/>
                  <a:pt x="2402" y="600"/>
                  <a:pt x="2402" y="597"/>
                </a:cubicBezTo>
                <a:cubicBezTo>
                  <a:pt x="2398" y="595"/>
                  <a:pt x="2396" y="598"/>
                  <a:pt x="2397" y="603"/>
                </a:cubicBezTo>
                <a:cubicBezTo>
                  <a:pt x="2394" y="594"/>
                  <a:pt x="2389" y="606"/>
                  <a:pt x="2388" y="609"/>
                </a:cubicBezTo>
                <a:cubicBezTo>
                  <a:pt x="2387" y="612"/>
                  <a:pt x="2390" y="613"/>
                  <a:pt x="2390" y="615"/>
                </a:cubicBezTo>
                <a:cubicBezTo>
                  <a:pt x="2389" y="619"/>
                  <a:pt x="2388" y="622"/>
                  <a:pt x="2386" y="626"/>
                </a:cubicBezTo>
                <a:cubicBezTo>
                  <a:pt x="2385" y="631"/>
                  <a:pt x="2381" y="636"/>
                  <a:pt x="2377" y="639"/>
                </a:cubicBezTo>
                <a:cubicBezTo>
                  <a:pt x="2374" y="640"/>
                  <a:pt x="2372" y="642"/>
                  <a:pt x="2368" y="642"/>
                </a:cubicBezTo>
                <a:cubicBezTo>
                  <a:pt x="2366" y="642"/>
                  <a:pt x="2369" y="637"/>
                  <a:pt x="2370" y="636"/>
                </a:cubicBezTo>
                <a:cubicBezTo>
                  <a:pt x="2366" y="637"/>
                  <a:pt x="2364" y="637"/>
                  <a:pt x="2364" y="642"/>
                </a:cubicBezTo>
                <a:cubicBezTo>
                  <a:pt x="2364" y="644"/>
                  <a:pt x="2360" y="647"/>
                  <a:pt x="2359" y="649"/>
                </a:cubicBezTo>
                <a:cubicBezTo>
                  <a:pt x="2357" y="652"/>
                  <a:pt x="2360" y="654"/>
                  <a:pt x="2357" y="655"/>
                </a:cubicBezTo>
                <a:cubicBezTo>
                  <a:pt x="2352" y="657"/>
                  <a:pt x="2354" y="653"/>
                  <a:pt x="2351" y="654"/>
                </a:cubicBezTo>
                <a:cubicBezTo>
                  <a:pt x="2346" y="654"/>
                  <a:pt x="2336" y="653"/>
                  <a:pt x="2333" y="658"/>
                </a:cubicBezTo>
                <a:cubicBezTo>
                  <a:pt x="2330" y="663"/>
                  <a:pt x="2325" y="666"/>
                  <a:pt x="2319" y="666"/>
                </a:cubicBezTo>
                <a:cubicBezTo>
                  <a:pt x="2321" y="673"/>
                  <a:pt x="2313" y="675"/>
                  <a:pt x="2309" y="678"/>
                </a:cubicBezTo>
                <a:close/>
                <a:moveTo>
                  <a:pt x="2301" y="950"/>
                </a:moveTo>
                <a:cubicBezTo>
                  <a:pt x="2299" y="952"/>
                  <a:pt x="2295" y="955"/>
                  <a:pt x="2294" y="958"/>
                </a:cubicBezTo>
                <a:cubicBezTo>
                  <a:pt x="2291" y="962"/>
                  <a:pt x="2293" y="962"/>
                  <a:pt x="2293" y="966"/>
                </a:cubicBezTo>
                <a:cubicBezTo>
                  <a:pt x="2294" y="969"/>
                  <a:pt x="2294" y="972"/>
                  <a:pt x="2294" y="975"/>
                </a:cubicBezTo>
                <a:cubicBezTo>
                  <a:pt x="2294" y="977"/>
                  <a:pt x="2298" y="980"/>
                  <a:pt x="2300" y="981"/>
                </a:cubicBezTo>
                <a:cubicBezTo>
                  <a:pt x="2299" y="977"/>
                  <a:pt x="2298" y="969"/>
                  <a:pt x="2304" y="971"/>
                </a:cubicBezTo>
                <a:cubicBezTo>
                  <a:pt x="2303" y="971"/>
                  <a:pt x="2297" y="966"/>
                  <a:pt x="2300" y="965"/>
                </a:cubicBezTo>
                <a:cubicBezTo>
                  <a:pt x="2303" y="964"/>
                  <a:pt x="2304" y="960"/>
                  <a:pt x="2300" y="959"/>
                </a:cubicBezTo>
                <a:cubicBezTo>
                  <a:pt x="2300" y="958"/>
                  <a:pt x="2301" y="956"/>
                  <a:pt x="2302" y="955"/>
                </a:cubicBezTo>
                <a:cubicBezTo>
                  <a:pt x="2302" y="954"/>
                  <a:pt x="2301" y="952"/>
                  <a:pt x="2301" y="950"/>
                </a:cubicBezTo>
                <a:close/>
                <a:moveTo>
                  <a:pt x="2475" y="1179"/>
                </a:moveTo>
                <a:cubicBezTo>
                  <a:pt x="2470" y="1175"/>
                  <a:pt x="2476" y="1170"/>
                  <a:pt x="2469" y="1167"/>
                </a:cubicBezTo>
                <a:cubicBezTo>
                  <a:pt x="2468" y="1167"/>
                  <a:pt x="2465" y="1172"/>
                  <a:pt x="2464" y="1169"/>
                </a:cubicBezTo>
                <a:cubicBezTo>
                  <a:pt x="2463" y="1166"/>
                  <a:pt x="2462" y="1162"/>
                  <a:pt x="2461" y="1159"/>
                </a:cubicBezTo>
                <a:cubicBezTo>
                  <a:pt x="2459" y="1153"/>
                  <a:pt x="2459" y="1150"/>
                  <a:pt x="2454" y="1147"/>
                </a:cubicBezTo>
                <a:cubicBezTo>
                  <a:pt x="2452" y="1145"/>
                  <a:pt x="2438" y="1139"/>
                  <a:pt x="2438" y="1137"/>
                </a:cubicBezTo>
                <a:cubicBezTo>
                  <a:pt x="2438" y="1131"/>
                  <a:pt x="2439" y="1124"/>
                  <a:pt x="2436" y="1120"/>
                </a:cubicBezTo>
                <a:cubicBezTo>
                  <a:pt x="2430" y="1114"/>
                  <a:pt x="2431" y="1111"/>
                  <a:pt x="2430" y="1103"/>
                </a:cubicBezTo>
                <a:cubicBezTo>
                  <a:pt x="2430" y="1098"/>
                  <a:pt x="2423" y="1095"/>
                  <a:pt x="2420" y="1098"/>
                </a:cubicBezTo>
                <a:cubicBezTo>
                  <a:pt x="2418" y="1085"/>
                  <a:pt x="2414" y="1076"/>
                  <a:pt x="2410" y="1065"/>
                </a:cubicBezTo>
                <a:cubicBezTo>
                  <a:pt x="2404" y="1066"/>
                  <a:pt x="2403" y="1077"/>
                  <a:pt x="2402" y="1082"/>
                </a:cubicBezTo>
                <a:cubicBezTo>
                  <a:pt x="2400" y="1088"/>
                  <a:pt x="2402" y="1094"/>
                  <a:pt x="2402" y="1100"/>
                </a:cubicBezTo>
                <a:cubicBezTo>
                  <a:pt x="2402" y="1107"/>
                  <a:pt x="2398" y="1130"/>
                  <a:pt x="2388" y="1126"/>
                </a:cubicBezTo>
                <a:cubicBezTo>
                  <a:pt x="2385" y="1125"/>
                  <a:pt x="2382" y="1119"/>
                  <a:pt x="2378" y="1117"/>
                </a:cubicBezTo>
                <a:cubicBezTo>
                  <a:pt x="2372" y="1113"/>
                  <a:pt x="2365" y="1109"/>
                  <a:pt x="2359" y="1105"/>
                </a:cubicBezTo>
                <a:cubicBezTo>
                  <a:pt x="2353" y="1102"/>
                  <a:pt x="2356" y="1100"/>
                  <a:pt x="2357" y="1092"/>
                </a:cubicBezTo>
                <a:cubicBezTo>
                  <a:pt x="2359" y="1086"/>
                  <a:pt x="2362" y="1083"/>
                  <a:pt x="2366" y="1079"/>
                </a:cubicBezTo>
                <a:cubicBezTo>
                  <a:pt x="2360" y="1073"/>
                  <a:pt x="2358" y="1073"/>
                  <a:pt x="2350" y="1072"/>
                </a:cubicBezTo>
                <a:cubicBezTo>
                  <a:pt x="2344" y="1071"/>
                  <a:pt x="2337" y="1070"/>
                  <a:pt x="2331" y="1070"/>
                </a:cubicBezTo>
                <a:cubicBezTo>
                  <a:pt x="2331" y="1073"/>
                  <a:pt x="2332" y="1076"/>
                  <a:pt x="2332" y="1079"/>
                </a:cubicBezTo>
                <a:cubicBezTo>
                  <a:pt x="2325" y="1078"/>
                  <a:pt x="2319" y="1074"/>
                  <a:pt x="2314" y="1081"/>
                </a:cubicBezTo>
                <a:cubicBezTo>
                  <a:pt x="2310" y="1087"/>
                  <a:pt x="2309" y="1093"/>
                  <a:pt x="2307" y="1101"/>
                </a:cubicBezTo>
                <a:cubicBezTo>
                  <a:pt x="2301" y="1098"/>
                  <a:pt x="2295" y="1095"/>
                  <a:pt x="2289" y="1092"/>
                </a:cubicBezTo>
                <a:cubicBezTo>
                  <a:pt x="2287" y="1090"/>
                  <a:pt x="2279" y="1099"/>
                  <a:pt x="2277" y="1100"/>
                </a:cubicBezTo>
                <a:cubicBezTo>
                  <a:pt x="2268" y="1109"/>
                  <a:pt x="2254" y="1116"/>
                  <a:pt x="2250" y="1129"/>
                </a:cubicBezTo>
                <a:cubicBezTo>
                  <a:pt x="2247" y="1135"/>
                  <a:pt x="2247" y="1141"/>
                  <a:pt x="2241" y="1142"/>
                </a:cubicBezTo>
                <a:cubicBezTo>
                  <a:pt x="2232" y="1144"/>
                  <a:pt x="2224" y="1146"/>
                  <a:pt x="2216" y="1148"/>
                </a:cubicBezTo>
                <a:cubicBezTo>
                  <a:pt x="2210" y="1149"/>
                  <a:pt x="2207" y="1152"/>
                  <a:pt x="2202" y="1155"/>
                </a:cubicBezTo>
                <a:cubicBezTo>
                  <a:pt x="2196" y="1160"/>
                  <a:pt x="2194" y="1161"/>
                  <a:pt x="2192" y="1169"/>
                </a:cubicBezTo>
                <a:cubicBezTo>
                  <a:pt x="2190" y="1167"/>
                  <a:pt x="2189" y="1164"/>
                  <a:pt x="2188" y="1161"/>
                </a:cubicBezTo>
                <a:cubicBezTo>
                  <a:pt x="2184" y="1172"/>
                  <a:pt x="2182" y="1180"/>
                  <a:pt x="2186" y="1191"/>
                </a:cubicBezTo>
                <a:cubicBezTo>
                  <a:pt x="2188" y="1197"/>
                  <a:pt x="2188" y="1198"/>
                  <a:pt x="2185" y="1204"/>
                </a:cubicBezTo>
                <a:cubicBezTo>
                  <a:pt x="2184" y="1209"/>
                  <a:pt x="2187" y="1212"/>
                  <a:pt x="2189" y="1216"/>
                </a:cubicBezTo>
                <a:cubicBezTo>
                  <a:pt x="2194" y="1227"/>
                  <a:pt x="2197" y="1237"/>
                  <a:pt x="2199" y="1248"/>
                </a:cubicBezTo>
                <a:cubicBezTo>
                  <a:pt x="2199" y="1252"/>
                  <a:pt x="2203" y="1264"/>
                  <a:pt x="2201" y="1267"/>
                </a:cubicBezTo>
                <a:cubicBezTo>
                  <a:pt x="2201" y="1269"/>
                  <a:pt x="2191" y="1274"/>
                  <a:pt x="2196" y="1278"/>
                </a:cubicBezTo>
                <a:cubicBezTo>
                  <a:pt x="2200" y="1280"/>
                  <a:pt x="2204" y="1286"/>
                  <a:pt x="2209" y="1286"/>
                </a:cubicBezTo>
                <a:cubicBezTo>
                  <a:pt x="2213" y="1286"/>
                  <a:pt x="2219" y="1287"/>
                  <a:pt x="2223" y="1284"/>
                </a:cubicBezTo>
                <a:cubicBezTo>
                  <a:pt x="2228" y="1279"/>
                  <a:pt x="2230" y="1277"/>
                  <a:pt x="2236" y="1276"/>
                </a:cubicBezTo>
                <a:cubicBezTo>
                  <a:pt x="2241" y="1275"/>
                  <a:pt x="2246" y="1275"/>
                  <a:pt x="2251" y="1275"/>
                </a:cubicBezTo>
                <a:cubicBezTo>
                  <a:pt x="2255" y="1274"/>
                  <a:pt x="2258" y="1274"/>
                  <a:pt x="2262" y="1274"/>
                </a:cubicBezTo>
                <a:cubicBezTo>
                  <a:pt x="2263" y="1274"/>
                  <a:pt x="2265" y="1269"/>
                  <a:pt x="2266" y="1268"/>
                </a:cubicBezTo>
                <a:cubicBezTo>
                  <a:pt x="2268" y="1264"/>
                  <a:pt x="2275" y="1262"/>
                  <a:pt x="2279" y="1260"/>
                </a:cubicBezTo>
                <a:cubicBezTo>
                  <a:pt x="2283" y="1258"/>
                  <a:pt x="2289" y="1261"/>
                  <a:pt x="2292" y="1259"/>
                </a:cubicBezTo>
                <a:cubicBezTo>
                  <a:pt x="2295" y="1257"/>
                  <a:pt x="2301" y="1252"/>
                  <a:pt x="2304" y="1252"/>
                </a:cubicBezTo>
                <a:cubicBezTo>
                  <a:pt x="2316" y="1254"/>
                  <a:pt x="2326" y="1255"/>
                  <a:pt x="2337" y="1259"/>
                </a:cubicBezTo>
                <a:cubicBezTo>
                  <a:pt x="2344" y="1262"/>
                  <a:pt x="2345" y="1263"/>
                  <a:pt x="2349" y="1270"/>
                </a:cubicBezTo>
                <a:cubicBezTo>
                  <a:pt x="2351" y="1275"/>
                  <a:pt x="2354" y="1279"/>
                  <a:pt x="2357" y="1283"/>
                </a:cubicBezTo>
                <a:cubicBezTo>
                  <a:pt x="2363" y="1276"/>
                  <a:pt x="2368" y="1270"/>
                  <a:pt x="2373" y="1262"/>
                </a:cubicBezTo>
                <a:cubicBezTo>
                  <a:pt x="2376" y="1271"/>
                  <a:pt x="2370" y="1278"/>
                  <a:pt x="2366" y="1285"/>
                </a:cubicBezTo>
                <a:cubicBezTo>
                  <a:pt x="2373" y="1287"/>
                  <a:pt x="2373" y="1282"/>
                  <a:pt x="2376" y="1275"/>
                </a:cubicBezTo>
                <a:cubicBezTo>
                  <a:pt x="2377" y="1280"/>
                  <a:pt x="2375" y="1291"/>
                  <a:pt x="2380" y="1291"/>
                </a:cubicBezTo>
                <a:cubicBezTo>
                  <a:pt x="2384" y="1291"/>
                  <a:pt x="2387" y="1299"/>
                  <a:pt x="2388" y="1303"/>
                </a:cubicBezTo>
                <a:cubicBezTo>
                  <a:pt x="2390" y="1315"/>
                  <a:pt x="2399" y="1319"/>
                  <a:pt x="2410" y="1320"/>
                </a:cubicBezTo>
                <a:cubicBezTo>
                  <a:pt x="2417" y="1322"/>
                  <a:pt x="2418" y="1322"/>
                  <a:pt x="2423" y="1318"/>
                </a:cubicBezTo>
                <a:cubicBezTo>
                  <a:pt x="2429" y="1313"/>
                  <a:pt x="2429" y="1315"/>
                  <a:pt x="2434" y="1321"/>
                </a:cubicBezTo>
                <a:cubicBezTo>
                  <a:pt x="2436" y="1324"/>
                  <a:pt x="2443" y="1322"/>
                  <a:pt x="2445" y="1319"/>
                </a:cubicBezTo>
                <a:cubicBezTo>
                  <a:pt x="2450" y="1314"/>
                  <a:pt x="2451" y="1313"/>
                  <a:pt x="2459" y="1313"/>
                </a:cubicBezTo>
                <a:cubicBezTo>
                  <a:pt x="2471" y="1313"/>
                  <a:pt x="2470" y="1296"/>
                  <a:pt x="2472" y="1285"/>
                </a:cubicBezTo>
                <a:cubicBezTo>
                  <a:pt x="2473" y="1276"/>
                  <a:pt x="2483" y="1270"/>
                  <a:pt x="2486" y="1261"/>
                </a:cubicBezTo>
                <a:cubicBezTo>
                  <a:pt x="2488" y="1250"/>
                  <a:pt x="2494" y="1237"/>
                  <a:pt x="2494" y="1226"/>
                </a:cubicBezTo>
                <a:cubicBezTo>
                  <a:pt x="2494" y="1215"/>
                  <a:pt x="2491" y="1203"/>
                  <a:pt x="2489" y="1193"/>
                </a:cubicBezTo>
                <a:cubicBezTo>
                  <a:pt x="2484" y="1188"/>
                  <a:pt x="2479" y="1184"/>
                  <a:pt x="2475" y="1179"/>
                </a:cubicBezTo>
                <a:close/>
                <a:moveTo>
                  <a:pt x="2281" y="1001"/>
                </a:moveTo>
                <a:cubicBezTo>
                  <a:pt x="2278" y="1008"/>
                  <a:pt x="2290" y="1005"/>
                  <a:pt x="2291" y="1004"/>
                </a:cubicBezTo>
                <a:cubicBezTo>
                  <a:pt x="2291" y="1000"/>
                  <a:pt x="2282" y="996"/>
                  <a:pt x="2281" y="1001"/>
                </a:cubicBezTo>
                <a:close/>
                <a:moveTo>
                  <a:pt x="2321" y="1070"/>
                </a:moveTo>
                <a:cubicBezTo>
                  <a:pt x="2317" y="1072"/>
                  <a:pt x="2313" y="1067"/>
                  <a:pt x="2312" y="1074"/>
                </a:cubicBezTo>
                <a:cubicBezTo>
                  <a:pt x="2316" y="1074"/>
                  <a:pt x="2319" y="1076"/>
                  <a:pt x="2322" y="1074"/>
                </a:cubicBezTo>
                <a:cubicBezTo>
                  <a:pt x="2324" y="1073"/>
                  <a:pt x="2325" y="1069"/>
                  <a:pt x="2321" y="1070"/>
                </a:cubicBezTo>
                <a:close/>
                <a:moveTo>
                  <a:pt x="2490" y="1015"/>
                </a:moveTo>
                <a:cubicBezTo>
                  <a:pt x="2492" y="1010"/>
                  <a:pt x="2492" y="1010"/>
                  <a:pt x="2490" y="1006"/>
                </a:cubicBezTo>
                <a:cubicBezTo>
                  <a:pt x="2490" y="1006"/>
                  <a:pt x="2488" y="1007"/>
                  <a:pt x="2488" y="1006"/>
                </a:cubicBezTo>
                <a:cubicBezTo>
                  <a:pt x="2487" y="1005"/>
                  <a:pt x="2486" y="1003"/>
                  <a:pt x="2486" y="1003"/>
                </a:cubicBezTo>
                <a:cubicBezTo>
                  <a:pt x="2482" y="1000"/>
                  <a:pt x="2477" y="997"/>
                  <a:pt x="2473" y="995"/>
                </a:cubicBezTo>
                <a:cubicBezTo>
                  <a:pt x="2472" y="1000"/>
                  <a:pt x="2490" y="1002"/>
                  <a:pt x="2488" y="1011"/>
                </a:cubicBezTo>
                <a:cubicBezTo>
                  <a:pt x="2488" y="1012"/>
                  <a:pt x="2489" y="1013"/>
                  <a:pt x="2490" y="1015"/>
                </a:cubicBezTo>
                <a:close/>
                <a:moveTo>
                  <a:pt x="2451" y="1341"/>
                </a:moveTo>
                <a:cubicBezTo>
                  <a:pt x="2448" y="1342"/>
                  <a:pt x="2441" y="1347"/>
                  <a:pt x="2439" y="1346"/>
                </a:cubicBezTo>
                <a:cubicBezTo>
                  <a:pt x="2435" y="1344"/>
                  <a:pt x="2430" y="1342"/>
                  <a:pt x="2426" y="1340"/>
                </a:cubicBezTo>
                <a:cubicBezTo>
                  <a:pt x="2425" y="1347"/>
                  <a:pt x="2426" y="1355"/>
                  <a:pt x="2429" y="1361"/>
                </a:cubicBezTo>
                <a:cubicBezTo>
                  <a:pt x="2432" y="1368"/>
                  <a:pt x="2436" y="1370"/>
                  <a:pt x="2443" y="1371"/>
                </a:cubicBezTo>
                <a:cubicBezTo>
                  <a:pt x="2451" y="1373"/>
                  <a:pt x="2459" y="1344"/>
                  <a:pt x="2451" y="1341"/>
                </a:cubicBezTo>
                <a:close/>
                <a:moveTo>
                  <a:pt x="2463" y="1020"/>
                </a:moveTo>
                <a:cubicBezTo>
                  <a:pt x="2460" y="1021"/>
                  <a:pt x="2457" y="1020"/>
                  <a:pt x="2454" y="1021"/>
                </a:cubicBezTo>
                <a:cubicBezTo>
                  <a:pt x="2456" y="1026"/>
                  <a:pt x="2465" y="1028"/>
                  <a:pt x="2470" y="1027"/>
                </a:cubicBezTo>
                <a:cubicBezTo>
                  <a:pt x="2473" y="1026"/>
                  <a:pt x="2478" y="1025"/>
                  <a:pt x="2479" y="1021"/>
                </a:cubicBezTo>
                <a:cubicBezTo>
                  <a:pt x="2480" y="1020"/>
                  <a:pt x="2487" y="1021"/>
                  <a:pt x="2482" y="1016"/>
                </a:cubicBezTo>
                <a:cubicBezTo>
                  <a:pt x="2488" y="1015"/>
                  <a:pt x="2486" y="1010"/>
                  <a:pt x="2482" y="1008"/>
                </a:cubicBezTo>
                <a:cubicBezTo>
                  <a:pt x="2478" y="1005"/>
                  <a:pt x="2479" y="1013"/>
                  <a:pt x="2479" y="1015"/>
                </a:cubicBezTo>
                <a:cubicBezTo>
                  <a:pt x="2479" y="1015"/>
                  <a:pt x="2465" y="1025"/>
                  <a:pt x="2468" y="1017"/>
                </a:cubicBezTo>
                <a:cubicBezTo>
                  <a:pt x="2468" y="1016"/>
                  <a:pt x="2466" y="1020"/>
                  <a:pt x="2463" y="1020"/>
                </a:cubicBezTo>
                <a:close/>
                <a:moveTo>
                  <a:pt x="2434" y="1020"/>
                </a:moveTo>
                <a:cubicBezTo>
                  <a:pt x="2432" y="1017"/>
                  <a:pt x="2434" y="1013"/>
                  <a:pt x="2430" y="1010"/>
                </a:cubicBezTo>
                <a:cubicBezTo>
                  <a:pt x="2427" y="1008"/>
                  <a:pt x="2423" y="1006"/>
                  <a:pt x="2420" y="1004"/>
                </a:cubicBezTo>
                <a:cubicBezTo>
                  <a:pt x="2415" y="1001"/>
                  <a:pt x="2408" y="999"/>
                  <a:pt x="2402" y="997"/>
                </a:cubicBezTo>
                <a:cubicBezTo>
                  <a:pt x="2393" y="994"/>
                  <a:pt x="2384" y="990"/>
                  <a:pt x="2376" y="987"/>
                </a:cubicBezTo>
                <a:cubicBezTo>
                  <a:pt x="2371" y="985"/>
                  <a:pt x="2364" y="989"/>
                  <a:pt x="2361" y="992"/>
                </a:cubicBezTo>
                <a:cubicBezTo>
                  <a:pt x="2360" y="994"/>
                  <a:pt x="2356" y="1002"/>
                  <a:pt x="2354" y="1001"/>
                </a:cubicBezTo>
                <a:cubicBezTo>
                  <a:pt x="2351" y="999"/>
                  <a:pt x="2349" y="999"/>
                  <a:pt x="2347" y="995"/>
                </a:cubicBezTo>
                <a:cubicBezTo>
                  <a:pt x="2345" y="990"/>
                  <a:pt x="2344" y="987"/>
                  <a:pt x="2344" y="982"/>
                </a:cubicBezTo>
                <a:cubicBezTo>
                  <a:pt x="2343" y="977"/>
                  <a:pt x="2342" y="978"/>
                  <a:pt x="2337" y="977"/>
                </a:cubicBezTo>
                <a:cubicBezTo>
                  <a:pt x="2330" y="975"/>
                  <a:pt x="2323" y="977"/>
                  <a:pt x="2319" y="984"/>
                </a:cubicBezTo>
                <a:cubicBezTo>
                  <a:pt x="2322" y="985"/>
                  <a:pt x="2324" y="985"/>
                  <a:pt x="2327" y="986"/>
                </a:cubicBezTo>
                <a:cubicBezTo>
                  <a:pt x="2328" y="986"/>
                  <a:pt x="2327" y="990"/>
                  <a:pt x="2328" y="991"/>
                </a:cubicBezTo>
                <a:cubicBezTo>
                  <a:pt x="2332" y="993"/>
                  <a:pt x="2338" y="992"/>
                  <a:pt x="2342" y="991"/>
                </a:cubicBezTo>
                <a:cubicBezTo>
                  <a:pt x="2342" y="992"/>
                  <a:pt x="2342" y="994"/>
                  <a:pt x="2342" y="995"/>
                </a:cubicBezTo>
                <a:cubicBezTo>
                  <a:pt x="2336" y="993"/>
                  <a:pt x="2333" y="994"/>
                  <a:pt x="2327" y="996"/>
                </a:cubicBezTo>
                <a:cubicBezTo>
                  <a:pt x="2330" y="1000"/>
                  <a:pt x="2332" y="1004"/>
                  <a:pt x="2334" y="1008"/>
                </a:cubicBezTo>
                <a:cubicBezTo>
                  <a:pt x="2337" y="1005"/>
                  <a:pt x="2339" y="1003"/>
                  <a:pt x="2341" y="1000"/>
                </a:cubicBezTo>
                <a:cubicBezTo>
                  <a:pt x="2342" y="1006"/>
                  <a:pt x="2342" y="1006"/>
                  <a:pt x="2347" y="1008"/>
                </a:cubicBezTo>
                <a:cubicBezTo>
                  <a:pt x="2353" y="1011"/>
                  <a:pt x="2359" y="1014"/>
                  <a:pt x="2366" y="1016"/>
                </a:cubicBezTo>
                <a:cubicBezTo>
                  <a:pt x="2368" y="1017"/>
                  <a:pt x="2374" y="1018"/>
                  <a:pt x="2376" y="1021"/>
                </a:cubicBezTo>
                <a:cubicBezTo>
                  <a:pt x="2378" y="1026"/>
                  <a:pt x="2380" y="1031"/>
                  <a:pt x="2382" y="1036"/>
                </a:cubicBezTo>
                <a:cubicBezTo>
                  <a:pt x="2375" y="1038"/>
                  <a:pt x="2374" y="1037"/>
                  <a:pt x="2373" y="1045"/>
                </a:cubicBezTo>
                <a:cubicBezTo>
                  <a:pt x="2378" y="1045"/>
                  <a:pt x="2384" y="1044"/>
                  <a:pt x="2389" y="1044"/>
                </a:cubicBezTo>
                <a:cubicBezTo>
                  <a:pt x="2392" y="1044"/>
                  <a:pt x="2394" y="1052"/>
                  <a:pt x="2398" y="1052"/>
                </a:cubicBezTo>
                <a:cubicBezTo>
                  <a:pt x="2404" y="1053"/>
                  <a:pt x="2409" y="1054"/>
                  <a:pt x="2414" y="1051"/>
                </a:cubicBezTo>
                <a:cubicBezTo>
                  <a:pt x="2417" y="1049"/>
                  <a:pt x="2418" y="1040"/>
                  <a:pt x="2421" y="1041"/>
                </a:cubicBezTo>
                <a:cubicBezTo>
                  <a:pt x="2424" y="1041"/>
                  <a:pt x="2433" y="1041"/>
                  <a:pt x="2435" y="1043"/>
                </a:cubicBezTo>
                <a:cubicBezTo>
                  <a:pt x="2440" y="1048"/>
                  <a:pt x="2444" y="1052"/>
                  <a:pt x="2448" y="1057"/>
                </a:cubicBezTo>
                <a:cubicBezTo>
                  <a:pt x="2452" y="1060"/>
                  <a:pt x="2457" y="1060"/>
                  <a:pt x="2461" y="1061"/>
                </a:cubicBezTo>
                <a:cubicBezTo>
                  <a:pt x="2465" y="1061"/>
                  <a:pt x="2470" y="1065"/>
                  <a:pt x="2472" y="1064"/>
                </a:cubicBezTo>
                <a:cubicBezTo>
                  <a:pt x="2470" y="1062"/>
                  <a:pt x="2464" y="1058"/>
                  <a:pt x="2467" y="1055"/>
                </a:cubicBezTo>
                <a:cubicBezTo>
                  <a:pt x="2464" y="1055"/>
                  <a:pt x="2460" y="1055"/>
                  <a:pt x="2462" y="1051"/>
                </a:cubicBezTo>
                <a:cubicBezTo>
                  <a:pt x="2455" y="1050"/>
                  <a:pt x="2455" y="1049"/>
                  <a:pt x="2452" y="1042"/>
                </a:cubicBezTo>
                <a:cubicBezTo>
                  <a:pt x="2451" y="1040"/>
                  <a:pt x="2448" y="1039"/>
                  <a:pt x="2446" y="1038"/>
                </a:cubicBezTo>
                <a:cubicBezTo>
                  <a:pt x="2445" y="1037"/>
                  <a:pt x="2444" y="1033"/>
                  <a:pt x="2443" y="1031"/>
                </a:cubicBezTo>
                <a:cubicBezTo>
                  <a:pt x="2446" y="1031"/>
                  <a:pt x="2448" y="1031"/>
                  <a:pt x="2450" y="1030"/>
                </a:cubicBezTo>
                <a:cubicBezTo>
                  <a:pt x="2451" y="1021"/>
                  <a:pt x="2438" y="1024"/>
                  <a:pt x="2434" y="1020"/>
                </a:cubicBezTo>
                <a:close/>
                <a:moveTo>
                  <a:pt x="2406" y="496"/>
                </a:moveTo>
                <a:cubicBezTo>
                  <a:pt x="2406" y="501"/>
                  <a:pt x="2407" y="506"/>
                  <a:pt x="2405" y="511"/>
                </a:cubicBezTo>
                <a:cubicBezTo>
                  <a:pt x="2402" y="517"/>
                  <a:pt x="2404" y="518"/>
                  <a:pt x="2405" y="524"/>
                </a:cubicBezTo>
                <a:cubicBezTo>
                  <a:pt x="2406" y="528"/>
                  <a:pt x="2406" y="528"/>
                  <a:pt x="2404" y="531"/>
                </a:cubicBezTo>
                <a:cubicBezTo>
                  <a:pt x="2403" y="533"/>
                  <a:pt x="2404" y="536"/>
                  <a:pt x="2404" y="538"/>
                </a:cubicBezTo>
                <a:cubicBezTo>
                  <a:pt x="2404" y="544"/>
                  <a:pt x="2403" y="545"/>
                  <a:pt x="2406" y="551"/>
                </a:cubicBezTo>
                <a:cubicBezTo>
                  <a:pt x="2406" y="548"/>
                  <a:pt x="2406" y="543"/>
                  <a:pt x="2410" y="542"/>
                </a:cubicBezTo>
                <a:cubicBezTo>
                  <a:pt x="2414" y="541"/>
                  <a:pt x="2416" y="546"/>
                  <a:pt x="2416" y="550"/>
                </a:cubicBezTo>
                <a:cubicBezTo>
                  <a:pt x="2420" y="546"/>
                  <a:pt x="2415" y="540"/>
                  <a:pt x="2413" y="536"/>
                </a:cubicBezTo>
                <a:cubicBezTo>
                  <a:pt x="2410" y="531"/>
                  <a:pt x="2409" y="530"/>
                  <a:pt x="2410" y="525"/>
                </a:cubicBezTo>
                <a:cubicBezTo>
                  <a:pt x="2413" y="518"/>
                  <a:pt x="2412" y="516"/>
                  <a:pt x="2419" y="514"/>
                </a:cubicBezTo>
                <a:cubicBezTo>
                  <a:pt x="2423" y="513"/>
                  <a:pt x="2423" y="521"/>
                  <a:pt x="2427" y="521"/>
                </a:cubicBezTo>
                <a:cubicBezTo>
                  <a:pt x="2424" y="515"/>
                  <a:pt x="2422" y="509"/>
                  <a:pt x="2420" y="502"/>
                </a:cubicBezTo>
                <a:cubicBezTo>
                  <a:pt x="2419" y="498"/>
                  <a:pt x="2418" y="495"/>
                  <a:pt x="2418" y="491"/>
                </a:cubicBezTo>
                <a:cubicBezTo>
                  <a:pt x="2417" y="489"/>
                  <a:pt x="2414" y="487"/>
                  <a:pt x="2414" y="485"/>
                </a:cubicBezTo>
                <a:cubicBezTo>
                  <a:pt x="2413" y="477"/>
                  <a:pt x="2419" y="473"/>
                  <a:pt x="2415" y="466"/>
                </a:cubicBezTo>
                <a:cubicBezTo>
                  <a:pt x="2413" y="462"/>
                  <a:pt x="2415" y="451"/>
                  <a:pt x="2408" y="457"/>
                </a:cubicBezTo>
                <a:cubicBezTo>
                  <a:pt x="2411" y="459"/>
                  <a:pt x="2412" y="464"/>
                  <a:pt x="2409" y="466"/>
                </a:cubicBezTo>
                <a:cubicBezTo>
                  <a:pt x="2408" y="467"/>
                  <a:pt x="2408" y="465"/>
                  <a:pt x="2406" y="467"/>
                </a:cubicBezTo>
                <a:cubicBezTo>
                  <a:pt x="2403" y="469"/>
                  <a:pt x="2404" y="469"/>
                  <a:pt x="2405" y="472"/>
                </a:cubicBezTo>
                <a:cubicBezTo>
                  <a:pt x="2406" y="476"/>
                  <a:pt x="2404" y="482"/>
                  <a:pt x="2403" y="486"/>
                </a:cubicBezTo>
                <a:cubicBezTo>
                  <a:pt x="2402" y="489"/>
                  <a:pt x="2410" y="492"/>
                  <a:pt x="2406" y="496"/>
                </a:cubicBezTo>
                <a:close/>
                <a:moveTo>
                  <a:pt x="2266" y="891"/>
                </a:moveTo>
                <a:cubicBezTo>
                  <a:pt x="2270" y="892"/>
                  <a:pt x="2272" y="886"/>
                  <a:pt x="2267" y="886"/>
                </a:cubicBezTo>
                <a:cubicBezTo>
                  <a:pt x="2266" y="887"/>
                  <a:pt x="2262" y="890"/>
                  <a:pt x="2266" y="891"/>
                </a:cubicBezTo>
                <a:close/>
                <a:moveTo>
                  <a:pt x="2260" y="892"/>
                </a:moveTo>
                <a:cubicBezTo>
                  <a:pt x="2261" y="889"/>
                  <a:pt x="2263" y="886"/>
                  <a:pt x="2265" y="884"/>
                </a:cubicBezTo>
                <a:cubicBezTo>
                  <a:pt x="2267" y="883"/>
                  <a:pt x="2266" y="878"/>
                  <a:pt x="2267" y="876"/>
                </a:cubicBezTo>
                <a:cubicBezTo>
                  <a:pt x="2266" y="876"/>
                  <a:pt x="2266" y="876"/>
                  <a:pt x="2265" y="876"/>
                </a:cubicBezTo>
                <a:cubicBezTo>
                  <a:pt x="2264" y="881"/>
                  <a:pt x="2260" y="887"/>
                  <a:pt x="2260" y="892"/>
                </a:cubicBezTo>
                <a:close/>
                <a:moveTo>
                  <a:pt x="2273" y="875"/>
                </a:moveTo>
                <a:cubicBezTo>
                  <a:pt x="2271" y="876"/>
                  <a:pt x="2269" y="876"/>
                  <a:pt x="2268" y="874"/>
                </a:cubicBezTo>
                <a:cubicBezTo>
                  <a:pt x="2268" y="876"/>
                  <a:pt x="2268" y="878"/>
                  <a:pt x="2269" y="880"/>
                </a:cubicBezTo>
                <a:cubicBezTo>
                  <a:pt x="2272" y="877"/>
                  <a:pt x="2270" y="885"/>
                  <a:pt x="2273" y="887"/>
                </a:cubicBezTo>
                <a:cubicBezTo>
                  <a:pt x="2273" y="886"/>
                  <a:pt x="2273" y="885"/>
                  <a:pt x="2273" y="884"/>
                </a:cubicBezTo>
                <a:cubicBezTo>
                  <a:pt x="2274" y="885"/>
                  <a:pt x="2274" y="886"/>
                  <a:pt x="2275" y="887"/>
                </a:cubicBezTo>
                <a:cubicBezTo>
                  <a:pt x="2277" y="884"/>
                  <a:pt x="2273" y="879"/>
                  <a:pt x="2273" y="875"/>
                </a:cubicBezTo>
                <a:close/>
                <a:moveTo>
                  <a:pt x="2262" y="868"/>
                </a:moveTo>
                <a:cubicBezTo>
                  <a:pt x="2263" y="870"/>
                  <a:pt x="2264" y="872"/>
                  <a:pt x="2266" y="873"/>
                </a:cubicBezTo>
                <a:cubicBezTo>
                  <a:pt x="2266" y="872"/>
                  <a:pt x="2266" y="869"/>
                  <a:pt x="2266" y="868"/>
                </a:cubicBezTo>
                <a:cubicBezTo>
                  <a:pt x="2263" y="868"/>
                  <a:pt x="2264" y="864"/>
                  <a:pt x="2259" y="865"/>
                </a:cubicBezTo>
                <a:cubicBezTo>
                  <a:pt x="2261" y="867"/>
                  <a:pt x="2260" y="869"/>
                  <a:pt x="2258" y="871"/>
                </a:cubicBezTo>
                <a:cubicBezTo>
                  <a:pt x="2259" y="870"/>
                  <a:pt x="2261" y="869"/>
                  <a:pt x="2262" y="868"/>
                </a:cubicBezTo>
                <a:close/>
                <a:moveTo>
                  <a:pt x="2268" y="865"/>
                </a:moveTo>
                <a:cubicBezTo>
                  <a:pt x="2268" y="868"/>
                  <a:pt x="2270" y="869"/>
                  <a:pt x="2272" y="871"/>
                </a:cubicBezTo>
                <a:cubicBezTo>
                  <a:pt x="2274" y="873"/>
                  <a:pt x="2272" y="873"/>
                  <a:pt x="2273" y="875"/>
                </a:cubicBezTo>
                <a:cubicBezTo>
                  <a:pt x="2279" y="882"/>
                  <a:pt x="2278" y="873"/>
                  <a:pt x="2277" y="869"/>
                </a:cubicBezTo>
                <a:cubicBezTo>
                  <a:pt x="2276" y="864"/>
                  <a:pt x="2271" y="865"/>
                  <a:pt x="2268" y="865"/>
                </a:cubicBezTo>
                <a:close/>
                <a:moveTo>
                  <a:pt x="2249" y="872"/>
                </a:moveTo>
                <a:cubicBezTo>
                  <a:pt x="2250" y="881"/>
                  <a:pt x="2248" y="887"/>
                  <a:pt x="2258" y="883"/>
                </a:cubicBezTo>
                <a:cubicBezTo>
                  <a:pt x="2255" y="886"/>
                  <a:pt x="2250" y="891"/>
                  <a:pt x="2255" y="893"/>
                </a:cubicBezTo>
                <a:cubicBezTo>
                  <a:pt x="2257" y="894"/>
                  <a:pt x="2256" y="897"/>
                  <a:pt x="2259" y="896"/>
                </a:cubicBezTo>
                <a:cubicBezTo>
                  <a:pt x="2261" y="896"/>
                  <a:pt x="2260" y="892"/>
                  <a:pt x="2260" y="890"/>
                </a:cubicBezTo>
                <a:cubicBezTo>
                  <a:pt x="2260" y="887"/>
                  <a:pt x="2263" y="881"/>
                  <a:pt x="2262" y="879"/>
                </a:cubicBezTo>
                <a:cubicBezTo>
                  <a:pt x="2259" y="874"/>
                  <a:pt x="2258" y="874"/>
                  <a:pt x="2253" y="872"/>
                </a:cubicBezTo>
                <a:cubicBezTo>
                  <a:pt x="2252" y="871"/>
                  <a:pt x="2250" y="872"/>
                  <a:pt x="2249" y="872"/>
                </a:cubicBezTo>
                <a:close/>
                <a:moveTo>
                  <a:pt x="2229" y="984"/>
                </a:moveTo>
                <a:cubicBezTo>
                  <a:pt x="2228" y="987"/>
                  <a:pt x="2229" y="989"/>
                  <a:pt x="2227" y="993"/>
                </a:cubicBezTo>
                <a:cubicBezTo>
                  <a:pt x="2225" y="998"/>
                  <a:pt x="2223" y="998"/>
                  <a:pt x="2226" y="1003"/>
                </a:cubicBezTo>
                <a:cubicBezTo>
                  <a:pt x="2228" y="1005"/>
                  <a:pt x="2232" y="1002"/>
                  <a:pt x="2231" y="1008"/>
                </a:cubicBezTo>
                <a:cubicBezTo>
                  <a:pt x="2231" y="1010"/>
                  <a:pt x="2228" y="1019"/>
                  <a:pt x="2229" y="1021"/>
                </a:cubicBezTo>
                <a:cubicBezTo>
                  <a:pt x="2231" y="1023"/>
                  <a:pt x="2237" y="1023"/>
                  <a:pt x="2238" y="1021"/>
                </a:cubicBezTo>
                <a:cubicBezTo>
                  <a:pt x="2238" y="1020"/>
                  <a:pt x="2237" y="1017"/>
                  <a:pt x="2237" y="1016"/>
                </a:cubicBezTo>
                <a:cubicBezTo>
                  <a:pt x="2237" y="1015"/>
                  <a:pt x="2238" y="1013"/>
                  <a:pt x="2238" y="1012"/>
                </a:cubicBezTo>
                <a:cubicBezTo>
                  <a:pt x="2239" y="1009"/>
                  <a:pt x="2238" y="1005"/>
                  <a:pt x="2238" y="1002"/>
                </a:cubicBezTo>
                <a:cubicBezTo>
                  <a:pt x="2239" y="999"/>
                  <a:pt x="2234" y="997"/>
                  <a:pt x="2241" y="996"/>
                </a:cubicBezTo>
                <a:cubicBezTo>
                  <a:pt x="2244" y="995"/>
                  <a:pt x="2241" y="1002"/>
                  <a:pt x="2242" y="1004"/>
                </a:cubicBezTo>
                <a:cubicBezTo>
                  <a:pt x="2243" y="1007"/>
                  <a:pt x="2247" y="1007"/>
                  <a:pt x="2246" y="1010"/>
                </a:cubicBezTo>
                <a:cubicBezTo>
                  <a:pt x="2245" y="1014"/>
                  <a:pt x="2248" y="1015"/>
                  <a:pt x="2251" y="1014"/>
                </a:cubicBezTo>
                <a:cubicBezTo>
                  <a:pt x="2249" y="1015"/>
                  <a:pt x="2257" y="1008"/>
                  <a:pt x="2256" y="1010"/>
                </a:cubicBezTo>
                <a:cubicBezTo>
                  <a:pt x="2259" y="1005"/>
                  <a:pt x="2253" y="1008"/>
                  <a:pt x="2252" y="1004"/>
                </a:cubicBezTo>
                <a:cubicBezTo>
                  <a:pt x="2251" y="1003"/>
                  <a:pt x="2254" y="1001"/>
                  <a:pt x="2253" y="1000"/>
                </a:cubicBezTo>
                <a:cubicBezTo>
                  <a:pt x="2252" y="998"/>
                  <a:pt x="2251" y="996"/>
                  <a:pt x="2250" y="994"/>
                </a:cubicBezTo>
                <a:cubicBezTo>
                  <a:pt x="2249" y="991"/>
                  <a:pt x="2247" y="992"/>
                  <a:pt x="2245" y="989"/>
                </a:cubicBezTo>
                <a:cubicBezTo>
                  <a:pt x="2252" y="992"/>
                  <a:pt x="2255" y="978"/>
                  <a:pt x="2261" y="982"/>
                </a:cubicBezTo>
                <a:cubicBezTo>
                  <a:pt x="2263" y="976"/>
                  <a:pt x="2257" y="979"/>
                  <a:pt x="2255" y="979"/>
                </a:cubicBezTo>
                <a:cubicBezTo>
                  <a:pt x="2252" y="979"/>
                  <a:pt x="2252" y="981"/>
                  <a:pt x="2250" y="981"/>
                </a:cubicBezTo>
                <a:cubicBezTo>
                  <a:pt x="2247" y="982"/>
                  <a:pt x="2248" y="979"/>
                  <a:pt x="2246" y="982"/>
                </a:cubicBezTo>
                <a:cubicBezTo>
                  <a:pt x="2239" y="989"/>
                  <a:pt x="2232" y="976"/>
                  <a:pt x="2237" y="970"/>
                </a:cubicBezTo>
                <a:cubicBezTo>
                  <a:pt x="2240" y="967"/>
                  <a:pt x="2243" y="970"/>
                  <a:pt x="2246" y="970"/>
                </a:cubicBezTo>
                <a:cubicBezTo>
                  <a:pt x="2250" y="970"/>
                  <a:pt x="2255" y="968"/>
                  <a:pt x="2259" y="970"/>
                </a:cubicBezTo>
                <a:cubicBezTo>
                  <a:pt x="2267" y="975"/>
                  <a:pt x="2272" y="965"/>
                  <a:pt x="2275" y="958"/>
                </a:cubicBezTo>
                <a:cubicBezTo>
                  <a:pt x="2271" y="958"/>
                  <a:pt x="2268" y="964"/>
                  <a:pt x="2265" y="966"/>
                </a:cubicBezTo>
                <a:cubicBezTo>
                  <a:pt x="2263" y="967"/>
                  <a:pt x="2260" y="965"/>
                  <a:pt x="2258" y="965"/>
                </a:cubicBezTo>
                <a:cubicBezTo>
                  <a:pt x="2256" y="965"/>
                  <a:pt x="2257" y="966"/>
                  <a:pt x="2254" y="965"/>
                </a:cubicBezTo>
                <a:cubicBezTo>
                  <a:pt x="2250" y="964"/>
                  <a:pt x="2244" y="960"/>
                  <a:pt x="2240" y="962"/>
                </a:cubicBezTo>
                <a:cubicBezTo>
                  <a:pt x="2236" y="965"/>
                  <a:pt x="2235" y="968"/>
                  <a:pt x="2232" y="973"/>
                </a:cubicBezTo>
                <a:cubicBezTo>
                  <a:pt x="2235" y="978"/>
                  <a:pt x="2230" y="980"/>
                  <a:pt x="2229" y="984"/>
                </a:cubicBezTo>
                <a:close/>
                <a:moveTo>
                  <a:pt x="2237" y="857"/>
                </a:moveTo>
                <a:cubicBezTo>
                  <a:pt x="2239" y="861"/>
                  <a:pt x="2242" y="865"/>
                  <a:pt x="2244" y="869"/>
                </a:cubicBezTo>
                <a:cubicBezTo>
                  <a:pt x="2248" y="864"/>
                  <a:pt x="2248" y="861"/>
                  <a:pt x="2243" y="857"/>
                </a:cubicBezTo>
                <a:cubicBezTo>
                  <a:pt x="2241" y="857"/>
                  <a:pt x="2239" y="857"/>
                  <a:pt x="2237" y="857"/>
                </a:cubicBezTo>
                <a:close/>
                <a:moveTo>
                  <a:pt x="2194" y="1043"/>
                </a:moveTo>
                <a:cubicBezTo>
                  <a:pt x="2194" y="1047"/>
                  <a:pt x="2197" y="1051"/>
                  <a:pt x="2200" y="1047"/>
                </a:cubicBezTo>
                <a:cubicBezTo>
                  <a:pt x="2203" y="1043"/>
                  <a:pt x="2196" y="1042"/>
                  <a:pt x="2194" y="1043"/>
                </a:cubicBezTo>
                <a:close/>
                <a:moveTo>
                  <a:pt x="2393" y="576"/>
                </a:moveTo>
                <a:cubicBezTo>
                  <a:pt x="2393" y="578"/>
                  <a:pt x="2393" y="582"/>
                  <a:pt x="2392" y="582"/>
                </a:cubicBezTo>
                <a:cubicBezTo>
                  <a:pt x="2389" y="584"/>
                  <a:pt x="2388" y="584"/>
                  <a:pt x="2388" y="587"/>
                </a:cubicBezTo>
                <a:cubicBezTo>
                  <a:pt x="2387" y="588"/>
                  <a:pt x="2390" y="597"/>
                  <a:pt x="2391" y="597"/>
                </a:cubicBezTo>
                <a:cubicBezTo>
                  <a:pt x="2392" y="598"/>
                  <a:pt x="2394" y="594"/>
                  <a:pt x="2395" y="594"/>
                </a:cubicBezTo>
                <a:cubicBezTo>
                  <a:pt x="2396" y="594"/>
                  <a:pt x="2399" y="595"/>
                  <a:pt x="2398" y="592"/>
                </a:cubicBezTo>
                <a:cubicBezTo>
                  <a:pt x="2396" y="590"/>
                  <a:pt x="2391" y="591"/>
                  <a:pt x="2392" y="586"/>
                </a:cubicBezTo>
                <a:cubicBezTo>
                  <a:pt x="2394" y="586"/>
                  <a:pt x="2397" y="588"/>
                  <a:pt x="2398" y="587"/>
                </a:cubicBezTo>
                <a:cubicBezTo>
                  <a:pt x="2400" y="587"/>
                  <a:pt x="2403" y="585"/>
                  <a:pt x="2404" y="586"/>
                </a:cubicBezTo>
                <a:cubicBezTo>
                  <a:pt x="2406" y="588"/>
                  <a:pt x="2413" y="593"/>
                  <a:pt x="2415" y="592"/>
                </a:cubicBezTo>
                <a:cubicBezTo>
                  <a:pt x="2415" y="592"/>
                  <a:pt x="2417" y="586"/>
                  <a:pt x="2417" y="585"/>
                </a:cubicBezTo>
                <a:cubicBezTo>
                  <a:pt x="2418" y="584"/>
                  <a:pt x="2422" y="582"/>
                  <a:pt x="2423" y="582"/>
                </a:cubicBezTo>
                <a:cubicBezTo>
                  <a:pt x="2428" y="582"/>
                  <a:pt x="2431" y="581"/>
                  <a:pt x="2434" y="578"/>
                </a:cubicBezTo>
                <a:cubicBezTo>
                  <a:pt x="2426" y="578"/>
                  <a:pt x="2432" y="571"/>
                  <a:pt x="2431" y="567"/>
                </a:cubicBezTo>
                <a:cubicBezTo>
                  <a:pt x="2425" y="573"/>
                  <a:pt x="2425" y="572"/>
                  <a:pt x="2418" y="568"/>
                </a:cubicBezTo>
                <a:cubicBezTo>
                  <a:pt x="2412" y="565"/>
                  <a:pt x="2410" y="560"/>
                  <a:pt x="2406" y="555"/>
                </a:cubicBezTo>
                <a:cubicBezTo>
                  <a:pt x="2402" y="549"/>
                  <a:pt x="2404" y="563"/>
                  <a:pt x="2404" y="565"/>
                </a:cubicBezTo>
                <a:cubicBezTo>
                  <a:pt x="2405" y="567"/>
                  <a:pt x="2401" y="570"/>
                  <a:pt x="2401" y="572"/>
                </a:cubicBezTo>
                <a:cubicBezTo>
                  <a:pt x="2401" y="575"/>
                  <a:pt x="2402" y="576"/>
                  <a:pt x="2400" y="578"/>
                </a:cubicBezTo>
                <a:cubicBezTo>
                  <a:pt x="2398" y="578"/>
                  <a:pt x="2396" y="577"/>
                  <a:pt x="2393" y="576"/>
                </a:cubicBezTo>
                <a:close/>
                <a:moveTo>
                  <a:pt x="1380" y="442"/>
                </a:moveTo>
                <a:cubicBezTo>
                  <a:pt x="1380" y="444"/>
                  <a:pt x="1383" y="449"/>
                  <a:pt x="1385" y="448"/>
                </a:cubicBezTo>
                <a:cubicBezTo>
                  <a:pt x="1388" y="448"/>
                  <a:pt x="1388" y="444"/>
                  <a:pt x="1385" y="443"/>
                </a:cubicBezTo>
                <a:cubicBezTo>
                  <a:pt x="1384" y="440"/>
                  <a:pt x="1382" y="441"/>
                  <a:pt x="1380" y="442"/>
                </a:cubicBezTo>
                <a:close/>
                <a:moveTo>
                  <a:pt x="1572" y="654"/>
                </a:moveTo>
                <a:cubicBezTo>
                  <a:pt x="1570" y="656"/>
                  <a:pt x="1566" y="658"/>
                  <a:pt x="1563" y="658"/>
                </a:cubicBezTo>
                <a:cubicBezTo>
                  <a:pt x="1561" y="658"/>
                  <a:pt x="1555" y="657"/>
                  <a:pt x="1554" y="659"/>
                </a:cubicBezTo>
                <a:cubicBezTo>
                  <a:pt x="1550" y="667"/>
                  <a:pt x="1567" y="662"/>
                  <a:pt x="1568" y="662"/>
                </a:cubicBezTo>
                <a:cubicBezTo>
                  <a:pt x="1566" y="658"/>
                  <a:pt x="1570" y="657"/>
                  <a:pt x="1572" y="654"/>
                </a:cubicBezTo>
                <a:close/>
                <a:moveTo>
                  <a:pt x="1508" y="661"/>
                </a:moveTo>
                <a:cubicBezTo>
                  <a:pt x="1508" y="658"/>
                  <a:pt x="1502" y="657"/>
                  <a:pt x="1500" y="657"/>
                </a:cubicBezTo>
                <a:cubicBezTo>
                  <a:pt x="1494" y="658"/>
                  <a:pt x="1493" y="657"/>
                  <a:pt x="1488" y="654"/>
                </a:cubicBezTo>
                <a:cubicBezTo>
                  <a:pt x="1488" y="655"/>
                  <a:pt x="1487" y="657"/>
                  <a:pt x="1486" y="658"/>
                </a:cubicBezTo>
                <a:cubicBezTo>
                  <a:pt x="1494" y="661"/>
                  <a:pt x="1500" y="661"/>
                  <a:pt x="1508" y="661"/>
                </a:cubicBezTo>
                <a:close/>
                <a:moveTo>
                  <a:pt x="1390" y="441"/>
                </a:moveTo>
                <a:cubicBezTo>
                  <a:pt x="1389" y="443"/>
                  <a:pt x="1390" y="447"/>
                  <a:pt x="1393" y="447"/>
                </a:cubicBezTo>
                <a:cubicBezTo>
                  <a:pt x="1396" y="447"/>
                  <a:pt x="1395" y="449"/>
                  <a:pt x="1396" y="453"/>
                </a:cubicBezTo>
                <a:cubicBezTo>
                  <a:pt x="1397" y="449"/>
                  <a:pt x="1396" y="445"/>
                  <a:pt x="1401" y="445"/>
                </a:cubicBezTo>
                <a:cubicBezTo>
                  <a:pt x="1400" y="444"/>
                  <a:pt x="1399" y="443"/>
                  <a:pt x="1398" y="442"/>
                </a:cubicBezTo>
                <a:cubicBezTo>
                  <a:pt x="1409" y="440"/>
                  <a:pt x="1391" y="430"/>
                  <a:pt x="1397" y="440"/>
                </a:cubicBezTo>
                <a:cubicBezTo>
                  <a:pt x="1394" y="440"/>
                  <a:pt x="1393" y="439"/>
                  <a:pt x="1395" y="437"/>
                </a:cubicBezTo>
                <a:cubicBezTo>
                  <a:pt x="1394" y="437"/>
                  <a:pt x="1393" y="437"/>
                  <a:pt x="1392" y="437"/>
                </a:cubicBezTo>
                <a:cubicBezTo>
                  <a:pt x="1393" y="439"/>
                  <a:pt x="1392" y="440"/>
                  <a:pt x="1390" y="441"/>
                </a:cubicBezTo>
                <a:close/>
                <a:moveTo>
                  <a:pt x="1485" y="406"/>
                </a:moveTo>
                <a:cubicBezTo>
                  <a:pt x="1480" y="404"/>
                  <a:pt x="1478" y="405"/>
                  <a:pt x="1473" y="406"/>
                </a:cubicBezTo>
                <a:cubicBezTo>
                  <a:pt x="1474" y="408"/>
                  <a:pt x="1476" y="410"/>
                  <a:pt x="1474" y="413"/>
                </a:cubicBezTo>
                <a:cubicBezTo>
                  <a:pt x="1477" y="409"/>
                  <a:pt x="1482" y="408"/>
                  <a:pt x="1485" y="406"/>
                </a:cubicBezTo>
                <a:close/>
                <a:moveTo>
                  <a:pt x="1370" y="608"/>
                </a:moveTo>
                <a:cubicBezTo>
                  <a:pt x="1371" y="610"/>
                  <a:pt x="1369" y="612"/>
                  <a:pt x="1368" y="613"/>
                </a:cubicBezTo>
                <a:cubicBezTo>
                  <a:pt x="1368" y="614"/>
                  <a:pt x="1370" y="615"/>
                  <a:pt x="1370" y="615"/>
                </a:cubicBezTo>
                <a:cubicBezTo>
                  <a:pt x="1370" y="619"/>
                  <a:pt x="1366" y="619"/>
                  <a:pt x="1369" y="622"/>
                </a:cubicBezTo>
                <a:cubicBezTo>
                  <a:pt x="1372" y="624"/>
                  <a:pt x="1374" y="625"/>
                  <a:pt x="1374" y="621"/>
                </a:cubicBezTo>
                <a:cubicBezTo>
                  <a:pt x="1375" y="619"/>
                  <a:pt x="1378" y="621"/>
                  <a:pt x="1378" y="617"/>
                </a:cubicBezTo>
                <a:cubicBezTo>
                  <a:pt x="1379" y="613"/>
                  <a:pt x="1379" y="609"/>
                  <a:pt x="1380" y="605"/>
                </a:cubicBezTo>
                <a:cubicBezTo>
                  <a:pt x="1381" y="597"/>
                  <a:pt x="1372" y="602"/>
                  <a:pt x="1369" y="603"/>
                </a:cubicBezTo>
                <a:cubicBezTo>
                  <a:pt x="1369" y="603"/>
                  <a:pt x="1368" y="603"/>
                  <a:pt x="1367" y="602"/>
                </a:cubicBezTo>
                <a:cubicBezTo>
                  <a:pt x="1365" y="607"/>
                  <a:pt x="1370" y="605"/>
                  <a:pt x="1370" y="608"/>
                </a:cubicBezTo>
                <a:close/>
                <a:moveTo>
                  <a:pt x="2773" y="338"/>
                </a:moveTo>
                <a:cubicBezTo>
                  <a:pt x="2771" y="338"/>
                  <a:pt x="2764" y="336"/>
                  <a:pt x="2763" y="337"/>
                </a:cubicBezTo>
                <a:cubicBezTo>
                  <a:pt x="2761" y="339"/>
                  <a:pt x="2763" y="343"/>
                  <a:pt x="2764" y="344"/>
                </a:cubicBezTo>
                <a:cubicBezTo>
                  <a:pt x="2768" y="347"/>
                  <a:pt x="2774" y="342"/>
                  <a:pt x="2777" y="345"/>
                </a:cubicBezTo>
                <a:cubicBezTo>
                  <a:pt x="2780" y="350"/>
                  <a:pt x="2785" y="351"/>
                  <a:pt x="2788" y="344"/>
                </a:cubicBezTo>
                <a:cubicBezTo>
                  <a:pt x="2783" y="342"/>
                  <a:pt x="2778" y="338"/>
                  <a:pt x="2773" y="338"/>
                </a:cubicBezTo>
                <a:close/>
                <a:moveTo>
                  <a:pt x="1444" y="425"/>
                </a:moveTo>
                <a:cubicBezTo>
                  <a:pt x="1446" y="423"/>
                  <a:pt x="1448" y="421"/>
                  <a:pt x="1451" y="420"/>
                </a:cubicBezTo>
                <a:cubicBezTo>
                  <a:pt x="1448" y="417"/>
                  <a:pt x="1450" y="416"/>
                  <a:pt x="1452" y="413"/>
                </a:cubicBezTo>
                <a:cubicBezTo>
                  <a:pt x="1444" y="411"/>
                  <a:pt x="1444" y="419"/>
                  <a:pt x="1444" y="425"/>
                </a:cubicBezTo>
                <a:close/>
                <a:moveTo>
                  <a:pt x="1460" y="387"/>
                </a:moveTo>
                <a:cubicBezTo>
                  <a:pt x="1460" y="386"/>
                  <a:pt x="1460" y="385"/>
                  <a:pt x="1460" y="384"/>
                </a:cubicBezTo>
                <a:cubicBezTo>
                  <a:pt x="1460" y="384"/>
                  <a:pt x="1461" y="384"/>
                  <a:pt x="1461" y="384"/>
                </a:cubicBezTo>
                <a:cubicBezTo>
                  <a:pt x="1460" y="379"/>
                  <a:pt x="1454" y="383"/>
                  <a:pt x="1460" y="387"/>
                </a:cubicBezTo>
                <a:close/>
                <a:moveTo>
                  <a:pt x="1370" y="589"/>
                </a:moveTo>
                <a:cubicBezTo>
                  <a:pt x="1367" y="592"/>
                  <a:pt x="1372" y="597"/>
                  <a:pt x="1375" y="597"/>
                </a:cubicBezTo>
                <a:cubicBezTo>
                  <a:pt x="1377" y="590"/>
                  <a:pt x="1377" y="588"/>
                  <a:pt x="1377" y="581"/>
                </a:cubicBezTo>
                <a:cubicBezTo>
                  <a:pt x="1374" y="582"/>
                  <a:pt x="1376" y="583"/>
                  <a:pt x="1375" y="585"/>
                </a:cubicBezTo>
                <a:cubicBezTo>
                  <a:pt x="1374" y="587"/>
                  <a:pt x="1372" y="588"/>
                  <a:pt x="1370" y="589"/>
                </a:cubicBezTo>
                <a:close/>
                <a:moveTo>
                  <a:pt x="2508" y="1024"/>
                </a:moveTo>
                <a:cubicBezTo>
                  <a:pt x="2506" y="1023"/>
                  <a:pt x="2506" y="1020"/>
                  <a:pt x="2503" y="1019"/>
                </a:cubicBezTo>
                <a:cubicBezTo>
                  <a:pt x="2503" y="1021"/>
                  <a:pt x="2503" y="1023"/>
                  <a:pt x="2505" y="1025"/>
                </a:cubicBezTo>
                <a:cubicBezTo>
                  <a:pt x="2506" y="1026"/>
                  <a:pt x="2505" y="1028"/>
                  <a:pt x="2506" y="1029"/>
                </a:cubicBezTo>
                <a:cubicBezTo>
                  <a:pt x="2508" y="1031"/>
                  <a:pt x="2515" y="1034"/>
                  <a:pt x="2513" y="1028"/>
                </a:cubicBezTo>
                <a:cubicBezTo>
                  <a:pt x="2512" y="1027"/>
                  <a:pt x="2510" y="1025"/>
                  <a:pt x="2508" y="1024"/>
                </a:cubicBezTo>
                <a:close/>
                <a:moveTo>
                  <a:pt x="2341" y="676"/>
                </a:moveTo>
                <a:cubicBezTo>
                  <a:pt x="2342" y="675"/>
                  <a:pt x="2344" y="679"/>
                  <a:pt x="2345" y="678"/>
                </a:cubicBezTo>
                <a:cubicBezTo>
                  <a:pt x="2346" y="677"/>
                  <a:pt x="2349" y="674"/>
                  <a:pt x="2349" y="673"/>
                </a:cubicBezTo>
                <a:cubicBezTo>
                  <a:pt x="2349" y="663"/>
                  <a:pt x="2337" y="671"/>
                  <a:pt x="2335" y="670"/>
                </a:cubicBezTo>
                <a:cubicBezTo>
                  <a:pt x="2332" y="676"/>
                  <a:pt x="2330" y="675"/>
                  <a:pt x="2332" y="682"/>
                </a:cubicBezTo>
                <a:cubicBezTo>
                  <a:pt x="2337" y="685"/>
                  <a:pt x="2338" y="678"/>
                  <a:pt x="2341" y="676"/>
                </a:cubicBezTo>
                <a:close/>
                <a:moveTo>
                  <a:pt x="2296" y="1000"/>
                </a:moveTo>
                <a:cubicBezTo>
                  <a:pt x="2292" y="1005"/>
                  <a:pt x="2299" y="1005"/>
                  <a:pt x="2301" y="1005"/>
                </a:cubicBezTo>
                <a:cubicBezTo>
                  <a:pt x="2302" y="1004"/>
                  <a:pt x="2302" y="1001"/>
                  <a:pt x="2303" y="1002"/>
                </a:cubicBezTo>
                <a:cubicBezTo>
                  <a:pt x="2305" y="1002"/>
                  <a:pt x="2307" y="1004"/>
                  <a:pt x="2309" y="1003"/>
                </a:cubicBezTo>
                <a:cubicBezTo>
                  <a:pt x="2313" y="1002"/>
                  <a:pt x="2315" y="1004"/>
                  <a:pt x="2319" y="1007"/>
                </a:cubicBezTo>
                <a:cubicBezTo>
                  <a:pt x="2320" y="998"/>
                  <a:pt x="2312" y="998"/>
                  <a:pt x="2307" y="996"/>
                </a:cubicBezTo>
                <a:cubicBezTo>
                  <a:pt x="2302" y="997"/>
                  <a:pt x="2298" y="997"/>
                  <a:pt x="2296" y="1000"/>
                </a:cubicBezTo>
                <a:close/>
                <a:moveTo>
                  <a:pt x="2647" y="1348"/>
                </a:moveTo>
                <a:cubicBezTo>
                  <a:pt x="2647" y="1345"/>
                  <a:pt x="2646" y="1342"/>
                  <a:pt x="2645" y="1340"/>
                </a:cubicBezTo>
                <a:cubicBezTo>
                  <a:pt x="2641" y="1342"/>
                  <a:pt x="2640" y="1342"/>
                  <a:pt x="2639" y="1346"/>
                </a:cubicBezTo>
                <a:cubicBezTo>
                  <a:pt x="2638" y="1350"/>
                  <a:pt x="2636" y="1348"/>
                  <a:pt x="2634" y="1352"/>
                </a:cubicBezTo>
                <a:cubicBezTo>
                  <a:pt x="2632" y="1354"/>
                  <a:pt x="2633" y="1358"/>
                  <a:pt x="2631" y="1360"/>
                </a:cubicBezTo>
                <a:cubicBezTo>
                  <a:pt x="2629" y="1363"/>
                  <a:pt x="2626" y="1365"/>
                  <a:pt x="2624" y="1367"/>
                </a:cubicBezTo>
                <a:cubicBezTo>
                  <a:pt x="2622" y="1369"/>
                  <a:pt x="2620" y="1371"/>
                  <a:pt x="2617" y="1372"/>
                </a:cubicBezTo>
                <a:cubicBezTo>
                  <a:pt x="2615" y="1373"/>
                  <a:pt x="2610" y="1374"/>
                  <a:pt x="2609" y="1376"/>
                </a:cubicBezTo>
                <a:cubicBezTo>
                  <a:pt x="2605" y="1382"/>
                  <a:pt x="2600" y="1388"/>
                  <a:pt x="2596" y="1394"/>
                </a:cubicBezTo>
                <a:cubicBezTo>
                  <a:pt x="2591" y="1400"/>
                  <a:pt x="2605" y="1398"/>
                  <a:pt x="2606" y="1400"/>
                </a:cubicBezTo>
                <a:cubicBezTo>
                  <a:pt x="2609" y="1403"/>
                  <a:pt x="2618" y="1406"/>
                  <a:pt x="2621" y="1402"/>
                </a:cubicBezTo>
                <a:cubicBezTo>
                  <a:pt x="2624" y="1397"/>
                  <a:pt x="2630" y="1391"/>
                  <a:pt x="2631" y="1385"/>
                </a:cubicBezTo>
                <a:cubicBezTo>
                  <a:pt x="2633" y="1377"/>
                  <a:pt x="2636" y="1376"/>
                  <a:pt x="2642" y="1372"/>
                </a:cubicBezTo>
                <a:cubicBezTo>
                  <a:pt x="2643" y="1373"/>
                  <a:pt x="2644" y="1375"/>
                  <a:pt x="2646" y="1375"/>
                </a:cubicBezTo>
                <a:cubicBezTo>
                  <a:pt x="2643" y="1370"/>
                  <a:pt x="2643" y="1369"/>
                  <a:pt x="2646" y="1365"/>
                </a:cubicBezTo>
                <a:cubicBezTo>
                  <a:pt x="2649" y="1361"/>
                  <a:pt x="2653" y="1357"/>
                  <a:pt x="2656" y="1353"/>
                </a:cubicBezTo>
                <a:cubicBezTo>
                  <a:pt x="2655" y="1350"/>
                  <a:pt x="2654" y="1347"/>
                  <a:pt x="2653" y="1344"/>
                </a:cubicBezTo>
                <a:cubicBezTo>
                  <a:pt x="2651" y="1345"/>
                  <a:pt x="2649" y="1347"/>
                  <a:pt x="2647" y="1348"/>
                </a:cubicBezTo>
                <a:close/>
                <a:moveTo>
                  <a:pt x="2606" y="1403"/>
                </a:moveTo>
                <a:cubicBezTo>
                  <a:pt x="2604" y="1404"/>
                  <a:pt x="2605" y="1408"/>
                  <a:pt x="2603" y="1410"/>
                </a:cubicBezTo>
                <a:cubicBezTo>
                  <a:pt x="2606" y="1408"/>
                  <a:pt x="2613" y="1409"/>
                  <a:pt x="2606" y="1403"/>
                </a:cubicBezTo>
                <a:close/>
                <a:moveTo>
                  <a:pt x="2685" y="1310"/>
                </a:moveTo>
                <a:cubicBezTo>
                  <a:pt x="2679" y="1314"/>
                  <a:pt x="2678" y="1314"/>
                  <a:pt x="2671" y="1312"/>
                </a:cubicBezTo>
                <a:cubicBezTo>
                  <a:pt x="2667" y="1311"/>
                  <a:pt x="2669" y="1303"/>
                  <a:pt x="2665" y="1300"/>
                </a:cubicBezTo>
                <a:cubicBezTo>
                  <a:pt x="2665" y="1305"/>
                  <a:pt x="2662" y="1309"/>
                  <a:pt x="2660" y="1303"/>
                </a:cubicBezTo>
                <a:cubicBezTo>
                  <a:pt x="2659" y="1301"/>
                  <a:pt x="2660" y="1299"/>
                  <a:pt x="2659" y="1297"/>
                </a:cubicBezTo>
                <a:cubicBezTo>
                  <a:pt x="2658" y="1296"/>
                  <a:pt x="2657" y="1294"/>
                  <a:pt x="2656" y="1293"/>
                </a:cubicBezTo>
                <a:cubicBezTo>
                  <a:pt x="2654" y="1287"/>
                  <a:pt x="2658" y="1288"/>
                  <a:pt x="2651" y="1285"/>
                </a:cubicBezTo>
                <a:cubicBezTo>
                  <a:pt x="2648" y="1284"/>
                  <a:pt x="2646" y="1281"/>
                  <a:pt x="2643" y="1280"/>
                </a:cubicBezTo>
                <a:cubicBezTo>
                  <a:pt x="2645" y="1283"/>
                  <a:pt x="2646" y="1287"/>
                  <a:pt x="2648" y="1290"/>
                </a:cubicBezTo>
                <a:cubicBezTo>
                  <a:pt x="2649" y="1290"/>
                  <a:pt x="2649" y="1289"/>
                  <a:pt x="2650" y="1289"/>
                </a:cubicBezTo>
                <a:cubicBezTo>
                  <a:pt x="2652" y="1292"/>
                  <a:pt x="2655" y="1306"/>
                  <a:pt x="2659" y="1304"/>
                </a:cubicBezTo>
                <a:cubicBezTo>
                  <a:pt x="2658" y="1309"/>
                  <a:pt x="2661" y="1313"/>
                  <a:pt x="2659" y="1317"/>
                </a:cubicBezTo>
                <a:cubicBezTo>
                  <a:pt x="2657" y="1323"/>
                  <a:pt x="2656" y="1324"/>
                  <a:pt x="2652" y="1328"/>
                </a:cubicBezTo>
                <a:cubicBezTo>
                  <a:pt x="2654" y="1329"/>
                  <a:pt x="2655" y="1331"/>
                  <a:pt x="2657" y="1333"/>
                </a:cubicBezTo>
                <a:cubicBezTo>
                  <a:pt x="2659" y="1333"/>
                  <a:pt x="2663" y="1333"/>
                  <a:pt x="2663" y="1335"/>
                </a:cubicBezTo>
                <a:cubicBezTo>
                  <a:pt x="2666" y="1339"/>
                  <a:pt x="2660" y="1345"/>
                  <a:pt x="2658" y="1347"/>
                </a:cubicBezTo>
                <a:cubicBezTo>
                  <a:pt x="2662" y="1349"/>
                  <a:pt x="2667" y="1352"/>
                  <a:pt x="2670" y="1346"/>
                </a:cubicBezTo>
                <a:cubicBezTo>
                  <a:pt x="2672" y="1341"/>
                  <a:pt x="2677" y="1334"/>
                  <a:pt x="2677" y="1329"/>
                </a:cubicBezTo>
                <a:cubicBezTo>
                  <a:pt x="2676" y="1325"/>
                  <a:pt x="2681" y="1325"/>
                  <a:pt x="2683" y="1326"/>
                </a:cubicBezTo>
                <a:cubicBezTo>
                  <a:pt x="2685" y="1327"/>
                  <a:pt x="2683" y="1324"/>
                  <a:pt x="2684" y="1323"/>
                </a:cubicBezTo>
                <a:cubicBezTo>
                  <a:pt x="2687" y="1320"/>
                  <a:pt x="2692" y="1311"/>
                  <a:pt x="2685" y="1310"/>
                </a:cubicBezTo>
                <a:close/>
                <a:moveTo>
                  <a:pt x="1323" y="615"/>
                </a:moveTo>
                <a:cubicBezTo>
                  <a:pt x="1324" y="617"/>
                  <a:pt x="1326" y="618"/>
                  <a:pt x="1327" y="619"/>
                </a:cubicBezTo>
                <a:cubicBezTo>
                  <a:pt x="1329" y="618"/>
                  <a:pt x="1330" y="617"/>
                  <a:pt x="1331" y="616"/>
                </a:cubicBezTo>
                <a:cubicBezTo>
                  <a:pt x="1329" y="610"/>
                  <a:pt x="1327" y="613"/>
                  <a:pt x="1323" y="615"/>
                </a:cubicBezTo>
                <a:close/>
                <a:moveTo>
                  <a:pt x="2759" y="312"/>
                </a:moveTo>
                <a:cubicBezTo>
                  <a:pt x="2759" y="317"/>
                  <a:pt x="2760" y="319"/>
                  <a:pt x="2756" y="321"/>
                </a:cubicBezTo>
                <a:cubicBezTo>
                  <a:pt x="2753" y="322"/>
                  <a:pt x="2755" y="327"/>
                  <a:pt x="2756" y="330"/>
                </a:cubicBezTo>
                <a:cubicBezTo>
                  <a:pt x="2750" y="329"/>
                  <a:pt x="2748" y="329"/>
                  <a:pt x="2744" y="325"/>
                </a:cubicBezTo>
                <a:cubicBezTo>
                  <a:pt x="2741" y="323"/>
                  <a:pt x="2734" y="327"/>
                  <a:pt x="2733" y="323"/>
                </a:cubicBezTo>
                <a:cubicBezTo>
                  <a:pt x="2732" y="318"/>
                  <a:pt x="2733" y="313"/>
                  <a:pt x="2728" y="313"/>
                </a:cubicBezTo>
                <a:cubicBezTo>
                  <a:pt x="2722" y="312"/>
                  <a:pt x="2717" y="312"/>
                  <a:pt x="2711" y="312"/>
                </a:cubicBezTo>
                <a:cubicBezTo>
                  <a:pt x="2708" y="311"/>
                  <a:pt x="2714" y="301"/>
                  <a:pt x="2706" y="303"/>
                </a:cubicBezTo>
                <a:cubicBezTo>
                  <a:pt x="2703" y="303"/>
                  <a:pt x="2704" y="313"/>
                  <a:pt x="2704" y="316"/>
                </a:cubicBezTo>
                <a:cubicBezTo>
                  <a:pt x="2704" y="322"/>
                  <a:pt x="2685" y="324"/>
                  <a:pt x="2680" y="325"/>
                </a:cubicBezTo>
                <a:cubicBezTo>
                  <a:pt x="2685" y="328"/>
                  <a:pt x="2690" y="330"/>
                  <a:pt x="2690" y="335"/>
                </a:cubicBezTo>
                <a:cubicBezTo>
                  <a:pt x="2690" y="342"/>
                  <a:pt x="2693" y="345"/>
                  <a:pt x="2697" y="350"/>
                </a:cubicBezTo>
                <a:cubicBezTo>
                  <a:pt x="2697" y="351"/>
                  <a:pt x="2694" y="355"/>
                  <a:pt x="2693" y="355"/>
                </a:cubicBezTo>
                <a:cubicBezTo>
                  <a:pt x="2692" y="356"/>
                  <a:pt x="2688" y="354"/>
                  <a:pt x="2686" y="354"/>
                </a:cubicBezTo>
                <a:cubicBezTo>
                  <a:pt x="2684" y="353"/>
                  <a:pt x="2678" y="351"/>
                  <a:pt x="2675" y="352"/>
                </a:cubicBezTo>
                <a:cubicBezTo>
                  <a:pt x="2665" y="358"/>
                  <a:pt x="2655" y="365"/>
                  <a:pt x="2645" y="371"/>
                </a:cubicBezTo>
                <a:cubicBezTo>
                  <a:pt x="2637" y="376"/>
                  <a:pt x="2628" y="378"/>
                  <a:pt x="2625" y="387"/>
                </a:cubicBezTo>
                <a:cubicBezTo>
                  <a:pt x="2618" y="380"/>
                  <a:pt x="2617" y="379"/>
                  <a:pt x="2608" y="381"/>
                </a:cubicBezTo>
                <a:cubicBezTo>
                  <a:pt x="2599" y="382"/>
                  <a:pt x="2599" y="382"/>
                  <a:pt x="2593" y="390"/>
                </a:cubicBezTo>
                <a:cubicBezTo>
                  <a:pt x="2593" y="387"/>
                  <a:pt x="2593" y="385"/>
                  <a:pt x="2593" y="382"/>
                </a:cubicBezTo>
                <a:cubicBezTo>
                  <a:pt x="2590" y="383"/>
                  <a:pt x="2585" y="387"/>
                  <a:pt x="2582" y="387"/>
                </a:cubicBezTo>
                <a:cubicBezTo>
                  <a:pt x="2579" y="386"/>
                  <a:pt x="2575" y="384"/>
                  <a:pt x="2573" y="388"/>
                </a:cubicBezTo>
                <a:cubicBezTo>
                  <a:pt x="2568" y="396"/>
                  <a:pt x="2563" y="404"/>
                  <a:pt x="2558" y="412"/>
                </a:cubicBezTo>
                <a:cubicBezTo>
                  <a:pt x="2561" y="413"/>
                  <a:pt x="2570" y="414"/>
                  <a:pt x="2569" y="417"/>
                </a:cubicBezTo>
                <a:cubicBezTo>
                  <a:pt x="2567" y="425"/>
                  <a:pt x="2567" y="426"/>
                  <a:pt x="2571" y="432"/>
                </a:cubicBezTo>
                <a:cubicBezTo>
                  <a:pt x="2564" y="435"/>
                  <a:pt x="2556" y="439"/>
                  <a:pt x="2561" y="449"/>
                </a:cubicBezTo>
                <a:cubicBezTo>
                  <a:pt x="2561" y="451"/>
                  <a:pt x="2555" y="454"/>
                  <a:pt x="2553" y="454"/>
                </a:cubicBezTo>
                <a:cubicBezTo>
                  <a:pt x="2549" y="455"/>
                  <a:pt x="2546" y="455"/>
                  <a:pt x="2545" y="460"/>
                </a:cubicBezTo>
                <a:cubicBezTo>
                  <a:pt x="2545" y="465"/>
                  <a:pt x="2546" y="469"/>
                  <a:pt x="2541" y="471"/>
                </a:cubicBezTo>
                <a:cubicBezTo>
                  <a:pt x="2535" y="472"/>
                  <a:pt x="2535" y="472"/>
                  <a:pt x="2534" y="479"/>
                </a:cubicBezTo>
                <a:cubicBezTo>
                  <a:pt x="2533" y="486"/>
                  <a:pt x="2524" y="493"/>
                  <a:pt x="2520" y="498"/>
                </a:cubicBezTo>
                <a:cubicBezTo>
                  <a:pt x="2514" y="474"/>
                  <a:pt x="2497" y="427"/>
                  <a:pt x="2526" y="413"/>
                </a:cubicBezTo>
                <a:cubicBezTo>
                  <a:pt x="2534" y="409"/>
                  <a:pt x="2539" y="408"/>
                  <a:pt x="2544" y="400"/>
                </a:cubicBezTo>
                <a:cubicBezTo>
                  <a:pt x="2548" y="392"/>
                  <a:pt x="2554" y="388"/>
                  <a:pt x="2561" y="383"/>
                </a:cubicBezTo>
                <a:cubicBezTo>
                  <a:pt x="2566" y="379"/>
                  <a:pt x="2572" y="377"/>
                  <a:pt x="2574" y="371"/>
                </a:cubicBezTo>
                <a:cubicBezTo>
                  <a:pt x="2575" y="366"/>
                  <a:pt x="2576" y="361"/>
                  <a:pt x="2577" y="356"/>
                </a:cubicBezTo>
                <a:cubicBezTo>
                  <a:pt x="2578" y="355"/>
                  <a:pt x="2584" y="355"/>
                  <a:pt x="2586" y="354"/>
                </a:cubicBezTo>
                <a:cubicBezTo>
                  <a:pt x="2581" y="353"/>
                  <a:pt x="2578" y="353"/>
                  <a:pt x="2573" y="353"/>
                </a:cubicBezTo>
                <a:cubicBezTo>
                  <a:pt x="2570" y="354"/>
                  <a:pt x="2568" y="360"/>
                  <a:pt x="2566" y="363"/>
                </a:cubicBezTo>
                <a:cubicBezTo>
                  <a:pt x="2562" y="369"/>
                  <a:pt x="2553" y="374"/>
                  <a:pt x="2548" y="378"/>
                </a:cubicBezTo>
                <a:cubicBezTo>
                  <a:pt x="2545" y="371"/>
                  <a:pt x="2546" y="368"/>
                  <a:pt x="2547" y="361"/>
                </a:cubicBezTo>
                <a:cubicBezTo>
                  <a:pt x="2542" y="364"/>
                  <a:pt x="2540" y="365"/>
                  <a:pt x="2534" y="365"/>
                </a:cubicBezTo>
                <a:cubicBezTo>
                  <a:pt x="2528" y="365"/>
                  <a:pt x="2526" y="364"/>
                  <a:pt x="2521" y="368"/>
                </a:cubicBezTo>
                <a:cubicBezTo>
                  <a:pt x="2514" y="374"/>
                  <a:pt x="2507" y="381"/>
                  <a:pt x="2501" y="389"/>
                </a:cubicBezTo>
                <a:cubicBezTo>
                  <a:pt x="2503" y="391"/>
                  <a:pt x="2508" y="393"/>
                  <a:pt x="2506" y="396"/>
                </a:cubicBezTo>
                <a:cubicBezTo>
                  <a:pt x="2506" y="397"/>
                  <a:pt x="2499" y="398"/>
                  <a:pt x="2498" y="398"/>
                </a:cubicBezTo>
                <a:cubicBezTo>
                  <a:pt x="2490" y="399"/>
                  <a:pt x="2483" y="399"/>
                  <a:pt x="2476" y="400"/>
                </a:cubicBezTo>
                <a:cubicBezTo>
                  <a:pt x="2479" y="398"/>
                  <a:pt x="2481" y="397"/>
                  <a:pt x="2484" y="395"/>
                </a:cubicBezTo>
                <a:cubicBezTo>
                  <a:pt x="2477" y="393"/>
                  <a:pt x="2470" y="392"/>
                  <a:pt x="2464" y="391"/>
                </a:cubicBezTo>
                <a:cubicBezTo>
                  <a:pt x="2462" y="390"/>
                  <a:pt x="2457" y="395"/>
                  <a:pt x="2456" y="396"/>
                </a:cubicBezTo>
                <a:cubicBezTo>
                  <a:pt x="2453" y="397"/>
                  <a:pt x="2451" y="396"/>
                  <a:pt x="2448" y="395"/>
                </a:cubicBezTo>
                <a:cubicBezTo>
                  <a:pt x="2442" y="394"/>
                  <a:pt x="2437" y="394"/>
                  <a:pt x="2430" y="394"/>
                </a:cubicBezTo>
                <a:cubicBezTo>
                  <a:pt x="2427" y="395"/>
                  <a:pt x="2415" y="393"/>
                  <a:pt x="2412" y="396"/>
                </a:cubicBezTo>
                <a:cubicBezTo>
                  <a:pt x="2402" y="405"/>
                  <a:pt x="2392" y="415"/>
                  <a:pt x="2382" y="425"/>
                </a:cubicBezTo>
                <a:cubicBezTo>
                  <a:pt x="2372" y="435"/>
                  <a:pt x="2362" y="442"/>
                  <a:pt x="2351" y="450"/>
                </a:cubicBezTo>
                <a:cubicBezTo>
                  <a:pt x="2353" y="453"/>
                  <a:pt x="2355" y="453"/>
                  <a:pt x="2358" y="453"/>
                </a:cubicBezTo>
                <a:cubicBezTo>
                  <a:pt x="2362" y="453"/>
                  <a:pt x="2363" y="453"/>
                  <a:pt x="2364" y="457"/>
                </a:cubicBezTo>
                <a:cubicBezTo>
                  <a:pt x="2365" y="458"/>
                  <a:pt x="2366" y="464"/>
                  <a:pt x="2367" y="464"/>
                </a:cubicBezTo>
                <a:cubicBezTo>
                  <a:pt x="2375" y="465"/>
                  <a:pt x="2376" y="466"/>
                  <a:pt x="2380" y="458"/>
                </a:cubicBezTo>
                <a:cubicBezTo>
                  <a:pt x="2383" y="451"/>
                  <a:pt x="2402" y="467"/>
                  <a:pt x="2401" y="472"/>
                </a:cubicBezTo>
                <a:cubicBezTo>
                  <a:pt x="2399" y="485"/>
                  <a:pt x="2396" y="497"/>
                  <a:pt x="2393" y="510"/>
                </a:cubicBezTo>
                <a:cubicBezTo>
                  <a:pt x="2391" y="522"/>
                  <a:pt x="2387" y="528"/>
                  <a:pt x="2380" y="538"/>
                </a:cubicBezTo>
                <a:cubicBezTo>
                  <a:pt x="2374" y="548"/>
                  <a:pt x="2369" y="557"/>
                  <a:pt x="2361" y="564"/>
                </a:cubicBezTo>
                <a:cubicBezTo>
                  <a:pt x="2356" y="570"/>
                  <a:pt x="2351" y="575"/>
                  <a:pt x="2346" y="580"/>
                </a:cubicBezTo>
                <a:cubicBezTo>
                  <a:pt x="2343" y="583"/>
                  <a:pt x="2337" y="583"/>
                  <a:pt x="2333" y="584"/>
                </a:cubicBezTo>
                <a:cubicBezTo>
                  <a:pt x="2331" y="584"/>
                  <a:pt x="2329" y="579"/>
                  <a:pt x="2328" y="578"/>
                </a:cubicBezTo>
                <a:cubicBezTo>
                  <a:pt x="2326" y="578"/>
                  <a:pt x="2322" y="582"/>
                  <a:pt x="2321" y="583"/>
                </a:cubicBezTo>
                <a:cubicBezTo>
                  <a:pt x="2315" y="586"/>
                  <a:pt x="2315" y="588"/>
                  <a:pt x="2312" y="595"/>
                </a:cubicBezTo>
                <a:cubicBezTo>
                  <a:pt x="2309" y="606"/>
                  <a:pt x="2300" y="612"/>
                  <a:pt x="2292" y="620"/>
                </a:cubicBezTo>
                <a:cubicBezTo>
                  <a:pt x="2301" y="627"/>
                  <a:pt x="2309" y="636"/>
                  <a:pt x="2307" y="649"/>
                </a:cubicBezTo>
                <a:cubicBezTo>
                  <a:pt x="2306" y="658"/>
                  <a:pt x="2307" y="659"/>
                  <a:pt x="2299" y="663"/>
                </a:cubicBezTo>
                <a:cubicBezTo>
                  <a:pt x="2294" y="666"/>
                  <a:pt x="2290" y="666"/>
                  <a:pt x="2284" y="666"/>
                </a:cubicBezTo>
                <a:cubicBezTo>
                  <a:pt x="2284" y="661"/>
                  <a:pt x="2285" y="656"/>
                  <a:pt x="2286" y="651"/>
                </a:cubicBezTo>
                <a:cubicBezTo>
                  <a:pt x="2286" y="645"/>
                  <a:pt x="2281" y="646"/>
                  <a:pt x="2286" y="641"/>
                </a:cubicBezTo>
                <a:cubicBezTo>
                  <a:pt x="2288" y="637"/>
                  <a:pt x="2287" y="633"/>
                  <a:pt x="2283" y="633"/>
                </a:cubicBezTo>
                <a:cubicBezTo>
                  <a:pt x="2279" y="634"/>
                  <a:pt x="2273" y="636"/>
                  <a:pt x="2272" y="630"/>
                </a:cubicBezTo>
                <a:cubicBezTo>
                  <a:pt x="2271" y="627"/>
                  <a:pt x="2275" y="620"/>
                  <a:pt x="2276" y="617"/>
                </a:cubicBezTo>
                <a:cubicBezTo>
                  <a:pt x="2276" y="617"/>
                  <a:pt x="2268" y="611"/>
                  <a:pt x="2267" y="611"/>
                </a:cubicBezTo>
                <a:cubicBezTo>
                  <a:pt x="2264" y="611"/>
                  <a:pt x="2258" y="616"/>
                  <a:pt x="2256" y="618"/>
                </a:cubicBezTo>
                <a:cubicBezTo>
                  <a:pt x="2252" y="620"/>
                  <a:pt x="2248" y="623"/>
                  <a:pt x="2244" y="625"/>
                </a:cubicBezTo>
                <a:cubicBezTo>
                  <a:pt x="2241" y="617"/>
                  <a:pt x="2248" y="612"/>
                  <a:pt x="2253" y="607"/>
                </a:cubicBezTo>
                <a:cubicBezTo>
                  <a:pt x="2248" y="604"/>
                  <a:pt x="2248" y="603"/>
                  <a:pt x="2243" y="605"/>
                </a:cubicBezTo>
                <a:cubicBezTo>
                  <a:pt x="2239" y="607"/>
                  <a:pt x="2237" y="609"/>
                  <a:pt x="2234" y="612"/>
                </a:cubicBezTo>
                <a:cubicBezTo>
                  <a:pt x="2230" y="615"/>
                  <a:pt x="2228" y="617"/>
                  <a:pt x="2223" y="618"/>
                </a:cubicBezTo>
                <a:cubicBezTo>
                  <a:pt x="2222" y="619"/>
                  <a:pt x="2214" y="621"/>
                  <a:pt x="2216" y="624"/>
                </a:cubicBezTo>
                <a:cubicBezTo>
                  <a:pt x="2219" y="627"/>
                  <a:pt x="2222" y="630"/>
                  <a:pt x="2225" y="634"/>
                </a:cubicBezTo>
                <a:cubicBezTo>
                  <a:pt x="2228" y="640"/>
                  <a:pt x="2228" y="639"/>
                  <a:pt x="2233" y="636"/>
                </a:cubicBezTo>
                <a:cubicBezTo>
                  <a:pt x="2241" y="632"/>
                  <a:pt x="2247" y="636"/>
                  <a:pt x="2256" y="638"/>
                </a:cubicBezTo>
                <a:cubicBezTo>
                  <a:pt x="2247" y="645"/>
                  <a:pt x="2237" y="653"/>
                  <a:pt x="2228" y="661"/>
                </a:cubicBezTo>
                <a:cubicBezTo>
                  <a:pt x="2232" y="664"/>
                  <a:pt x="2237" y="667"/>
                  <a:pt x="2239" y="672"/>
                </a:cubicBezTo>
                <a:cubicBezTo>
                  <a:pt x="2242" y="678"/>
                  <a:pt x="2245" y="684"/>
                  <a:pt x="2248" y="691"/>
                </a:cubicBezTo>
                <a:cubicBezTo>
                  <a:pt x="2243" y="690"/>
                  <a:pt x="2239" y="689"/>
                  <a:pt x="2234" y="688"/>
                </a:cubicBezTo>
                <a:cubicBezTo>
                  <a:pt x="2239" y="692"/>
                  <a:pt x="2244" y="695"/>
                  <a:pt x="2249" y="699"/>
                </a:cubicBezTo>
                <a:cubicBezTo>
                  <a:pt x="2245" y="702"/>
                  <a:pt x="2241" y="704"/>
                  <a:pt x="2238" y="707"/>
                </a:cubicBezTo>
                <a:cubicBezTo>
                  <a:pt x="2242" y="708"/>
                  <a:pt x="2247" y="710"/>
                  <a:pt x="2251" y="711"/>
                </a:cubicBezTo>
                <a:cubicBezTo>
                  <a:pt x="2246" y="721"/>
                  <a:pt x="2241" y="734"/>
                  <a:pt x="2234" y="744"/>
                </a:cubicBezTo>
                <a:cubicBezTo>
                  <a:pt x="2226" y="753"/>
                  <a:pt x="2220" y="764"/>
                  <a:pt x="2209" y="769"/>
                </a:cubicBezTo>
                <a:cubicBezTo>
                  <a:pt x="2197" y="774"/>
                  <a:pt x="2185" y="779"/>
                  <a:pt x="2173" y="783"/>
                </a:cubicBezTo>
                <a:cubicBezTo>
                  <a:pt x="2170" y="784"/>
                  <a:pt x="2166" y="786"/>
                  <a:pt x="2162" y="787"/>
                </a:cubicBezTo>
                <a:cubicBezTo>
                  <a:pt x="2159" y="788"/>
                  <a:pt x="2160" y="788"/>
                  <a:pt x="2161" y="792"/>
                </a:cubicBezTo>
                <a:cubicBezTo>
                  <a:pt x="2161" y="794"/>
                  <a:pt x="2161" y="799"/>
                  <a:pt x="2157" y="797"/>
                </a:cubicBezTo>
                <a:cubicBezTo>
                  <a:pt x="2156" y="796"/>
                  <a:pt x="2155" y="791"/>
                  <a:pt x="2154" y="789"/>
                </a:cubicBezTo>
                <a:cubicBezTo>
                  <a:pt x="2155" y="789"/>
                  <a:pt x="2157" y="788"/>
                  <a:pt x="2158" y="788"/>
                </a:cubicBezTo>
                <a:cubicBezTo>
                  <a:pt x="2154" y="785"/>
                  <a:pt x="2146" y="782"/>
                  <a:pt x="2142" y="786"/>
                </a:cubicBezTo>
                <a:cubicBezTo>
                  <a:pt x="2138" y="789"/>
                  <a:pt x="2128" y="794"/>
                  <a:pt x="2126" y="799"/>
                </a:cubicBezTo>
                <a:cubicBezTo>
                  <a:pt x="2126" y="801"/>
                  <a:pt x="2123" y="807"/>
                  <a:pt x="2124" y="809"/>
                </a:cubicBezTo>
                <a:cubicBezTo>
                  <a:pt x="2126" y="813"/>
                  <a:pt x="2128" y="816"/>
                  <a:pt x="2131" y="820"/>
                </a:cubicBezTo>
                <a:cubicBezTo>
                  <a:pt x="2134" y="826"/>
                  <a:pt x="2138" y="830"/>
                  <a:pt x="2142" y="835"/>
                </a:cubicBezTo>
                <a:cubicBezTo>
                  <a:pt x="2147" y="842"/>
                  <a:pt x="2150" y="844"/>
                  <a:pt x="2150" y="852"/>
                </a:cubicBezTo>
                <a:cubicBezTo>
                  <a:pt x="2150" y="857"/>
                  <a:pt x="2153" y="868"/>
                  <a:pt x="2149" y="872"/>
                </a:cubicBezTo>
                <a:cubicBezTo>
                  <a:pt x="2139" y="881"/>
                  <a:pt x="2129" y="890"/>
                  <a:pt x="2118" y="899"/>
                </a:cubicBezTo>
                <a:cubicBezTo>
                  <a:pt x="2114" y="895"/>
                  <a:pt x="2119" y="889"/>
                  <a:pt x="2116" y="886"/>
                </a:cubicBezTo>
                <a:cubicBezTo>
                  <a:pt x="2113" y="882"/>
                  <a:pt x="2109" y="879"/>
                  <a:pt x="2106" y="875"/>
                </a:cubicBezTo>
                <a:cubicBezTo>
                  <a:pt x="2099" y="868"/>
                  <a:pt x="2094" y="864"/>
                  <a:pt x="2086" y="864"/>
                </a:cubicBezTo>
                <a:cubicBezTo>
                  <a:pt x="2086" y="862"/>
                  <a:pt x="2086" y="859"/>
                  <a:pt x="2087" y="857"/>
                </a:cubicBezTo>
                <a:cubicBezTo>
                  <a:pt x="2078" y="858"/>
                  <a:pt x="2080" y="859"/>
                  <a:pt x="2079" y="868"/>
                </a:cubicBezTo>
                <a:cubicBezTo>
                  <a:pt x="2079" y="874"/>
                  <a:pt x="2076" y="879"/>
                  <a:pt x="2074" y="884"/>
                </a:cubicBezTo>
                <a:cubicBezTo>
                  <a:pt x="2073" y="886"/>
                  <a:pt x="2074" y="888"/>
                  <a:pt x="2074" y="891"/>
                </a:cubicBezTo>
                <a:cubicBezTo>
                  <a:pt x="2074" y="895"/>
                  <a:pt x="2074" y="895"/>
                  <a:pt x="2078" y="894"/>
                </a:cubicBezTo>
                <a:cubicBezTo>
                  <a:pt x="2081" y="894"/>
                  <a:pt x="2083" y="908"/>
                  <a:pt x="2084" y="910"/>
                </a:cubicBezTo>
                <a:cubicBezTo>
                  <a:pt x="2085" y="914"/>
                  <a:pt x="2093" y="918"/>
                  <a:pt x="2096" y="920"/>
                </a:cubicBezTo>
                <a:cubicBezTo>
                  <a:pt x="2099" y="923"/>
                  <a:pt x="2104" y="927"/>
                  <a:pt x="2105" y="931"/>
                </a:cubicBezTo>
                <a:cubicBezTo>
                  <a:pt x="2107" y="936"/>
                  <a:pt x="2105" y="942"/>
                  <a:pt x="2106" y="948"/>
                </a:cubicBezTo>
                <a:cubicBezTo>
                  <a:pt x="2108" y="952"/>
                  <a:pt x="2110" y="957"/>
                  <a:pt x="2112" y="962"/>
                </a:cubicBezTo>
                <a:cubicBezTo>
                  <a:pt x="2105" y="961"/>
                  <a:pt x="2101" y="956"/>
                  <a:pt x="2095" y="952"/>
                </a:cubicBezTo>
                <a:cubicBezTo>
                  <a:pt x="2089" y="947"/>
                  <a:pt x="2089" y="945"/>
                  <a:pt x="2087" y="938"/>
                </a:cubicBezTo>
                <a:cubicBezTo>
                  <a:pt x="2085" y="933"/>
                  <a:pt x="2084" y="922"/>
                  <a:pt x="2080" y="918"/>
                </a:cubicBezTo>
                <a:cubicBezTo>
                  <a:pt x="2075" y="913"/>
                  <a:pt x="2070" y="907"/>
                  <a:pt x="2065" y="902"/>
                </a:cubicBezTo>
                <a:cubicBezTo>
                  <a:pt x="2063" y="899"/>
                  <a:pt x="2066" y="886"/>
                  <a:pt x="2066" y="882"/>
                </a:cubicBezTo>
                <a:cubicBezTo>
                  <a:pt x="2067" y="875"/>
                  <a:pt x="2065" y="867"/>
                  <a:pt x="2065" y="861"/>
                </a:cubicBezTo>
                <a:cubicBezTo>
                  <a:pt x="2064" y="847"/>
                  <a:pt x="2060" y="835"/>
                  <a:pt x="2056" y="822"/>
                </a:cubicBezTo>
                <a:cubicBezTo>
                  <a:pt x="2053" y="826"/>
                  <a:pt x="2050" y="829"/>
                  <a:pt x="2047" y="832"/>
                </a:cubicBezTo>
                <a:cubicBezTo>
                  <a:pt x="2044" y="837"/>
                  <a:pt x="2044" y="836"/>
                  <a:pt x="2039" y="835"/>
                </a:cubicBezTo>
                <a:cubicBezTo>
                  <a:pt x="2034" y="834"/>
                  <a:pt x="2034" y="834"/>
                  <a:pt x="2035" y="829"/>
                </a:cubicBezTo>
                <a:cubicBezTo>
                  <a:pt x="2035" y="826"/>
                  <a:pt x="2037" y="819"/>
                  <a:pt x="2036" y="817"/>
                </a:cubicBezTo>
                <a:cubicBezTo>
                  <a:pt x="2033" y="808"/>
                  <a:pt x="2031" y="801"/>
                  <a:pt x="2024" y="796"/>
                </a:cubicBezTo>
                <a:cubicBezTo>
                  <a:pt x="2018" y="791"/>
                  <a:pt x="2016" y="782"/>
                  <a:pt x="2013" y="775"/>
                </a:cubicBezTo>
                <a:cubicBezTo>
                  <a:pt x="2010" y="777"/>
                  <a:pt x="2005" y="782"/>
                  <a:pt x="2002" y="782"/>
                </a:cubicBezTo>
                <a:cubicBezTo>
                  <a:pt x="1995" y="783"/>
                  <a:pt x="1989" y="784"/>
                  <a:pt x="1983" y="785"/>
                </a:cubicBezTo>
                <a:cubicBezTo>
                  <a:pt x="1982" y="785"/>
                  <a:pt x="1978" y="785"/>
                  <a:pt x="1977" y="786"/>
                </a:cubicBezTo>
                <a:cubicBezTo>
                  <a:pt x="1976" y="787"/>
                  <a:pt x="1978" y="791"/>
                  <a:pt x="1977" y="792"/>
                </a:cubicBezTo>
                <a:cubicBezTo>
                  <a:pt x="1974" y="796"/>
                  <a:pt x="1971" y="799"/>
                  <a:pt x="1968" y="802"/>
                </a:cubicBezTo>
                <a:cubicBezTo>
                  <a:pt x="1959" y="811"/>
                  <a:pt x="1950" y="820"/>
                  <a:pt x="1941" y="829"/>
                </a:cubicBezTo>
                <a:cubicBezTo>
                  <a:pt x="1938" y="832"/>
                  <a:pt x="1932" y="834"/>
                  <a:pt x="1929" y="836"/>
                </a:cubicBezTo>
                <a:cubicBezTo>
                  <a:pt x="1924" y="838"/>
                  <a:pt x="1926" y="841"/>
                  <a:pt x="1926" y="847"/>
                </a:cubicBezTo>
                <a:cubicBezTo>
                  <a:pt x="1926" y="852"/>
                  <a:pt x="1927" y="859"/>
                  <a:pt x="1926" y="863"/>
                </a:cubicBezTo>
                <a:cubicBezTo>
                  <a:pt x="1925" y="868"/>
                  <a:pt x="1922" y="874"/>
                  <a:pt x="1923" y="879"/>
                </a:cubicBezTo>
                <a:cubicBezTo>
                  <a:pt x="1924" y="886"/>
                  <a:pt x="1925" y="889"/>
                  <a:pt x="1930" y="894"/>
                </a:cubicBezTo>
                <a:cubicBezTo>
                  <a:pt x="1934" y="898"/>
                  <a:pt x="1935" y="903"/>
                  <a:pt x="1938" y="909"/>
                </a:cubicBezTo>
                <a:cubicBezTo>
                  <a:pt x="1942" y="919"/>
                  <a:pt x="1925" y="928"/>
                  <a:pt x="1924" y="914"/>
                </a:cubicBezTo>
                <a:cubicBezTo>
                  <a:pt x="1923" y="908"/>
                  <a:pt x="1923" y="903"/>
                  <a:pt x="1923" y="897"/>
                </a:cubicBezTo>
                <a:cubicBezTo>
                  <a:pt x="1923" y="891"/>
                  <a:pt x="1921" y="890"/>
                  <a:pt x="1917" y="886"/>
                </a:cubicBezTo>
                <a:cubicBezTo>
                  <a:pt x="1917" y="890"/>
                  <a:pt x="1918" y="894"/>
                  <a:pt x="1914" y="896"/>
                </a:cubicBezTo>
                <a:cubicBezTo>
                  <a:pt x="1911" y="898"/>
                  <a:pt x="1907" y="901"/>
                  <a:pt x="1904" y="903"/>
                </a:cubicBezTo>
                <a:cubicBezTo>
                  <a:pt x="1894" y="884"/>
                  <a:pt x="1885" y="865"/>
                  <a:pt x="1877" y="845"/>
                </a:cubicBezTo>
                <a:cubicBezTo>
                  <a:pt x="1874" y="840"/>
                  <a:pt x="1871" y="834"/>
                  <a:pt x="1869" y="829"/>
                </a:cubicBezTo>
                <a:cubicBezTo>
                  <a:pt x="1868" y="825"/>
                  <a:pt x="1869" y="820"/>
                  <a:pt x="1869" y="816"/>
                </a:cubicBezTo>
                <a:cubicBezTo>
                  <a:pt x="1868" y="803"/>
                  <a:pt x="1868" y="791"/>
                  <a:pt x="1868" y="778"/>
                </a:cubicBezTo>
                <a:cubicBezTo>
                  <a:pt x="1865" y="782"/>
                  <a:pt x="1862" y="786"/>
                  <a:pt x="1860" y="789"/>
                </a:cubicBezTo>
                <a:cubicBezTo>
                  <a:pt x="1857" y="793"/>
                  <a:pt x="1857" y="792"/>
                  <a:pt x="1852" y="792"/>
                </a:cubicBezTo>
                <a:cubicBezTo>
                  <a:pt x="1848" y="792"/>
                  <a:pt x="1842" y="783"/>
                  <a:pt x="1838" y="779"/>
                </a:cubicBezTo>
                <a:cubicBezTo>
                  <a:pt x="1842" y="778"/>
                  <a:pt x="1849" y="779"/>
                  <a:pt x="1850" y="774"/>
                </a:cubicBezTo>
                <a:cubicBezTo>
                  <a:pt x="1848" y="774"/>
                  <a:pt x="1845" y="775"/>
                  <a:pt x="1844" y="774"/>
                </a:cubicBezTo>
                <a:cubicBezTo>
                  <a:pt x="1839" y="773"/>
                  <a:pt x="1833" y="768"/>
                  <a:pt x="1828" y="765"/>
                </a:cubicBezTo>
                <a:cubicBezTo>
                  <a:pt x="1825" y="764"/>
                  <a:pt x="1823" y="755"/>
                  <a:pt x="1821" y="752"/>
                </a:cubicBezTo>
                <a:cubicBezTo>
                  <a:pt x="1820" y="748"/>
                  <a:pt x="1793" y="754"/>
                  <a:pt x="1789" y="755"/>
                </a:cubicBezTo>
                <a:cubicBezTo>
                  <a:pt x="1779" y="756"/>
                  <a:pt x="1769" y="752"/>
                  <a:pt x="1759" y="750"/>
                </a:cubicBezTo>
                <a:cubicBezTo>
                  <a:pt x="1755" y="749"/>
                  <a:pt x="1750" y="749"/>
                  <a:pt x="1748" y="745"/>
                </a:cubicBezTo>
                <a:cubicBezTo>
                  <a:pt x="1744" y="737"/>
                  <a:pt x="1745" y="735"/>
                  <a:pt x="1737" y="738"/>
                </a:cubicBezTo>
                <a:cubicBezTo>
                  <a:pt x="1731" y="740"/>
                  <a:pt x="1727" y="739"/>
                  <a:pt x="1720" y="738"/>
                </a:cubicBezTo>
                <a:cubicBezTo>
                  <a:pt x="1716" y="737"/>
                  <a:pt x="1714" y="732"/>
                  <a:pt x="1710" y="731"/>
                </a:cubicBezTo>
                <a:cubicBezTo>
                  <a:pt x="1703" y="727"/>
                  <a:pt x="1702" y="726"/>
                  <a:pt x="1699" y="719"/>
                </a:cubicBezTo>
                <a:cubicBezTo>
                  <a:pt x="1697" y="714"/>
                  <a:pt x="1696" y="708"/>
                  <a:pt x="1690" y="707"/>
                </a:cubicBezTo>
                <a:cubicBezTo>
                  <a:pt x="1682" y="706"/>
                  <a:pt x="1682" y="706"/>
                  <a:pt x="1676" y="714"/>
                </a:cubicBezTo>
                <a:cubicBezTo>
                  <a:pt x="1674" y="716"/>
                  <a:pt x="1681" y="725"/>
                  <a:pt x="1682" y="728"/>
                </a:cubicBezTo>
                <a:cubicBezTo>
                  <a:pt x="1688" y="737"/>
                  <a:pt x="1693" y="747"/>
                  <a:pt x="1698" y="756"/>
                </a:cubicBezTo>
                <a:cubicBezTo>
                  <a:pt x="1698" y="752"/>
                  <a:pt x="1699" y="747"/>
                  <a:pt x="1700" y="743"/>
                </a:cubicBezTo>
                <a:cubicBezTo>
                  <a:pt x="1703" y="750"/>
                  <a:pt x="1703" y="756"/>
                  <a:pt x="1703" y="764"/>
                </a:cubicBezTo>
                <a:cubicBezTo>
                  <a:pt x="1709" y="763"/>
                  <a:pt x="1720" y="764"/>
                  <a:pt x="1726" y="761"/>
                </a:cubicBezTo>
                <a:cubicBezTo>
                  <a:pt x="1731" y="757"/>
                  <a:pt x="1737" y="748"/>
                  <a:pt x="1741" y="743"/>
                </a:cubicBezTo>
                <a:cubicBezTo>
                  <a:pt x="1742" y="748"/>
                  <a:pt x="1740" y="757"/>
                  <a:pt x="1745" y="760"/>
                </a:cubicBezTo>
                <a:cubicBezTo>
                  <a:pt x="1747" y="762"/>
                  <a:pt x="1750" y="765"/>
                  <a:pt x="1753" y="766"/>
                </a:cubicBezTo>
                <a:cubicBezTo>
                  <a:pt x="1756" y="767"/>
                  <a:pt x="1759" y="766"/>
                  <a:pt x="1760" y="769"/>
                </a:cubicBezTo>
                <a:cubicBezTo>
                  <a:pt x="1761" y="771"/>
                  <a:pt x="1763" y="776"/>
                  <a:pt x="1765" y="777"/>
                </a:cubicBezTo>
                <a:cubicBezTo>
                  <a:pt x="1769" y="777"/>
                  <a:pt x="1767" y="780"/>
                  <a:pt x="1767" y="784"/>
                </a:cubicBezTo>
                <a:cubicBezTo>
                  <a:pt x="1767" y="788"/>
                  <a:pt x="1759" y="795"/>
                  <a:pt x="1756" y="798"/>
                </a:cubicBezTo>
                <a:cubicBezTo>
                  <a:pt x="1756" y="797"/>
                  <a:pt x="1755" y="795"/>
                  <a:pt x="1755" y="794"/>
                </a:cubicBezTo>
                <a:cubicBezTo>
                  <a:pt x="1753" y="799"/>
                  <a:pt x="1751" y="801"/>
                  <a:pt x="1751" y="807"/>
                </a:cubicBezTo>
                <a:cubicBezTo>
                  <a:pt x="1751" y="812"/>
                  <a:pt x="1750" y="811"/>
                  <a:pt x="1746" y="813"/>
                </a:cubicBezTo>
                <a:cubicBezTo>
                  <a:pt x="1742" y="815"/>
                  <a:pt x="1738" y="817"/>
                  <a:pt x="1734" y="819"/>
                </a:cubicBezTo>
                <a:cubicBezTo>
                  <a:pt x="1731" y="820"/>
                  <a:pt x="1731" y="827"/>
                  <a:pt x="1729" y="828"/>
                </a:cubicBezTo>
                <a:cubicBezTo>
                  <a:pt x="1727" y="829"/>
                  <a:pt x="1724" y="826"/>
                  <a:pt x="1722" y="827"/>
                </a:cubicBezTo>
                <a:cubicBezTo>
                  <a:pt x="1719" y="828"/>
                  <a:pt x="1716" y="830"/>
                  <a:pt x="1713" y="831"/>
                </a:cubicBezTo>
                <a:cubicBezTo>
                  <a:pt x="1709" y="833"/>
                  <a:pt x="1710" y="838"/>
                  <a:pt x="1706" y="840"/>
                </a:cubicBezTo>
                <a:cubicBezTo>
                  <a:pt x="1699" y="842"/>
                  <a:pt x="1693" y="844"/>
                  <a:pt x="1686" y="847"/>
                </a:cubicBezTo>
                <a:cubicBezTo>
                  <a:pt x="1684" y="847"/>
                  <a:pt x="1684" y="849"/>
                  <a:pt x="1682" y="851"/>
                </a:cubicBezTo>
                <a:cubicBezTo>
                  <a:pt x="1681" y="853"/>
                  <a:pt x="1679" y="853"/>
                  <a:pt x="1676" y="853"/>
                </a:cubicBezTo>
                <a:cubicBezTo>
                  <a:pt x="1670" y="854"/>
                  <a:pt x="1664" y="856"/>
                  <a:pt x="1659" y="858"/>
                </a:cubicBezTo>
                <a:cubicBezTo>
                  <a:pt x="1654" y="859"/>
                  <a:pt x="1653" y="864"/>
                  <a:pt x="1649" y="864"/>
                </a:cubicBezTo>
                <a:cubicBezTo>
                  <a:pt x="1642" y="864"/>
                  <a:pt x="1641" y="865"/>
                  <a:pt x="1640" y="858"/>
                </a:cubicBezTo>
                <a:cubicBezTo>
                  <a:pt x="1638" y="850"/>
                  <a:pt x="1637" y="843"/>
                  <a:pt x="1635" y="835"/>
                </a:cubicBezTo>
                <a:cubicBezTo>
                  <a:pt x="1633" y="823"/>
                  <a:pt x="1628" y="816"/>
                  <a:pt x="1621" y="806"/>
                </a:cubicBezTo>
                <a:cubicBezTo>
                  <a:pt x="1618" y="800"/>
                  <a:pt x="1617" y="798"/>
                  <a:pt x="1611" y="796"/>
                </a:cubicBezTo>
                <a:cubicBezTo>
                  <a:pt x="1608" y="795"/>
                  <a:pt x="1608" y="784"/>
                  <a:pt x="1607" y="780"/>
                </a:cubicBezTo>
                <a:cubicBezTo>
                  <a:pt x="1606" y="774"/>
                  <a:pt x="1602" y="769"/>
                  <a:pt x="1600" y="764"/>
                </a:cubicBezTo>
                <a:cubicBezTo>
                  <a:pt x="1598" y="761"/>
                  <a:pt x="1595" y="760"/>
                  <a:pt x="1593" y="756"/>
                </a:cubicBezTo>
                <a:cubicBezTo>
                  <a:pt x="1589" y="749"/>
                  <a:pt x="1585" y="742"/>
                  <a:pt x="1581" y="735"/>
                </a:cubicBezTo>
                <a:cubicBezTo>
                  <a:pt x="1579" y="731"/>
                  <a:pt x="1577" y="725"/>
                  <a:pt x="1573" y="726"/>
                </a:cubicBezTo>
                <a:cubicBezTo>
                  <a:pt x="1573" y="722"/>
                  <a:pt x="1574" y="717"/>
                  <a:pt x="1574" y="713"/>
                </a:cubicBezTo>
                <a:cubicBezTo>
                  <a:pt x="1573" y="718"/>
                  <a:pt x="1571" y="723"/>
                  <a:pt x="1569" y="729"/>
                </a:cubicBezTo>
                <a:cubicBezTo>
                  <a:pt x="1563" y="722"/>
                  <a:pt x="1560" y="717"/>
                  <a:pt x="1556" y="709"/>
                </a:cubicBezTo>
                <a:cubicBezTo>
                  <a:pt x="1552" y="714"/>
                  <a:pt x="1559" y="723"/>
                  <a:pt x="1562" y="728"/>
                </a:cubicBezTo>
                <a:cubicBezTo>
                  <a:pt x="1567" y="738"/>
                  <a:pt x="1572" y="748"/>
                  <a:pt x="1576" y="758"/>
                </a:cubicBezTo>
                <a:cubicBezTo>
                  <a:pt x="1579" y="764"/>
                  <a:pt x="1578" y="771"/>
                  <a:pt x="1583" y="776"/>
                </a:cubicBezTo>
                <a:cubicBezTo>
                  <a:pt x="1585" y="778"/>
                  <a:pt x="1589" y="781"/>
                  <a:pt x="1590" y="784"/>
                </a:cubicBezTo>
                <a:cubicBezTo>
                  <a:pt x="1590" y="789"/>
                  <a:pt x="1591" y="794"/>
                  <a:pt x="1592" y="799"/>
                </a:cubicBezTo>
                <a:cubicBezTo>
                  <a:pt x="1592" y="802"/>
                  <a:pt x="1592" y="808"/>
                  <a:pt x="1594" y="810"/>
                </a:cubicBezTo>
                <a:cubicBezTo>
                  <a:pt x="1597" y="812"/>
                  <a:pt x="1601" y="815"/>
                  <a:pt x="1603" y="818"/>
                </a:cubicBezTo>
                <a:cubicBezTo>
                  <a:pt x="1608" y="825"/>
                  <a:pt x="1609" y="835"/>
                  <a:pt x="1612" y="842"/>
                </a:cubicBezTo>
                <a:cubicBezTo>
                  <a:pt x="1613" y="845"/>
                  <a:pt x="1620" y="844"/>
                  <a:pt x="1622" y="846"/>
                </a:cubicBezTo>
                <a:cubicBezTo>
                  <a:pt x="1625" y="849"/>
                  <a:pt x="1627" y="853"/>
                  <a:pt x="1630" y="856"/>
                </a:cubicBezTo>
                <a:cubicBezTo>
                  <a:pt x="1635" y="861"/>
                  <a:pt x="1644" y="867"/>
                  <a:pt x="1637" y="874"/>
                </a:cubicBezTo>
                <a:cubicBezTo>
                  <a:pt x="1642" y="875"/>
                  <a:pt x="1647" y="885"/>
                  <a:pt x="1651" y="884"/>
                </a:cubicBezTo>
                <a:cubicBezTo>
                  <a:pt x="1664" y="881"/>
                  <a:pt x="1677" y="877"/>
                  <a:pt x="1690" y="874"/>
                </a:cubicBezTo>
                <a:cubicBezTo>
                  <a:pt x="1692" y="873"/>
                  <a:pt x="1699" y="870"/>
                  <a:pt x="1701" y="874"/>
                </a:cubicBezTo>
                <a:cubicBezTo>
                  <a:pt x="1703" y="876"/>
                  <a:pt x="1698" y="888"/>
                  <a:pt x="1697" y="891"/>
                </a:cubicBezTo>
                <a:cubicBezTo>
                  <a:pt x="1695" y="901"/>
                  <a:pt x="1687" y="911"/>
                  <a:pt x="1682" y="921"/>
                </a:cubicBezTo>
                <a:cubicBezTo>
                  <a:pt x="1678" y="928"/>
                  <a:pt x="1675" y="937"/>
                  <a:pt x="1669" y="943"/>
                </a:cubicBezTo>
                <a:cubicBezTo>
                  <a:pt x="1653" y="960"/>
                  <a:pt x="1634" y="975"/>
                  <a:pt x="1622" y="996"/>
                </a:cubicBezTo>
                <a:cubicBezTo>
                  <a:pt x="1620" y="1000"/>
                  <a:pt x="1603" y="1023"/>
                  <a:pt x="1606" y="1027"/>
                </a:cubicBezTo>
                <a:cubicBezTo>
                  <a:pt x="1610" y="1035"/>
                  <a:pt x="1610" y="1036"/>
                  <a:pt x="1610" y="1045"/>
                </a:cubicBezTo>
                <a:cubicBezTo>
                  <a:pt x="1609" y="1053"/>
                  <a:pt x="1610" y="1053"/>
                  <a:pt x="1614" y="1059"/>
                </a:cubicBezTo>
                <a:cubicBezTo>
                  <a:pt x="1622" y="1069"/>
                  <a:pt x="1619" y="1084"/>
                  <a:pt x="1620" y="1096"/>
                </a:cubicBezTo>
                <a:cubicBezTo>
                  <a:pt x="1620" y="1105"/>
                  <a:pt x="1613" y="1116"/>
                  <a:pt x="1606" y="1119"/>
                </a:cubicBezTo>
                <a:cubicBezTo>
                  <a:pt x="1602" y="1121"/>
                  <a:pt x="1594" y="1123"/>
                  <a:pt x="1590" y="1126"/>
                </a:cubicBezTo>
                <a:cubicBezTo>
                  <a:pt x="1587" y="1131"/>
                  <a:pt x="1583" y="1136"/>
                  <a:pt x="1579" y="1140"/>
                </a:cubicBezTo>
                <a:cubicBezTo>
                  <a:pt x="1575" y="1144"/>
                  <a:pt x="1571" y="1146"/>
                  <a:pt x="1573" y="1151"/>
                </a:cubicBezTo>
                <a:cubicBezTo>
                  <a:pt x="1575" y="1155"/>
                  <a:pt x="1580" y="1163"/>
                  <a:pt x="1580" y="1167"/>
                </a:cubicBezTo>
                <a:cubicBezTo>
                  <a:pt x="1579" y="1171"/>
                  <a:pt x="1580" y="1182"/>
                  <a:pt x="1577" y="1186"/>
                </a:cubicBezTo>
                <a:cubicBezTo>
                  <a:pt x="1575" y="1189"/>
                  <a:pt x="1566" y="1191"/>
                  <a:pt x="1562" y="1193"/>
                </a:cubicBezTo>
                <a:cubicBezTo>
                  <a:pt x="1557" y="1196"/>
                  <a:pt x="1558" y="1198"/>
                  <a:pt x="1557" y="1205"/>
                </a:cubicBezTo>
                <a:cubicBezTo>
                  <a:pt x="1557" y="1209"/>
                  <a:pt x="1558" y="1218"/>
                  <a:pt x="1555" y="1221"/>
                </a:cubicBezTo>
                <a:cubicBezTo>
                  <a:pt x="1549" y="1231"/>
                  <a:pt x="1543" y="1242"/>
                  <a:pt x="1535" y="1250"/>
                </a:cubicBezTo>
                <a:cubicBezTo>
                  <a:pt x="1531" y="1254"/>
                  <a:pt x="1526" y="1258"/>
                  <a:pt x="1522" y="1262"/>
                </a:cubicBezTo>
                <a:cubicBezTo>
                  <a:pt x="1519" y="1264"/>
                  <a:pt x="1514" y="1270"/>
                  <a:pt x="1511" y="1271"/>
                </a:cubicBezTo>
                <a:cubicBezTo>
                  <a:pt x="1499" y="1273"/>
                  <a:pt x="1488" y="1276"/>
                  <a:pt x="1476" y="1278"/>
                </a:cubicBezTo>
                <a:cubicBezTo>
                  <a:pt x="1471" y="1279"/>
                  <a:pt x="1465" y="1280"/>
                  <a:pt x="1460" y="1282"/>
                </a:cubicBezTo>
                <a:cubicBezTo>
                  <a:pt x="1457" y="1282"/>
                  <a:pt x="1452" y="1275"/>
                  <a:pt x="1450" y="1274"/>
                </a:cubicBezTo>
                <a:cubicBezTo>
                  <a:pt x="1444" y="1268"/>
                  <a:pt x="1444" y="1268"/>
                  <a:pt x="1445" y="1259"/>
                </a:cubicBezTo>
                <a:cubicBezTo>
                  <a:pt x="1445" y="1255"/>
                  <a:pt x="1441" y="1249"/>
                  <a:pt x="1440" y="1246"/>
                </a:cubicBezTo>
                <a:cubicBezTo>
                  <a:pt x="1437" y="1239"/>
                  <a:pt x="1434" y="1232"/>
                  <a:pt x="1432" y="1225"/>
                </a:cubicBezTo>
                <a:cubicBezTo>
                  <a:pt x="1430" y="1221"/>
                  <a:pt x="1425" y="1218"/>
                  <a:pt x="1422" y="1215"/>
                </a:cubicBezTo>
                <a:cubicBezTo>
                  <a:pt x="1420" y="1213"/>
                  <a:pt x="1420" y="1204"/>
                  <a:pt x="1420" y="1201"/>
                </a:cubicBezTo>
                <a:cubicBezTo>
                  <a:pt x="1418" y="1193"/>
                  <a:pt x="1417" y="1185"/>
                  <a:pt x="1416" y="1178"/>
                </a:cubicBezTo>
                <a:cubicBezTo>
                  <a:pt x="1415" y="1167"/>
                  <a:pt x="1409" y="1159"/>
                  <a:pt x="1405" y="1150"/>
                </a:cubicBezTo>
                <a:cubicBezTo>
                  <a:pt x="1402" y="1143"/>
                  <a:pt x="1399" y="1137"/>
                  <a:pt x="1396" y="1131"/>
                </a:cubicBezTo>
                <a:cubicBezTo>
                  <a:pt x="1394" y="1129"/>
                  <a:pt x="1396" y="1124"/>
                  <a:pt x="1397" y="1121"/>
                </a:cubicBezTo>
                <a:cubicBezTo>
                  <a:pt x="1399" y="1107"/>
                  <a:pt x="1399" y="1095"/>
                  <a:pt x="1405" y="1083"/>
                </a:cubicBezTo>
                <a:cubicBezTo>
                  <a:pt x="1412" y="1072"/>
                  <a:pt x="1408" y="1063"/>
                  <a:pt x="1405" y="1052"/>
                </a:cubicBezTo>
                <a:cubicBezTo>
                  <a:pt x="1402" y="1039"/>
                  <a:pt x="1399" y="1027"/>
                  <a:pt x="1396" y="1015"/>
                </a:cubicBezTo>
                <a:cubicBezTo>
                  <a:pt x="1395" y="1011"/>
                  <a:pt x="1390" y="1006"/>
                  <a:pt x="1388" y="1003"/>
                </a:cubicBezTo>
                <a:cubicBezTo>
                  <a:pt x="1384" y="998"/>
                  <a:pt x="1380" y="992"/>
                  <a:pt x="1376" y="986"/>
                </a:cubicBezTo>
                <a:cubicBezTo>
                  <a:pt x="1373" y="983"/>
                  <a:pt x="1375" y="979"/>
                  <a:pt x="1375" y="976"/>
                </a:cubicBezTo>
                <a:cubicBezTo>
                  <a:pt x="1376" y="968"/>
                  <a:pt x="1377" y="960"/>
                  <a:pt x="1378" y="952"/>
                </a:cubicBezTo>
                <a:cubicBezTo>
                  <a:pt x="1379" y="946"/>
                  <a:pt x="1379" y="945"/>
                  <a:pt x="1375" y="940"/>
                </a:cubicBezTo>
                <a:cubicBezTo>
                  <a:pt x="1371" y="934"/>
                  <a:pt x="1371" y="933"/>
                  <a:pt x="1364" y="934"/>
                </a:cubicBezTo>
                <a:cubicBezTo>
                  <a:pt x="1360" y="934"/>
                  <a:pt x="1352" y="937"/>
                  <a:pt x="1350" y="933"/>
                </a:cubicBezTo>
                <a:cubicBezTo>
                  <a:pt x="1345" y="928"/>
                  <a:pt x="1341" y="923"/>
                  <a:pt x="1337" y="918"/>
                </a:cubicBezTo>
                <a:cubicBezTo>
                  <a:pt x="1336" y="916"/>
                  <a:pt x="1311" y="920"/>
                  <a:pt x="1308" y="921"/>
                </a:cubicBezTo>
                <a:cubicBezTo>
                  <a:pt x="1302" y="924"/>
                  <a:pt x="1296" y="927"/>
                  <a:pt x="1290" y="930"/>
                </a:cubicBezTo>
                <a:cubicBezTo>
                  <a:pt x="1286" y="933"/>
                  <a:pt x="1284" y="932"/>
                  <a:pt x="1279" y="930"/>
                </a:cubicBezTo>
                <a:cubicBezTo>
                  <a:pt x="1273" y="929"/>
                  <a:pt x="1270" y="927"/>
                  <a:pt x="1265" y="929"/>
                </a:cubicBezTo>
                <a:cubicBezTo>
                  <a:pt x="1259" y="931"/>
                  <a:pt x="1252" y="934"/>
                  <a:pt x="1246" y="936"/>
                </a:cubicBezTo>
                <a:cubicBezTo>
                  <a:pt x="1243" y="937"/>
                  <a:pt x="1239" y="933"/>
                  <a:pt x="1237" y="931"/>
                </a:cubicBezTo>
                <a:cubicBezTo>
                  <a:pt x="1231" y="926"/>
                  <a:pt x="1224" y="922"/>
                  <a:pt x="1218" y="918"/>
                </a:cubicBezTo>
                <a:cubicBezTo>
                  <a:pt x="1211" y="912"/>
                  <a:pt x="1207" y="909"/>
                  <a:pt x="1202" y="901"/>
                </a:cubicBezTo>
                <a:cubicBezTo>
                  <a:pt x="1194" y="887"/>
                  <a:pt x="1186" y="874"/>
                  <a:pt x="1178" y="860"/>
                </a:cubicBezTo>
                <a:cubicBezTo>
                  <a:pt x="1176" y="856"/>
                  <a:pt x="1173" y="851"/>
                  <a:pt x="1171" y="847"/>
                </a:cubicBezTo>
                <a:cubicBezTo>
                  <a:pt x="1170" y="845"/>
                  <a:pt x="1174" y="837"/>
                  <a:pt x="1175" y="835"/>
                </a:cubicBezTo>
                <a:cubicBezTo>
                  <a:pt x="1176" y="832"/>
                  <a:pt x="1180" y="825"/>
                  <a:pt x="1179" y="821"/>
                </a:cubicBezTo>
                <a:cubicBezTo>
                  <a:pt x="1178" y="815"/>
                  <a:pt x="1176" y="808"/>
                  <a:pt x="1175" y="802"/>
                </a:cubicBezTo>
                <a:cubicBezTo>
                  <a:pt x="1174" y="797"/>
                  <a:pt x="1171" y="789"/>
                  <a:pt x="1171" y="785"/>
                </a:cubicBezTo>
                <a:cubicBezTo>
                  <a:pt x="1171" y="782"/>
                  <a:pt x="1175" y="778"/>
                  <a:pt x="1176" y="776"/>
                </a:cubicBezTo>
                <a:cubicBezTo>
                  <a:pt x="1184" y="762"/>
                  <a:pt x="1191" y="749"/>
                  <a:pt x="1199" y="735"/>
                </a:cubicBezTo>
                <a:cubicBezTo>
                  <a:pt x="1204" y="725"/>
                  <a:pt x="1210" y="723"/>
                  <a:pt x="1219" y="717"/>
                </a:cubicBezTo>
                <a:cubicBezTo>
                  <a:pt x="1224" y="714"/>
                  <a:pt x="1226" y="714"/>
                  <a:pt x="1227" y="708"/>
                </a:cubicBezTo>
                <a:cubicBezTo>
                  <a:pt x="1228" y="701"/>
                  <a:pt x="1229" y="694"/>
                  <a:pt x="1230" y="686"/>
                </a:cubicBezTo>
                <a:cubicBezTo>
                  <a:pt x="1232" y="678"/>
                  <a:pt x="1249" y="676"/>
                  <a:pt x="1252" y="668"/>
                </a:cubicBezTo>
                <a:cubicBezTo>
                  <a:pt x="1254" y="662"/>
                  <a:pt x="1255" y="654"/>
                  <a:pt x="1261" y="653"/>
                </a:cubicBezTo>
                <a:cubicBezTo>
                  <a:pt x="1263" y="652"/>
                  <a:pt x="1267" y="660"/>
                  <a:pt x="1271" y="659"/>
                </a:cubicBezTo>
                <a:cubicBezTo>
                  <a:pt x="1274" y="659"/>
                  <a:pt x="1278" y="656"/>
                  <a:pt x="1280" y="657"/>
                </a:cubicBezTo>
                <a:cubicBezTo>
                  <a:pt x="1281" y="658"/>
                  <a:pt x="1286" y="661"/>
                  <a:pt x="1287" y="661"/>
                </a:cubicBezTo>
                <a:cubicBezTo>
                  <a:pt x="1291" y="658"/>
                  <a:pt x="1296" y="655"/>
                  <a:pt x="1301" y="652"/>
                </a:cubicBezTo>
                <a:cubicBezTo>
                  <a:pt x="1309" y="648"/>
                  <a:pt x="1320" y="645"/>
                  <a:pt x="1330" y="643"/>
                </a:cubicBezTo>
                <a:cubicBezTo>
                  <a:pt x="1332" y="643"/>
                  <a:pt x="1336" y="642"/>
                  <a:pt x="1339" y="642"/>
                </a:cubicBezTo>
                <a:cubicBezTo>
                  <a:pt x="1341" y="643"/>
                  <a:pt x="1344" y="645"/>
                  <a:pt x="1346" y="645"/>
                </a:cubicBezTo>
                <a:cubicBezTo>
                  <a:pt x="1348" y="645"/>
                  <a:pt x="1351" y="642"/>
                  <a:pt x="1353" y="642"/>
                </a:cubicBezTo>
                <a:cubicBezTo>
                  <a:pt x="1355" y="641"/>
                  <a:pt x="1357" y="642"/>
                  <a:pt x="1359" y="642"/>
                </a:cubicBezTo>
                <a:cubicBezTo>
                  <a:pt x="1366" y="642"/>
                  <a:pt x="1370" y="643"/>
                  <a:pt x="1376" y="640"/>
                </a:cubicBezTo>
                <a:cubicBezTo>
                  <a:pt x="1380" y="637"/>
                  <a:pt x="1384" y="641"/>
                  <a:pt x="1389" y="643"/>
                </a:cubicBezTo>
                <a:cubicBezTo>
                  <a:pt x="1386" y="650"/>
                  <a:pt x="1385" y="651"/>
                  <a:pt x="1389" y="658"/>
                </a:cubicBezTo>
                <a:cubicBezTo>
                  <a:pt x="1391" y="661"/>
                  <a:pt x="1384" y="666"/>
                  <a:pt x="1381" y="669"/>
                </a:cubicBezTo>
                <a:cubicBezTo>
                  <a:pt x="1385" y="672"/>
                  <a:pt x="1390" y="678"/>
                  <a:pt x="1394" y="679"/>
                </a:cubicBezTo>
                <a:cubicBezTo>
                  <a:pt x="1402" y="682"/>
                  <a:pt x="1410" y="684"/>
                  <a:pt x="1418" y="686"/>
                </a:cubicBezTo>
                <a:cubicBezTo>
                  <a:pt x="1425" y="687"/>
                  <a:pt x="1423" y="694"/>
                  <a:pt x="1429" y="697"/>
                </a:cubicBezTo>
                <a:cubicBezTo>
                  <a:pt x="1434" y="699"/>
                  <a:pt x="1439" y="698"/>
                  <a:pt x="1444" y="702"/>
                </a:cubicBezTo>
                <a:cubicBezTo>
                  <a:pt x="1451" y="707"/>
                  <a:pt x="1455" y="708"/>
                  <a:pt x="1460" y="699"/>
                </a:cubicBezTo>
                <a:cubicBezTo>
                  <a:pt x="1461" y="697"/>
                  <a:pt x="1457" y="694"/>
                  <a:pt x="1458" y="692"/>
                </a:cubicBezTo>
                <a:cubicBezTo>
                  <a:pt x="1459" y="690"/>
                  <a:pt x="1461" y="685"/>
                  <a:pt x="1463" y="685"/>
                </a:cubicBezTo>
                <a:cubicBezTo>
                  <a:pt x="1470" y="683"/>
                  <a:pt x="1474" y="681"/>
                  <a:pt x="1482" y="684"/>
                </a:cubicBezTo>
                <a:cubicBezTo>
                  <a:pt x="1484" y="684"/>
                  <a:pt x="1482" y="688"/>
                  <a:pt x="1484" y="688"/>
                </a:cubicBezTo>
                <a:cubicBezTo>
                  <a:pt x="1488" y="689"/>
                  <a:pt x="1492" y="690"/>
                  <a:pt x="1495" y="690"/>
                </a:cubicBezTo>
                <a:cubicBezTo>
                  <a:pt x="1498" y="691"/>
                  <a:pt x="1498" y="692"/>
                  <a:pt x="1500" y="695"/>
                </a:cubicBezTo>
                <a:cubicBezTo>
                  <a:pt x="1501" y="697"/>
                  <a:pt x="1503" y="693"/>
                  <a:pt x="1505" y="694"/>
                </a:cubicBezTo>
                <a:cubicBezTo>
                  <a:pt x="1510" y="696"/>
                  <a:pt x="1516" y="697"/>
                  <a:pt x="1522" y="699"/>
                </a:cubicBezTo>
                <a:cubicBezTo>
                  <a:pt x="1528" y="701"/>
                  <a:pt x="1529" y="701"/>
                  <a:pt x="1535" y="698"/>
                </a:cubicBezTo>
                <a:cubicBezTo>
                  <a:pt x="1542" y="695"/>
                  <a:pt x="1543" y="694"/>
                  <a:pt x="1549" y="697"/>
                </a:cubicBezTo>
                <a:cubicBezTo>
                  <a:pt x="1557" y="701"/>
                  <a:pt x="1569" y="699"/>
                  <a:pt x="1573" y="689"/>
                </a:cubicBezTo>
                <a:cubicBezTo>
                  <a:pt x="1575" y="683"/>
                  <a:pt x="1586" y="664"/>
                  <a:pt x="1582" y="658"/>
                </a:cubicBezTo>
                <a:cubicBezTo>
                  <a:pt x="1579" y="654"/>
                  <a:pt x="1585" y="645"/>
                  <a:pt x="1584" y="643"/>
                </a:cubicBezTo>
                <a:cubicBezTo>
                  <a:pt x="1582" y="642"/>
                  <a:pt x="1580" y="644"/>
                  <a:pt x="1579" y="645"/>
                </a:cubicBezTo>
                <a:cubicBezTo>
                  <a:pt x="1577" y="647"/>
                  <a:pt x="1575" y="643"/>
                  <a:pt x="1573" y="644"/>
                </a:cubicBezTo>
                <a:cubicBezTo>
                  <a:pt x="1571" y="644"/>
                  <a:pt x="1569" y="649"/>
                  <a:pt x="1567" y="650"/>
                </a:cubicBezTo>
                <a:cubicBezTo>
                  <a:pt x="1565" y="651"/>
                  <a:pt x="1561" y="650"/>
                  <a:pt x="1559" y="650"/>
                </a:cubicBezTo>
                <a:cubicBezTo>
                  <a:pt x="1554" y="650"/>
                  <a:pt x="1552" y="645"/>
                  <a:pt x="1547" y="644"/>
                </a:cubicBezTo>
                <a:cubicBezTo>
                  <a:pt x="1544" y="644"/>
                  <a:pt x="1541" y="642"/>
                  <a:pt x="1540" y="645"/>
                </a:cubicBezTo>
                <a:cubicBezTo>
                  <a:pt x="1539" y="649"/>
                  <a:pt x="1539" y="649"/>
                  <a:pt x="1535" y="650"/>
                </a:cubicBezTo>
                <a:cubicBezTo>
                  <a:pt x="1531" y="651"/>
                  <a:pt x="1525" y="645"/>
                  <a:pt x="1522" y="643"/>
                </a:cubicBezTo>
                <a:cubicBezTo>
                  <a:pt x="1516" y="640"/>
                  <a:pt x="1506" y="624"/>
                  <a:pt x="1512" y="617"/>
                </a:cubicBezTo>
                <a:cubicBezTo>
                  <a:pt x="1510" y="617"/>
                  <a:pt x="1508" y="617"/>
                  <a:pt x="1506" y="617"/>
                </a:cubicBezTo>
                <a:cubicBezTo>
                  <a:pt x="1505" y="610"/>
                  <a:pt x="1514" y="609"/>
                  <a:pt x="1518" y="609"/>
                </a:cubicBezTo>
                <a:cubicBezTo>
                  <a:pt x="1525" y="608"/>
                  <a:pt x="1529" y="608"/>
                  <a:pt x="1535" y="605"/>
                </a:cubicBezTo>
                <a:cubicBezTo>
                  <a:pt x="1533" y="604"/>
                  <a:pt x="1531" y="603"/>
                  <a:pt x="1529" y="602"/>
                </a:cubicBezTo>
                <a:cubicBezTo>
                  <a:pt x="1530" y="598"/>
                  <a:pt x="1537" y="600"/>
                  <a:pt x="1541" y="600"/>
                </a:cubicBezTo>
                <a:cubicBezTo>
                  <a:pt x="1547" y="601"/>
                  <a:pt x="1547" y="599"/>
                  <a:pt x="1552" y="596"/>
                </a:cubicBezTo>
                <a:cubicBezTo>
                  <a:pt x="1555" y="594"/>
                  <a:pt x="1559" y="591"/>
                  <a:pt x="1563" y="591"/>
                </a:cubicBezTo>
                <a:cubicBezTo>
                  <a:pt x="1568" y="592"/>
                  <a:pt x="1572" y="593"/>
                  <a:pt x="1577" y="591"/>
                </a:cubicBezTo>
                <a:cubicBezTo>
                  <a:pt x="1576" y="593"/>
                  <a:pt x="1578" y="595"/>
                  <a:pt x="1580" y="596"/>
                </a:cubicBezTo>
                <a:cubicBezTo>
                  <a:pt x="1583" y="597"/>
                  <a:pt x="1582" y="593"/>
                  <a:pt x="1585" y="598"/>
                </a:cubicBezTo>
                <a:cubicBezTo>
                  <a:pt x="1586" y="599"/>
                  <a:pt x="1595" y="601"/>
                  <a:pt x="1598" y="602"/>
                </a:cubicBezTo>
                <a:cubicBezTo>
                  <a:pt x="1603" y="604"/>
                  <a:pt x="1606" y="601"/>
                  <a:pt x="1611" y="601"/>
                </a:cubicBezTo>
                <a:cubicBezTo>
                  <a:pt x="1617" y="602"/>
                  <a:pt x="1621" y="600"/>
                  <a:pt x="1625" y="597"/>
                </a:cubicBezTo>
                <a:cubicBezTo>
                  <a:pt x="1629" y="595"/>
                  <a:pt x="1627" y="588"/>
                  <a:pt x="1625" y="585"/>
                </a:cubicBezTo>
                <a:cubicBezTo>
                  <a:pt x="1621" y="581"/>
                  <a:pt x="1617" y="580"/>
                  <a:pt x="1613" y="576"/>
                </a:cubicBezTo>
                <a:cubicBezTo>
                  <a:pt x="1609" y="573"/>
                  <a:pt x="1606" y="568"/>
                  <a:pt x="1600" y="567"/>
                </a:cubicBezTo>
                <a:cubicBezTo>
                  <a:pt x="1600" y="567"/>
                  <a:pt x="1595" y="564"/>
                  <a:pt x="1595" y="564"/>
                </a:cubicBezTo>
                <a:cubicBezTo>
                  <a:pt x="1592" y="562"/>
                  <a:pt x="1590" y="560"/>
                  <a:pt x="1588" y="559"/>
                </a:cubicBezTo>
                <a:cubicBezTo>
                  <a:pt x="1589" y="558"/>
                  <a:pt x="1590" y="556"/>
                  <a:pt x="1590" y="556"/>
                </a:cubicBezTo>
                <a:cubicBezTo>
                  <a:pt x="1592" y="557"/>
                  <a:pt x="1594" y="557"/>
                  <a:pt x="1596" y="558"/>
                </a:cubicBezTo>
                <a:cubicBezTo>
                  <a:pt x="1594" y="551"/>
                  <a:pt x="1598" y="549"/>
                  <a:pt x="1603" y="549"/>
                </a:cubicBezTo>
                <a:cubicBezTo>
                  <a:pt x="1601" y="547"/>
                  <a:pt x="1598" y="546"/>
                  <a:pt x="1597" y="543"/>
                </a:cubicBezTo>
                <a:cubicBezTo>
                  <a:pt x="1599" y="543"/>
                  <a:pt x="1601" y="543"/>
                  <a:pt x="1603" y="543"/>
                </a:cubicBezTo>
                <a:cubicBezTo>
                  <a:pt x="1601" y="538"/>
                  <a:pt x="1607" y="542"/>
                  <a:pt x="1608" y="539"/>
                </a:cubicBezTo>
                <a:cubicBezTo>
                  <a:pt x="1609" y="535"/>
                  <a:pt x="1604" y="537"/>
                  <a:pt x="1603" y="537"/>
                </a:cubicBezTo>
                <a:cubicBezTo>
                  <a:pt x="1598" y="538"/>
                  <a:pt x="1592" y="538"/>
                  <a:pt x="1589" y="543"/>
                </a:cubicBezTo>
                <a:cubicBezTo>
                  <a:pt x="1589" y="542"/>
                  <a:pt x="1589" y="542"/>
                  <a:pt x="1589" y="541"/>
                </a:cubicBezTo>
                <a:cubicBezTo>
                  <a:pt x="1583" y="542"/>
                  <a:pt x="1581" y="543"/>
                  <a:pt x="1577" y="547"/>
                </a:cubicBezTo>
                <a:cubicBezTo>
                  <a:pt x="1577" y="547"/>
                  <a:pt x="1577" y="546"/>
                  <a:pt x="1578" y="545"/>
                </a:cubicBezTo>
                <a:cubicBezTo>
                  <a:pt x="1572" y="545"/>
                  <a:pt x="1575" y="552"/>
                  <a:pt x="1577" y="555"/>
                </a:cubicBezTo>
                <a:cubicBezTo>
                  <a:pt x="1580" y="558"/>
                  <a:pt x="1584" y="556"/>
                  <a:pt x="1589" y="556"/>
                </a:cubicBezTo>
                <a:cubicBezTo>
                  <a:pt x="1586" y="562"/>
                  <a:pt x="1582" y="558"/>
                  <a:pt x="1578" y="560"/>
                </a:cubicBezTo>
                <a:cubicBezTo>
                  <a:pt x="1574" y="562"/>
                  <a:pt x="1567" y="569"/>
                  <a:pt x="1563" y="565"/>
                </a:cubicBezTo>
                <a:cubicBezTo>
                  <a:pt x="1565" y="558"/>
                  <a:pt x="1562" y="559"/>
                  <a:pt x="1556" y="556"/>
                </a:cubicBezTo>
                <a:cubicBezTo>
                  <a:pt x="1559" y="555"/>
                  <a:pt x="1570" y="551"/>
                  <a:pt x="1563" y="548"/>
                </a:cubicBezTo>
                <a:cubicBezTo>
                  <a:pt x="1560" y="547"/>
                  <a:pt x="1557" y="548"/>
                  <a:pt x="1555" y="548"/>
                </a:cubicBezTo>
                <a:cubicBezTo>
                  <a:pt x="1553" y="548"/>
                  <a:pt x="1551" y="545"/>
                  <a:pt x="1549" y="544"/>
                </a:cubicBezTo>
                <a:cubicBezTo>
                  <a:pt x="1552" y="544"/>
                  <a:pt x="1556" y="546"/>
                  <a:pt x="1558" y="543"/>
                </a:cubicBezTo>
                <a:cubicBezTo>
                  <a:pt x="1555" y="544"/>
                  <a:pt x="1546" y="540"/>
                  <a:pt x="1544" y="543"/>
                </a:cubicBezTo>
                <a:cubicBezTo>
                  <a:pt x="1542" y="545"/>
                  <a:pt x="1535" y="550"/>
                  <a:pt x="1535" y="554"/>
                </a:cubicBezTo>
                <a:cubicBezTo>
                  <a:pt x="1534" y="556"/>
                  <a:pt x="1534" y="560"/>
                  <a:pt x="1533" y="562"/>
                </a:cubicBezTo>
                <a:cubicBezTo>
                  <a:pt x="1532" y="563"/>
                  <a:pt x="1528" y="563"/>
                  <a:pt x="1528" y="565"/>
                </a:cubicBezTo>
                <a:cubicBezTo>
                  <a:pt x="1526" y="571"/>
                  <a:pt x="1527" y="576"/>
                  <a:pt x="1522" y="579"/>
                </a:cubicBezTo>
                <a:cubicBezTo>
                  <a:pt x="1517" y="582"/>
                  <a:pt x="1518" y="588"/>
                  <a:pt x="1520" y="593"/>
                </a:cubicBezTo>
                <a:cubicBezTo>
                  <a:pt x="1522" y="595"/>
                  <a:pt x="1530" y="599"/>
                  <a:pt x="1529" y="600"/>
                </a:cubicBezTo>
                <a:cubicBezTo>
                  <a:pt x="1528" y="604"/>
                  <a:pt x="1521" y="599"/>
                  <a:pt x="1518" y="602"/>
                </a:cubicBezTo>
                <a:cubicBezTo>
                  <a:pt x="1514" y="605"/>
                  <a:pt x="1510" y="609"/>
                  <a:pt x="1507" y="613"/>
                </a:cubicBezTo>
                <a:cubicBezTo>
                  <a:pt x="1506" y="608"/>
                  <a:pt x="1508" y="608"/>
                  <a:pt x="1511" y="606"/>
                </a:cubicBezTo>
                <a:cubicBezTo>
                  <a:pt x="1509" y="605"/>
                  <a:pt x="1507" y="605"/>
                  <a:pt x="1504" y="604"/>
                </a:cubicBezTo>
                <a:cubicBezTo>
                  <a:pt x="1500" y="602"/>
                  <a:pt x="1498" y="603"/>
                  <a:pt x="1494" y="602"/>
                </a:cubicBezTo>
                <a:cubicBezTo>
                  <a:pt x="1492" y="602"/>
                  <a:pt x="1490" y="603"/>
                  <a:pt x="1488" y="604"/>
                </a:cubicBezTo>
                <a:cubicBezTo>
                  <a:pt x="1487" y="605"/>
                  <a:pt x="1489" y="608"/>
                  <a:pt x="1488" y="608"/>
                </a:cubicBezTo>
                <a:cubicBezTo>
                  <a:pt x="1485" y="611"/>
                  <a:pt x="1483" y="609"/>
                  <a:pt x="1480" y="607"/>
                </a:cubicBezTo>
                <a:cubicBezTo>
                  <a:pt x="1477" y="610"/>
                  <a:pt x="1480" y="613"/>
                  <a:pt x="1482" y="616"/>
                </a:cubicBezTo>
                <a:cubicBezTo>
                  <a:pt x="1485" y="621"/>
                  <a:pt x="1485" y="620"/>
                  <a:pt x="1481" y="624"/>
                </a:cubicBezTo>
                <a:cubicBezTo>
                  <a:pt x="1486" y="627"/>
                  <a:pt x="1491" y="629"/>
                  <a:pt x="1490" y="636"/>
                </a:cubicBezTo>
                <a:cubicBezTo>
                  <a:pt x="1487" y="633"/>
                  <a:pt x="1485" y="631"/>
                  <a:pt x="1482" y="634"/>
                </a:cubicBezTo>
                <a:cubicBezTo>
                  <a:pt x="1486" y="635"/>
                  <a:pt x="1486" y="638"/>
                  <a:pt x="1484" y="640"/>
                </a:cubicBezTo>
                <a:cubicBezTo>
                  <a:pt x="1481" y="642"/>
                  <a:pt x="1482" y="643"/>
                  <a:pt x="1483" y="647"/>
                </a:cubicBezTo>
                <a:cubicBezTo>
                  <a:pt x="1480" y="646"/>
                  <a:pt x="1478" y="647"/>
                  <a:pt x="1476" y="643"/>
                </a:cubicBezTo>
                <a:cubicBezTo>
                  <a:pt x="1475" y="640"/>
                  <a:pt x="1473" y="641"/>
                  <a:pt x="1471" y="643"/>
                </a:cubicBezTo>
                <a:cubicBezTo>
                  <a:pt x="1469" y="635"/>
                  <a:pt x="1467" y="634"/>
                  <a:pt x="1473" y="629"/>
                </a:cubicBezTo>
                <a:cubicBezTo>
                  <a:pt x="1467" y="629"/>
                  <a:pt x="1467" y="628"/>
                  <a:pt x="1464" y="622"/>
                </a:cubicBezTo>
                <a:cubicBezTo>
                  <a:pt x="1461" y="619"/>
                  <a:pt x="1460" y="614"/>
                  <a:pt x="1457" y="612"/>
                </a:cubicBezTo>
                <a:cubicBezTo>
                  <a:pt x="1452" y="608"/>
                  <a:pt x="1454" y="605"/>
                  <a:pt x="1455" y="598"/>
                </a:cubicBezTo>
                <a:cubicBezTo>
                  <a:pt x="1455" y="592"/>
                  <a:pt x="1453" y="592"/>
                  <a:pt x="1449" y="588"/>
                </a:cubicBezTo>
                <a:cubicBezTo>
                  <a:pt x="1443" y="584"/>
                  <a:pt x="1436" y="577"/>
                  <a:pt x="1428" y="576"/>
                </a:cubicBezTo>
                <a:cubicBezTo>
                  <a:pt x="1426" y="576"/>
                  <a:pt x="1422" y="570"/>
                  <a:pt x="1421" y="568"/>
                </a:cubicBezTo>
                <a:cubicBezTo>
                  <a:pt x="1420" y="562"/>
                  <a:pt x="1419" y="560"/>
                  <a:pt x="1415" y="557"/>
                </a:cubicBezTo>
                <a:cubicBezTo>
                  <a:pt x="1412" y="563"/>
                  <a:pt x="1410" y="560"/>
                  <a:pt x="1409" y="555"/>
                </a:cubicBezTo>
                <a:cubicBezTo>
                  <a:pt x="1408" y="551"/>
                  <a:pt x="1409" y="552"/>
                  <a:pt x="1404" y="553"/>
                </a:cubicBezTo>
                <a:cubicBezTo>
                  <a:pt x="1400" y="555"/>
                  <a:pt x="1397" y="555"/>
                  <a:pt x="1400" y="561"/>
                </a:cubicBezTo>
                <a:cubicBezTo>
                  <a:pt x="1401" y="562"/>
                  <a:pt x="1397" y="567"/>
                  <a:pt x="1401" y="569"/>
                </a:cubicBezTo>
                <a:cubicBezTo>
                  <a:pt x="1403" y="572"/>
                  <a:pt x="1408" y="574"/>
                  <a:pt x="1410" y="577"/>
                </a:cubicBezTo>
                <a:cubicBezTo>
                  <a:pt x="1412" y="580"/>
                  <a:pt x="1412" y="584"/>
                  <a:pt x="1415" y="587"/>
                </a:cubicBezTo>
                <a:cubicBezTo>
                  <a:pt x="1418" y="590"/>
                  <a:pt x="1420" y="592"/>
                  <a:pt x="1424" y="592"/>
                </a:cubicBezTo>
                <a:cubicBezTo>
                  <a:pt x="1427" y="592"/>
                  <a:pt x="1432" y="592"/>
                  <a:pt x="1427" y="596"/>
                </a:cubicBezTo>
                <a:cubicBezTo>
                  <a:pt x="1431" y="599"/>
                  <a:pt x="1451" y="607"/>
                  <a:pt x="1446" y="614"/>
                </a:cubicBezTo>
                <a:cubicBezTo>
                  <a:pt x="1444" y="613"/>
                  <a:pt x="1438" y="605"/>
                  <a:pt x="1436" y="607"/>
                </a:cubicBezTo>
                <a:cubicBezTo>
                  <a:pt x="1433" y="609"/>
                  <a:pt x="1433" y="610"/>
                  <a:pt x="1432" y="613"/>
                </a:cubicBezTo>
                <a:cubicBezTo>
                  <a:pt x="1432" y="616"/>
                  <a:pt x="1434" y="616"/>
                  <a:pt x="1436" y="617"/>
                </a:cubicBezTo>
                <a:cubicBezTo>
                  <a:pt x="1441" y="622"/>
                  <a:pt x="1432" y="623"/>
                  <a:pt x="1432" y="626"/>
                </a:cubicBezTo>
                <a:cubicBezTo>
                  <a:pt x="1433" y="630"/>
                  <a:pt x="1425" y="636"/>
                  <a:pt x="1425" y="630"/>
                </a:cubicBezTo>
                <a:cubicBezTo>
                  <a:pt x="1421" y="632"/>
                  <a:pt x="1420" y="637"/>
                  <a:pt x="1422" y="641"/>
                </a:cubicBezTo>
                <a:cubicBezTo>
                  <a:pt x="1424" y="645"/>
                  <a:pt x="1416" y="646"/>
                  <a:pt x="1415" y="643"/>
                </a:cubicBezTo>
                <a:cubicBezTo>
                  <a:pt x="1414" y="637"/>
                  <a:pt x="1395" y="638"/>
                  <a:pt x="1402" y="630"/>
                </a:cubicBezTo>
                <a:cubicBezTo>
                  <a:pt x="1403" y="631"/>
                  <a:pt x="1414" y="632"/>
                  <a:pt x="1416" y="631"/>
                </a:cubicBezTo>
                <a:cubicBezTo>
                  <a:pt x="1419" y="631"/>
                  <a:pt x="1423" y="631"/>
                  <a:pt x="1426" y="629"/>
                </a:cubicBezTo>
                <a:cubicBezTo>
                  <a:pt x="1428" y="628"/>
                  <a:pt x="1426" y="626"/>
                  <a:pt x="1429" y="624"/>
                </a:cubicBezTo>
                <a:cubicBezTo>
                  <a:pt x="1430" y="624"/>
                  <a:pt x="1426" y="612"/>
                  <a:pt x="1425" y="612"/>
                </a:cubicBezTo>
                <a:cubicBezTo>
                  <a:pt x="1423" y="611"/>
                  <a:pt x="1419" y="611"/>
                  <a:pt x="1420" y="609"/>
                </a:cubicBezTo>
                <a:cubicBezTo>
                  <a:pt x="1420" y="606"/>
                  <a:pt x="1417" y="605"/>
                  <a:pt x="1415" y="606"/>
                </a:cubicBezTo>
                <a:cubicBezTo>
                  <a:pt x="1415" y="603"/>
                  <a:pt x="1410" y="599"/>
                  <a:pt x="1408" y="599"/>
                </a:cubicBezTo>
                <a:cubicBezTo>
                  <a:pt x="1404" y="600"/>
                  <a:pt x="1401" y="596"/>
                  <a:pt x="1398" y="593"/>
                </a:cubicBezTo>
                <a:cubicBezTo>
                  <a:pt x="1393" y="588"/>
                  <a:pt x="1386" y="585"/>
                  <a:pt x="1385" y="579"/>
                </a:cubicBezTo>
                <a:cubicBezTo>
                  <a:pt x="1383" y="572"/>
                  <a:pt x="1383" y="572"/>
                  <a:pt x="1378" y="569"/>
                </a:cubicBezTo>
                <a:cubicBezTo>
                  <a:pt x="1375" y="567"/>
                  <a:pt x="1371" y="566"/>
                  <a:pt x="1369" y="569"/>
                </a:cubicBezTo>
                <a:cubicBezTo>
                  <a:pt x="1368" y="570"/>
                  <a:pt x="1353" y="581"/>
                  <a:pt x="1351" y="581"/>
                </a:cubicBezTo>
                <a:cubicBezTo>
                  <a:pt x="1346" y="579"/>
                  <a:pt x="1341" y="578"/>
                  <a:pt x="1336" y="576"/>
                </a:cubicBezTo>
                <a:cubicBezTo>
                  <a:pt x="1334" y="575"/>
                  <a:pt x="1330" y="580"/>
                  <a:pt x="1328" y="582"/>
                </a:cubicBezTo>
                <a:cubicBezTo>
                  <a:pt x="1327" y="583"/>
                  <a:pt x="1330" y="591"/>
                  <a:pt x="1328" y="593"/>
                </a:cubicBezTo>
                <a:cubicBezTo>
                  <a:pt x="1326" y="596"/>
                  <a:pt x="1319" y="598"/>
                  <a:pt x="1317" y="599"/>
                </a:cubicBezTo>
                <a:cubicBezTo>
                  <a:pt x="1309" y="603"/>
                  <a:pt x="1306" y="610"/>
                  <a:pt x="1301" y="618"/>
                </a:cubicBezTo>
                <a:cubicBezTo>
                  <a:pt x="1300" y="620"/>
                  <a:pt x="1306" y="623"/>
                  <a:pt x="1303" y="627"/>
                </a:cubicBezTo>
                <a:cubicBezTo>
                  <a:pt x="1301" y="629"/>
                  <a:pt x="1296" y="633"/>
                  <a:pt x="1298" y="636"/>
                </a:cubicBezTo>
                <a:cubicBezTo>
                  <a:pt x="1296" y="636"/>
                  <a:pt x="1292" y="637"/>
                  <a:pt x="1291" y="638"/>
                </a:cubicBezTo>
                <a:cubicBezTo>
                  <a:pt x="1290" y="640"/>
                  <a:pt x="1288" y="644"/>
                  <a:pt x="1287" y="644"/>
                </a:cubicBezTo>
                <a:cubicBezTo>
                  <a:pt x="1281" y="645"/>
                  <a:pt x="1276" y="645"/>
                  <a:pt x="1271" y="644"/>
                </a:cubicBezTo>
                <a:cubicBezTo>
                  <a:pt x="1267" y="644"/>
                  <a:pt x="1264" y="650"/>
                  <a:pt x="1261" y="651"/>
                </a:cubicBezTo>
                <a:cubicBezTo>
                  <a:pt x="1257" y="652"/>
                  <a:pt x="1251" y="645"/>
                  <a:pt x="1255" y="642"/>
                </a:cubicBezTo>
                <a:cubicBezTo>
                  <a:pt x="1252" y="644"/>
                  <a:pt x="1250" y="637"/>
                  <a:pt x="1245" y="640"/>
                </a:cubicBezTo>
                <a:cubicBezTo>
                  <a:pt x="1241" y="642"/>
                  <a:pt x="1238" y="639"/>
                  <a:pt x="1234" y="642"/>
                </a:cubicBezTo>
                <a:cubicBezTo>
                  <a:pt x="1235" y="639"/>
                  <a:pt x="1236" y="636"/>
                  <a:pt x="1235" y="633"/>
                </a:cubicBezTo>
                <a:cubicBezTo>
                  <a:pt x="1235" y="631"/>
                  <a:pt x="1235" y="629"/>
                  <a:pt x="1235" y="628"/>
                </a:cubicBezTo>
                <a:cubicBezTo>
                  <a:pt x="1235" y="626"/>
                  <a:pt x="1233" y="628"/>
                  <a:pt x="1232" y="627"/>
                </a:cubicBezTo>
                <a:cubicBezTo>
                  <a:pt x="1229" y="623"/>
                  <a:pt x="1232" y="621"/>
                  <a:pt x="1233" y="616"/>
                </a:cubicBezTo>
                <a:cubicBezTo>
                  <a:pt x="1234" y="611"/>
                  <a:pt x="1238" y="603"/>
                  <a:pt x="1236" y="599"/>
                </a:cubicBezTo>
                <a:cubicBezTo>
                  <a:pt x="1234" y="594"/>
                  <a:pt x="1235" y="589"/>
                  <a:pt x="1236" y="584"/>
                </a:cubicBezTo>
                <a:cubicBezTo>
                  <a:pt x="1233" y="587"/>
                  <a:pt x="1231" y="582"/>
                  <a:pt x="1232" y="580"/>
                </a:cubicBezTo>
                <a:cubicBezTo>
                  <a:pt x="1233" y="577"/>
                  <a:pt x="1238" y="577"/>
                  <a:pt x="1240" y="577"/>
                </a:cubicBezTo>
                <a:cubicBezTo>
                  <a:pt x="1240" y="576"/>
                  <a:pt x="1240" y="576"/>
                  <a:pt x="1239" y="575"/>
                </a:cubicBezTo>
                <a:cubicBezTo>
                  <a:pt x="1244" y="571"/>
                  <a:pt x="1246" y="577"/>
                  <a:pt x="1250" y="576"/>
                </a:cubicBezTo>
                <a:cubicBezTo>
                  <a:pt x="1256" y="574"/>
                  <a:pt x="1259" y="574"/>
                  <a:pt x="1264" y="576"/>
                </a:cubicBezTo>
                <a:cubicBezTo>
                  <a:pt x="1269" y="577"/>
                  <a:pt x="1273" y="575"/>
                  <a:pt x="1277" y="576"/>
                </a:cubicBezTo>
                <a:cubicBezTo>
                  <a:pt x="1280" y="577"/>
                  <a:pt x="1285" y="578"/>
                  <a:pt x="1288" y="578"/>
                </a:cubicBezTo>
                <a:cubicBezTo>
                  <a:pt x="1296" y="576"/>
                  <a:pt x="1295" y="560"/>
                  <a:pt x="1295" y="554"/>
                </a:cubicBezTo>
                <a:cubicBezTo>
                  <a:pt x="1295" y="548"/>
                  <a:pt x="1296" y="546"/>
                  <a:pt x="1290" y="544"/>
                </a:cubicBezTo>
                <a:cubicBezTo>
                  <a:pt x="1287" y="543"/>
                  <a:pt x="1286" y="537"/>
                  <a:pt x="1287" y="536"/>
                </a:cubicBezTo>
                <a:cubicBezTo>
                  <a:pt x="1284" y="536"/>
                  <a:pt x="1285" y="534"/>
                  <a:pt x="1284" y="534"/>
                </a:cubicBezTo>
                <a:cubicBezTo>
                  <a:pt x="1283" y="533"/>
                  <a:pt x="1279" y="533"/>
                  <a:pt x="1279" y="533"/>
                </a:cubicBezTo>
                <a:cubicBezTo>
                  <a:pt x="1276" y="531"/>
                  <a:pt x="1275" y="529"/>
                  <a:pt x="1272" y="530"/>
                </a:cubicBezTo>
                <a:cubicBezTo>
                  <a:pt x="1270" y="530"/>
                  <a:pt x="1269" y="530"/>
                  <a:pt x="1267" y="527"/>
                </a:cubicBezTo>
                <a:cubicBezTo>
                  <a:pt x="1268" y="527"/>
                  <a:pt x="1269" y="527"/>
                  <a:pt x="1270" y="526"/>
                </a:cubicBezTo>
                <a:cubicBezTo>
                  <a:pt x="1268" y="525"/>
                  <a:pt x="1267" y="524"/>
                  <a:pt x="1267" y="522"/>
                </a:cubicBezTo>
                <a:cubicBezTo>
                  <a:pt x="1270" y="521"/>
                  <a:pt x="1274" y="522"/>
                  <a:pt x="1277" y="520"/>
                </a:cubicBezTo>
                <a:cubicBezTo>
                  <a:pt x="1283" y="516"/>
                  <a:pt x="1279" y="523"/>
                  <a:pt x="1283" y="522"/>
                </a:cubicBezTo>
                <a:cubicBezTo>
                  <a:pt x="1285" y="522"/>
                  <a:pt x="1292" y="521"/>
                  <a:pt x="1292" y="519"/>
                </a:cubicBezTo>
                <a:cubicBezTo>
                  <a:pt x="1291" y="515"/>
                  <a:pt x="1290" y="512"/>
                  <a:pt x="1289" y="509"/>
                </a:cubicBezTo>
                <a:cubicBezTo>
                  <a:pt x="1290" y="509"/>
                  <a:pt x="1293" y="509"/>
                  <a:pt x="1294" y="511"/>
                </a:cubicBezTo>
                <a:cubicBezTo>
                  <a:pt x="1295" y="513"/>
                  <a:pt x="1294" y="513"/>
                  <a:pt x="1297" y="513"/>
                </a:cubicBezTo>
                <a:cubicBezTo>
                  <a:pt x="1301" y="514"/>
                  <a:pt x="1303" y="514"/>
                  <a:pt x="1307" y="512"/>
                </a:cubicBezTo>
                <a:cubicBezTo>
                  <a:pt x="1306" y="512"/>
                  <a:pt x="1305" y="511"/>
                  <a:pt x="1304" y="511"/>
                </a:cubicBezTo>
                <a:cubicBezTo>
                  <a:pt x="1307" y="508"/>
                  <a:pt x="1311" y="507"/>
                  <a:pt x="1314" y="505"/>
                </a:cubicBezTo>
                <a:cubicBezTo>
                  <a:pt x="1319" y="503"/>
                  <a:pt x="1314" y="500"/>
                  <a:pt x="1316" y="496"/>
                </a:cubicBezTo>
                <a:cubicBezTo>
                  <a:pt x="1317" y="495"/>
                  <a:pt x="1324" y="493"/>
                  <a:pt x="1326" y="492"/>
                </a:cubicBezTo>
                <a:cubicBezTo>
                  <a:pt x="1330" y="490"/>
                  <a:pt x="1332" y="490"/>
                  <a:pt x="1336" y="491"/>
                </a:cubicBezTo>
                <a:cubicBezTo>
                  <a:pt x="1335" y="490"/>
                  <a:pt x="1331" y="490"/>
                  <a:pt x="1331" y="488"/>
                </a:cubicBezTo>
                <a:cubicBezTo>
                  <a:pt x="1331" y="488"/>
                  <a:pt x="1335" y="487"/>
                  <a:pt x="1335" y="487"/>
                </a:cubicBezTo>
                <a:cubicBezTo>
                  <a:pt x="1336" y="486"/>
                  <a:pt x="1335" y="485"/>
                  <a:pt x="1336" y="484"/>
                </a:cubicBezTo>
                <a:cubicBezTo>
                  <a:pt x="1338" y="480"/>
                  <a:pt x="1339" y="478"/>
                  <a:pt x="1340" y="474"/>
                </a:cubicBezTo>
                <a:cubicBezTo>
                  <a:pt x="1340" y="472"/>
                  <a:pt x="1343" y="473"/>
                  <a:pt x="1345" y="471"/>
                </a:cubicBezTo>
                <a:cubicBezTo>
                  <a:pt x="1349" y="466"/>
                  <a:pt x="1353" y="469"/>
                  <a:pt x="1358" y="468"/>
                </a:cubicBezTo>
                <a:cubicBezTo>
                  <a:pt x="1359" y="467"/>
                  <a:pt x="1358" y="465"/>
                  <a:pt x="1359" y="465"/>
                </a:cubicBezTo>
                <a:cubicBezTo>
                  <a:pt x="1361" y="465"/>
                  <a:pt x="1362" y="464"/>
                  <a:pt x="1363" y="464"/>
                </a:cubicBezTo>
                <a:cubicBezTo>
                  <a:pt x="1365" y="464"/>
                  <a:pt x="1368" y="465"/>
                  <a:pt x="1370" y="465"/>
                </a:cubicBezTo>
                <a:cubicBezTo>
                  <a:pt x="1369" y="461"/>
                  <a:pt x="1372" y="462"/>
                  <a:pt x="1375" y="462"/>
                </a:cubicBezTo>
                <a:cubicBezTo>
                  <a:pt x="1374" y="461"/>
                  <a:pt x="1369" y="457"/>
                  <a:pt x="1371" y="456"/>
                </a:cubicBezTo>
                <a:cubicBezTo>
                  <a:pt x="1375" y="453"/>
                  <a:pt x="1372" y="453"/>
                  <a:pt x="1371" y="450"/>
                </a:cubicBezTo>
                <a:cubicBezTo>
                  <a:pt x="1370" y="446"/>
                  <a:pt x="1372" y="444"/>
                  <a:pt x="1369" y="442"/>
                </a:cubicBezTo>
                <a:cubicBezTo>
                  <a:pt x="1366" y="440"/>
                  <a:pt x="1367" y="438"/>
                  <a:pt x="1367" y="435"/>
                </a:cubicBezTo>
                <a:cubicBezTo>
                  <a:pt x="1366" y="429"/>
                  <a:pt x="1368" y="423"/>
                  <a:pt x="1374" y="423"/>
                </a:cubicBezTo>
                <a:cubicBezTo>
                  <a:pt x="1378" y="422"/>
                  <a:pt x="1382" y="418"/>
                  <a:pt x="1386" y="415"/>
                </a:cubicBezTo>
                <a:cubicBezTo>
                  <a:pt x="1383" y="420"/>
                  <a:pt x="1382" y="429"/>
                  <a:pt x="1388" y="431"/>
                </a:cubicBezTo>
                <a:cubicBezTo>
                  <a:pt x="1384" y="437"/>
                  <a:pt x="1377" y="439"/>
                  <a:pt x="1378" y="447"/>
                </a:cubicBezTo>
                <a:cubicBezTo>
                  <a:pt x="1379" y="453"/>
                  <a:pt x="1385" y="458"/>
                  <a:pt x="1391" y="456"/>
                </a:cubicBezTo>
                <a:cubicBezTo>
                  <a:pt x="1390" y="457"/>
                  <a:pt x="1389" y="459"/>
                  <a:pt x="1388" y="461"/>
                </a:cubicBezTo>
                <a:cubicBezTo>
                  <a:pt x="1394" y="464"/>
                  <a:pt x="1398" y="456"/>
                  <a:pt x="1403" y="456"/>
                </a:cubicBezTo>
                <a:cubicBezTo>
                  <a:pt x="1405" y="455"/>
                  <a:pt x="1409" y="458"/>
                  <a:pt x="1410" y="460"/>
                </a:cubicBezTo>
                <a:cubicBezTo>
                  <a:pt x="1411" y="463"/>
                  <a:pt x="1414" y="464"/>
                  <a:pt x="1417" y="465"/>
                </a:cubicBezTo>
                <a:cubicBezTo>
                  <a:pt x="1417" y="465"/>
                  <a:pt x="1417" y="463"/>
                  <a:pt x="1417" y="462"/>
                </a:cubicBezTo>
                <a:cubicBezTo>
                  <a:pt x="1416" y="462"/>
                  <a:pt x="1414" y="462"/>
                  <a:pt x="1412" y="462"/>
                </a:cubicBezTo>
                <a:cubicBezTo>
                  <a:pt x="1416" y="460"/>
                  <a:pt x="1428" y="460"/>
                  <a:pt x="1430" y="457"/>
                </a:cubicBezTo>
                <a:cubicBezTo>
                  <a:pt x="1434" y="451"/>
                  <a:pt x="1445" y="448"/>
                  <a:pt x="1450" y="453"/>
                </a:cubicBezTo>
                <a:cubicBezTo>
                  <a:pt x="1449" y="452"/>
                  <a:pt x="1448" y="452"/>
                  <a:pt x="1447" y="451"/>
                </a:cubicBezTo>
                <a:cubicBezTo>
                  <a:pt x="1447" y="456"/>
                  <a:pt x="1454" y="457"/>
                  <a:pt x="1456" y="454"/>
                </a:cubicBezTo>
                <a:cubicBezTo>
                  <a:pt x="1457" y="453"/>
                  <a:pt x="1458" y="450"/>
                  <a:pt x="1459" y="449"/>
                </a:cubicBezTo>
                <a:cubicBezTo>
                  <a:pt x="1459" y="449"/>
                  <a:pt x="1461" y="449"/>
                  <a:pt x="1461" y="448"/>
                </a:cubicBezTo>
                <a:cubicBezTo>
                  <a:pt x="1463" y="447"/>
                  <a:pt x="1465" y="446"/>
                  <a:pt x="1467" y="444"/>
                </a:cubicBezTo>
                <a:cubicBezTo>
                  <a:pt x="1466" y="446"/>
                  <a:pt x="1465" y="447"/>
                  <a:pt x="1463" y="449"/>
                </a:cubicBezTo>
                <a:cubicBezTo>
                  <a:pt x="1472" y="453"/>
                  <a:pt x="1467" y="437"/>
                  <a:pt x="1466" y="433"/>
                </a:cubicBezTo>
                <a:cubicBezTo>
                  <a:pt x="1466" y="430"/>
                  <a:pt x="1467" y="427"/>
                  <a:pt x="1469" y="425"/>
                </a:cubicBezTo>
                <a:cubicBezTo>
                  <a:pt x="1471" y="423"/>
                  <a:pt x="1469" y="419"/>
                  <a:pt x="1472" y="417"/>
                </a:cubicBezTo>
                <a:cubicBezTo>
                  <a:pt x="1480" y="411"/>
                  <a:pt x="1482" y="424"/>
                  <a:pt x="1488" y="424"/>
                </a:cubicBezTo>
                <a:cubicBezTo>
                  <a:pt x="1491" y="425"/>
                  <a:pt x="1493" y="420"/>
                  <a:pt x="1493" y="417"/>
                </a:cubicBezTo>
                <a:cubicBezTo>
                  <a:pt x="1492" y="415"/>
                  <a:pt x="1494" y="408"/>
                  <a:pt x="1494" y="408"/>
                </a:cubicBezTo>
                <a:cubicBezTo>
                  <a:pt x="1493" y="407"/>
                  <a:pt x="1491" y="409"/>
                  <a:pt x="1490" y="409"/>
                </a:cubicBezTo>
                <a:cubicBezTo>
                  <a:pt x="1489" y="408"/>
                  <a:pt x="1488" y="406"/>
                  <a:pt x="1487" y="405"/>
                </a:cubicBezTo>
                <a:cubicBezTo>
                  <a:pt x="1486" y="404"/>
                  <a:pt x="1485" y="398"/>
                  <a:pt x="1485" y="397"/>
                </a:cubicBezTo>
                <a:cubicBezTo>
                  <a:pt x="1491" y="395"/>
                  <a:pt x="1497" y="391"/>
                  <a:pt x="1503" y="392"/>
                </a:cubicBezTo>
                <a:cubicBezTo>
                  <a:pt x="1508" y="393"/>
                  <a:pt x="1512" y="393"/>
                  <a:pt x="1517" y="394"/>
                </a:cubicBezTo>
                <a:cubicBezTo>
                  <a:pt x="1523" y="395"/>
                  <a:pt x="1518" y="392"/>
                  <a:pt x="1521" y="390"/>
                </a:cubicBezTo>
                <a:cubicBezTo>
                  <a:pt x="1524" y="389"/>
                  <a:pt x="1527" y="389"/>
                  <a:pt x="1530" y="388"/>
                </a:cubicBezTo>
                <a:cubicBezTo>
                  <a:pt x="1532" y="387"/>
                  <a:pt x="1536" y="388"/>
                  <a:pt x="1538" y="389"/>
                </a:cubicBezTo>
                <a:cubicBezTo>
                  <a:pt x="1537" y="384"/>
                  <a:pt x="1529" y="383"/>
                  <a:pt x="1525" y="382"/>
                </a:cubicBezTo>
                <a:cubicBezTo>
                  <a:pt x="1526" y="381"/>
                  <a:pt x="1526" y="379"/>
                  <a:pt x="1527" y="378"/>
                </a:cubicBezTo>
                <a:cubicBezTo>
                  <a:pt x="1514" y="381"/>
                  <a:pt x="1501" y="384"/>
                  <a:pt x="1489" y="386"/>
                </a:cubicBezTo>
                <a:cubicBezTo>
                  <a:pt x="1487" y="386"/>
                  <a:pt x="1482" y="388"/>
                  <a:pt x="1481" y="387"/>
                </a:cubicBezTo>
                <a:cubicBezTo>
                  <a:pt x="1479" y="383"/>
                  <a:pt x="1478" y="382"/>
                  <a:pt x="1474" y="380"/>
                </a:cubicBezTo>
                <a:cubicBezTo>
                  <a:pt x="1469" y="378"/>
                  <a:pt x="1470" y="379"/>
                  <a:pt x="1470" y="373"/>
                </a:cubicBezTo>
                <a:cubicBezTo>
                  <a:pt x="1471" y="369"/>
                  <a:pt x="1471" y="367"/>
                  <a:pt x="1470" y="364"/>
                </a:cubicBezTo>
                <a:cubicBezTo>
                  <a:pt x="1470" y="361"/>
                  <a:pt x="1467" y="355"/>
                  <a:pt x="1467" y="352"/>
                </a:cubicBezTo>
                <a:cubicBezTo>
                  <a:pt x="1468" y="350"/>
                  <a:pt x="1473" y="346"/>
                  <a:pt x="1475" y="344"/>
                </a:cubicBezTo>
                <a:cubicBezTo>
                  <a:pt x="1479" y="339"/>
                  <a:pt x="1484" y="336"/>
                  <a:pt x="1488" y="332"/>
                </a:cubicBezTo>
                <a:cubicBezTo>
                  <a:pt x="1490" y="329"/>
                  <a:pt x="1493" y="323"/>
                  <a:pt x="1496" y="322"/>
                </a:cubicBezTo>
                <a:cubicBezTo>
                  <a:pt x="1498" y="321"/>
                  <a:pt x="1502" y="323"/>
                  <a:pt x="1501" y="318"/>
                </a:cubicBezTo>
                <a:cubicBezTo>
                  <a:pt x="1499" y="312"/>
                  <a:pt x="1494" y="309"/>
                  <a:pt x="1488" y="309"/>
                </a:cubicBezTo>
                <a:cubicBezTo>
                  <a:pt x="1479" y="309"/>
                  <a:pt x="1479" y="308"/>
                  <a:pt x="1472" y="315"/>
                </a:cubicBezTo>
                <a:cubicBezTo>
                  <a:pt x="1469" y="319"/>
                  <a:pt x="1467" y="323"/>
                  <a:pt x="1470" y="328"/>
                </a:cubicBezTo>
                <a:cubicBezTo>
                  <a:pt x="1473" y="333"/>
                  <a:pt x="1449" y="345"/>
                  <a:pt x="1447" y="348"/>
                </a:cubicBezTo>
                <a:cubicBezTo>
                  <a:pt x="1441" y="355"/>
                  <a:pt x="1431" y="367"/>
                  <a:pt x="1438" y="378"/>
                </a:cubicBezTo>
                <a:cubicBezTo>
                  <a:pt x="1440" y="383"/>
                  <a:pt x="1448" y="382"/>
                  <a:pt x="1451" y="388"/>
                </a:cubicBezTo>
                <a:cubicBezTo>
                  <a:pt x="1452" y="392"/>
                  <a:pt x="1446" y="395"/>
                  <a:pt x="1443" y="397"/>
                </a:cubicBezTo>
                <a:cubicBezTo>
                  <a:pt x="1438" y="401"/>
                  <a:pt x="1435" y="403"/>
                  <a:pt x="1434" y="410"/>
                </a:cubicBezTo>
                <a:cubicBezTo>
                  <a:pt x="1433" y="415"/>
                  <a:pt x="1433" y="423"/>
                  <a:pt x="1431" y="428"/>
                </a:cubicBezTo>
                <a:cubicBezTo>
                  <a:pt x="1428" y="435"/>
                  <a:pt x="1423" y="435"/>
                  <a:pt x="1417" y="436"/>
                </a:cubicBezTo>
                <a:cubicBezTo>
                  <a:pt x="1415" y="436"/>
                  <a:pt x="1415" y="439"/>
                  <a:pt x="1414" y="441"/>
                </a:cubicBezTo>
                <a:cubicBezTo>
                  <a:pt x="1414" y="444"/>
                  <a:pt x="1412" y="443"/>
                  <a:pt x="1409" y="444"/>
                </a:cubicBezTo>
                <a:cubicBezTo>
                  <a:pt x="1405" y="444"/>
                  <a:pt x="1405" y="445"/>
                  <a:pt x="1404" y="440"/>
                </a:cubicBezTo>
                <a:cubicBezTo>
                  <a:pt x="1404" y="438"/>
                  <a:pt x="1402" y="434"/>
                  <a:pt x="1403" y="432"/>
                </a:cubicBezTo>
                <a:cubicBezTo>
                  <a:pt x="1405" y="427"/>
                  <a:pt x="1398" y="422"/>
                  <a:pt x="1396" y="418"/>
                </a:cubicBezTo>
                <a:cubicBezTo>
                  <a:pt x="1394" y="416"/>
                  <a:pt x="1395" y="413"/>
                  <a:pt x="1394" y="412"/>
                </a:cubicBezTo>
                <a:cubicBezTo>
                  <a:pt x="1393" y="409"/>
                  <a:pt x="1391" y="407"/>
                  <a:pt x="1391" y="404"/>
                </a:cubicBezTo>
                <a:cubicBezTo>
                  <a:pt x="1390" y="402"/>
                  <a:pt x="1392" y="398"/>
                  <a:pt x="1390" y="397"/>
                </a:cubicBezTo>
                <a:cubicBezTo>
                  <a:pt x="1387" y="396"/>
                  <a:pt x="1387" y="392"/>
                  <a:pt x="1386" y="390"/>
                </a:cubicBezTo>
                <a:cubicBezTo>
                  <a:pt x="1384" y="396"/>
                  <a:pt x="1383" y="397"/>
                  <a:pt x="1378" y="401"/>
                </a:cubicBezTo>
                <a:cubicBezTo>
                  <a:pt x="1375" y="403"/>
                  <a:pt x="1372" y="407"/>
                  <a:pt x="1368" y="409"/>
                </a:cubicBezTo>
                <a:cubicBezTo>
                  <a:pt x="1363" y="413"/>
                  <a:pt x="1348" y="411"/>
                  <a:pt x="1348" y="402"/>
                </a:cubicBezTo>
                <a:cubicBezTo>
                  <a:pt x="1348" y="392"/>
                  <a:pt x="1343" y="381"/>
                  <a:pt x="1344" y="371"/>
                </a:cubicBezTo>
                <a:cubicBezTo>
                  <a:pt x="1344" y="361"/>
                  <a:pt x="1345" y="361"/>
                  <a:pt x="1352" y="356"/>
                </a:cubicBezTo>
                <a:cubicBezTo>
                  <a:pt x="1355" y="353"/>
                  <a:pt x="1359" y="351"/>
                  <a:pt x="1364" y="349"/>
                </a:cubicBezTo>
                <a:cubicBezTo>
                  <a:pt x="1369" y="346"/>
                  <a:pt x="1373" y="344"/>
                  <a:pt x="1377" y="340"/>
                </a:cubicBezTo>
                <a:cubicBezTo>
                  <a:pt x="1381" y="336"/>
                  <a:pt x="1384" y="332"/>
                  <a:pt x="1388" y="329"/>
                </a:cubicBezTo>
                <a:cubicBezTo>
                  <a:pt x="1396" y="321"/>
                  <a:pt x="1400" y="311"/>
                  <a:pt x="1406" y="301"/>
                </a:cubicBezTo>
                <a:cubicBezTo>
                  <a:pt x="1412" y="292"/>
                  <a:pt x="1420" y="285"/>
                  <a:pt x="1427" y="276"/>
                </a:cubicBezTo>
                <a:cubicBezTo>
                  <a:pt x="1435" y="268"/>
                  <a:pt x="1441" y="259"/>
                  <a:pt x="1451" y="255"/>
                </a:cubicBezTo>
                <a:cubicBezTo>
                  <a:pt x="1461" y="250"/>
                  <a:pt x="1472" y="246"/>
                  <a:pt x="1483" y="243"/>
                </a:cubicBezTo>
                <a:cubicBezTo>
                  <a:pt x="1487" y="242"/>
                  <a:pt x="1490" y="235"/>
                  <a:pt x="1493" y="233"/>
                </a:cubicBezTo>
                <a:cubicBezTo>
                  <a:pt x="1497" y="230"/>
                  <a:pt x="1503" y="230"/>
                  <a:pt x="1507" y="230"/>
                </a:cubicBezTo>
                <a:cubicBezTo>
                  <a:pt x="1502" y="236"/>
                  <a:pt x="1499" y="239"/>
                  <a:pt x="1497" y="246"/>
                </a:cubicBezTo>
                <a:cubicBezTo>
                  <a:pt x="1502" y="245"/>
                  <a:pt x="1506" y="237"/>
                  <a:pt x="1509" y="233"/>
                </a:cubicBezTo>
                <a:cubicBezTo>
                  <a:pt x="1510" y="236"/>
                  <a:pt x="1510" y="238"/>
                  <a:pt x="1511" y="241"/>
                </a:cubicBezTo>
                <a:cubicBezTo>
                  <a:pt x="1513" y="238"/>
                  <a:pt x="1515" y="235"/>
                  <a:pt x="1517" y="232"/>
                </a:cubicBezTo>
                <a:cubicBezTo>
                  <a:pt x="1518" y="231"/>
                  <a:pt x="1524" y="232"/>
                  <a:pt x="1526" y="232"/>
                </a:cubicBezTo>
                <a:cubicBezTo>
                  <a:pt x="1524" y="234"/>
                  <a:pt x="1523" y="237"/>
                  <a:pt x="1521" y="239"/>
                </a:cubicBezTo>
                <a:cubicBezTo>
                  <a:pt x="1527" y="243"/>
                  <a:pt x="1524" y="233"/>
                  <a:pt x="1529" y="234"/>
                </a:cubicBezTo>
                <a:cubicBezTo>
                  <a:pt x="1534" y="236"/>
                  <a:pt x="1539" y="238"/>
                  <a:pt x="1544" y="240"/>
                </a:cubicBezTo>
                <a:cubicBezTo>
                  <a:pt x="1548" y="242"/>
                  <a:pt x="1540" y="246"/>
                  <a:pt x="1538" y="246"/>
                </a:cubicBezTo>
                <a:cubicBezTo>
                  <a:pt x="1535" y="247"/>
                  <a:pt x="1530" y="245"/>
                  <a:pt x="1526" y="245"/>
                </a:cubicBezTo>
                <a:cubicBezTo>
                  <a:pt x="1528" y="249"/>
                  <a:pt x="1532" y="247"/>
                  <a:pt x="1534" y="251"/>
                </a:cubicBezTo>
                <a:cubicBezTo>
                  <a:pt x="1534" y="252"/>
                  <a:pt x="1539" y="251"/>
                  <a:pt x="1541" y="251"/>
                </a:cubicBezTo>
                <a:cubicBezTo>
                  <a:pt x="1545" y="251"/>
                  <a:pt x="1549" y="253"/>
                  <a:pt x="1552" y="249"/>
                </a:cubicBezTo>
                <a:cubicBezTo>
                  <a:pt x="1553" y="247"/>
                  <a:pt x="1558" y="251"/>
                  <a:pt x="1560" y="252"/>
                </a:cubicBezTo>
                <a:cubicBezTo>
                  <a:pt x="1559" y="256"/>
                  <a:pt x="1556" y="254"/>
                  <a:pt x="1553" y="253"/>
                </a:cubicBezTo>
                <a:cubicBezTo>
                  <a:pt x="1551" y="261"/>
                  <a:pt x="1566" y="258"/>
                  <a:pt x="1569" y="258"/>
                </a:cubicBezTo>
                <a:cubicBezTo>
                  <a:pt x="1577" y="258"/>
                  <a:pt x="1581" y="260"/>
                  <a:pt x="1588" y="265"/>
                </a:cubicBezTo>
                <a:cubicBezTo>
                  <a:pt x="1595" y="268"/>
                  <a:pt x="1601" y="272"/>
                  <a:pt x="1608" y="274"/>
                </a:cubicBezTo>
                <a:cubicBezTo>
                  <a:pt x="1613" y="276"/>
                  <a:pt x="1620" y="279"/>
                  <a:pt x="1623" y="285"/>
                </a:cubicBezTo>
                <a:cubicBezTo>
                  <a:pt x="1625" y="292"/>
                  <a:pt x="1624" y="291"/>
                  <a:pt x="1621" y="297"/>
                </a:cubicBezTo>
                <a:cubicBezTo>
                  <a:pt x="1619" y="300"/>
                  <a:pt x="1618" y="302"/>
                  <a:pt x="1615" y="303"/>
                </a:cubicBezTo>
                <a:cubicBezTo>
                  <a:pt x="1607" y="306"/>
                  <a:pt x="1604" y="306"/>
                  <a:pt x="1596" y="304"/>
                </a:cubicBezTo>
                <a:cubicBezTo>
                  <a:pt x="1582" y="301"/>
                  <a:pt x="1570" y="298"/>
                  <a:pt x="1557" y="291"/>
                </a:cubicBezTo>
                <a:cubicBezTo>
                  <a:pt x="1561" y="295"/>
                  <a:pt x="1572" y="302"/>
                  <a:pt x="1572" y="308"/>
                </a:cubicBezTo>
                <a:cubicBezTo>
                  <a:pt x="1572" y="314"/>
                  <a:pt x="1571" y="326"/>
                  <a:pt x="1576" y="329"/>
                </a:cubicBezTo>
                <a:cubicBezTo>
                  <a:pt x="1582" y="331"/>
                  <a:pt x="1590" y="338"/>
                  <a:pt x="1596" y="336"/>
                </a:cubicBezTo>
                <a:cubicBezTo>
                  <a:pt x="1600" y="334"/>
                  <a:pt x="1598" y="329"/>
                  <a:pt x="1594" y="329"/>
                </a:cubicBezTo>
                <a:cubicBezTo>
                  <a:pt x="1591" y="329"/>
                  <a:pt x="1589" y="325"/>
                  <a:pt x="1587" y="322"/>
                </a:cubicBezTo>
                <a:cubicBezTo>
                  <a:pt x="1592" y="317"/>
                  <a:pt x="1593" y="318"/>
                  <a:pt x="1600" y="321"/>
                </a:cubicBezTo>
                <a:cubicBezTo>
                  <a:pt x="1605" y="323"/>
                  <a:pt x="1611" y="325"/>
                  <a:pt x="1616" y="327"/>
                </a:cubicBezTo>
                <a:cubicBezTo>
                  <a:pt x="1616" y="325"/>
                  <a:pt x="1612" y="314"/>
                  <a:pt x="1612" y="314"/>
                </a:cubicBezTo>
                <a:cubicBezTo>
                  <a:pt x="1616" y="311"/>
                  <a:pt x="1621" y="308"/>
                  <a:pt x="1625" y="305"/>
                </a:cubicBezTo>
                <a:cubicBezTo>
                  <a:pt x="1627" y="304"/>
                  <a:pt x="1631" y="300"/>
                  <a:pt x="1634" y="300"/>
                </a:cubicBezTo>
                <a:cubicBezTo>
                  <a:pt x="1638" y="302"/>
                  <a:pt x="1643" y="303"/>
                  <a:pt x="1647" y="304"/>
                </a:cubicBezTo>
                <a:cubicBezTo>
                  <a:pt x="1648" y="302"/>
                  <a:pt x="1650" y="297"/>
                  <a:pt x="1649" y="295"/>
                </a:cubicBezTo>
                <a:cubicBezTo>
                  <a:pt x="1649" y="294"/>
                  <a:pt x="1644" y="287"/>
                  <a:pt x="1644" y="288"/>
                </a:cubicBezTo>
                <a:cubicBezTo>
                  <a:pt x="1645" y="284"/>
                  <a:pt x="1646" y="280"/>
                  <a:pt x="1647" y="276"/>
                </a:cubicBezTo>
                <a:cubicBezTo>
                  <a:pt x="1647" y="274"/>
                  <a:pt x="1642" y="270"/>
                  <a:pt x="1642" y="269"/>
                </a:cubicBezTo>
                <a:cubicBezTo>
                  <a:pt x="1647" y="269"/>
                  <a:pt x="1652" y="270"/>
                  <a:pt x="1658" y="271"/>
                </a:cubicBezTo>
                <a:cubicBezTo>
                  <a:pt x="1662" y="271"/>
                  <a:pt x="1664" y="277"/>
                  <a:pt x="1667" y="281"/>
                </a:cubicBezTo>
                <a:cubicBezTo>
                  <a:pt x="1664" y="281"/>
                  <a:pt x="1656" y="280"/>
                  <a:pt x="1655" y="283"/>
                </a:cubicBezTo>
                <a:cubicBezTo>
                  <a:pt x="1653" y="287"/>
                  <a:pt x="1657" y="289"/>
                  <a:pt x="1659" y="293"/>
                </a:cubicBezTo>
                <a:cubicBezTo>
                  <a:pt x="1662" y="296"/>
                  <a:pt x="1666" y="294"/>
                  <a:pt x="1671" y="294"/>
                </a:cubicBezTo>
                <a:cubicBezTo>
                  <a:pt x="1676" y="293"/>
                  <a:pt x="1672" y="289"/>
                  <a:pt x="1675" y="285"/>
                </a:cubicBezTo>
                <a:cubicBezTo>
                  <a:pt x="1676" y="284"/>
                  <a:pt x="1681" y="283"/>
                  <a:pt x="1682" y="282"/>
                </a:cubicBezTo>
                <a:cubicBezTo>
                  <a:pt x="1687" y="280"/>
                  <a:pt x="1692" y="278"/>
                  <a:pt x="1697" y="275"/>
                </a:cubicBezTo>
                <a:cubicBezTo>
                  <a:pt x="1704" y="272"/>
                  <a:pt x="1712" y="269"/>
                  <a:pt x="1719" y="265"/>
                </a:cubicBezTo>
                <a:cubicBezTo>
                  <a:pt x="1721" y="272"/>
                  <a:pt x="1721" y="272"/>
                  <a:pt x="1728" y="274"/>
                </a:cubicBezTo>
                <a:cubicBezTo>
                  <a:pt x="1732" y="275"/>
                  <a:pt x="1734" y="267"/>
                  <a:pt x="1738" y="267"/>
                </a:cubicBezTo>
                <a:cubicBezTo>
                  <a:pt x="1743" y="268"/>
                  <a:pt x="1747" y="269"/>
                  <a:pt x="1752" y="266"/>
                </a:cubicBezTo>
                <a:cubicBezTo>
                  <a:pt x="1757" y="264"/>
                  <a:pt x="1759" y="264"/>
                  <a:pt x="1765" y="265"/>
                </a:cubicBezTo>
                <a:cubicBezTo>
                  <a:pt x="1764" y="267"/>
                  <a:pt x="1763" y="269"/>
                  <a:pt x="1762" y="270"/>
                </a:cubicBezTo>
                <a:cubicBezTo>
                  <a:pt x="1769" y="272"/>
                  <a:pt x="1769" y="273"/>
                  <a:pt x="1773" y="266"/>
                </a:cubicBezTo>
                <a:cubicBezTo>
                  <a:pt x="1777" y="261"/>
                  <a:pt x="1775" y="260"/>
                  <a:pt x="1771" y="255"/>
                </a:cubicBezTo>
                <a:cubicBezTo>
                  <a:pt x="1780" y="251"/>
                  <a:pt x="1794" y="252"/>
                  <a:pt x="1804" y="256"/>
                </a:cubicBezTo>
                <a:cubicBezTo>
                  <a:pt x="1810" y="259"/>
                  <a:pt x="1817" y="261"/>
                  <a:pt x="1824" y="264"/>
                </a:cubicBezTo>
                <a:cubicBezTo>
                  <a:pt x="1828" y="266"/>
                  <a:pt x="1833" y="271"/>
                  <a:pt x="1837" y="274"/>
                </a:cubicBezTo>
                <a:cubicBezTo>
                  <a:pt x="1838" y="272"/>
                  <a:pt x="1840" y="264"/>
                  <a:pt x="1838" y="262"/>
                </a:cubicBezTo>
                <a:cubicBezTo>
                  <a:pt x="1833" y="258"/>
                  <a:pt x="1828" y="255"/>
                  <a:pt x="1824" y="251"/>
                </a:cubicBezTo>
                <a:cubicBezTo>
                  <a:pt x="1820" y="249"/>
                  <a:pt x="1826" y="242"/>
                  <a:pt x="1827" y="239"/>
                </a:cubicBezTo>
                <a:cubicBezTo>
                  <a:pt x="1828" y="236"/>
                  <a:pt x="1821" y="233"/>
                  <a:pt x="1818" y="232"/>
                </a:cubicBezTo>
                <a:cubicBezTo>
                  <a:pt x="1823" y="228"/>
                  <a:pt x="1828" y="224"/>
                  <a:pt x="1833" y="220"/>
                </a:cubicBezTo>
                <a:cubicBezTo>
                  <a:pt x="1836" y="217"/>
                  <a:pt x="1837" y="208"/>
                  <a:pt x="1839" y="204"/>
                </a:cubicBezTo>
                <a:cubicBezTo>
                  <a:pt x="1841" y="199"/>
                  <a:pt x="1863" y="204"/>
                  <a:pt x="1869" y="205"/>
                </a:cubicBezTo>
                <a:cubicBezTo>
                  <a:pt x="1867" y="210"/>
                  <a:pt x="1865" y="216"/>
                  <a:pt x="1863" y="222"/>
                </a:cubicBezTo>
                <a:cubicBezTo>
                  <a:pt x="1862" y="225"/>
                  <a:pt x="1866" y="231"/>
                  <a:pt x="1868" y="234"/>
                </a:cubicBezTo>
                <a:cubicBezTo>
                  <a:pt x="1870" y="239"/>
                  <a:pt x="1862" y="261"/>
                  <a:pt x="1866" y="264"/>
                </a:cubicBezTo>
                <a:cubicBezTo>
                  <a:pt x="1871" y="267"/>
                  <a:pt x="1876" y="267"/>
                  <a:pt x="1874" y="273"/>
                </a:cubicBezTo>
                <a:cubicBezTo>
                  <a:pt x="1872" y="277"/>
                  <a:pt x="1871" y="285"/>
                  <a:pt x="1868" y="286"/>
                </a:cubicBezTo>
                <a:cubicBezTo>
                  <a:pt x="1863" y="290"/>
                  <a:pt x="1857" y="293"/>
                  <a:pt x="1852" y="296"/>
                </a:cubicBezTo>
                <a:cubicBezTo>
                  <a:pt x="1850" y="297"/>
                  <a:pt x="1843" y="295"/>
                  <a:pt x="1840" y="295"/>
                </a:cubicBezTo>
                <a:cubicBezTo>
                  <a:pt x="1847" y="300"/>
                  <a:pt x="1854" y="305"/>
                  <a:pt x="1863" y="302"/>
                </a:cubicBezTo>
                <a:cubicBezTo>
                  <a:pt x="1870" y="300"/>
                  <a:pt x="1878" y="290"/>
                  <a:pt x="1883" y="284"/>
                </a:cubicBezTo>
                <a:cubicBezTo>
                  <a:pt x="1889" y="278"/>
                  <a:pt x="1874" y="270"/>
                  <a:pt x="1887" y="266"/>
                </a:cubicBezTo>
                <a:cubicBezTo>
                  <a:pt x="1889" y="265"/>
                  <a:pt x="1896" y="261"/>
                  <a:pt x="1897" y="264"/>
                </a:cubicBezTo>
                <a:cubicBezTo>
                  <a:pt x="1901" y="267"/>
                  <a:pt x="1904" y="271"/>
                  <a:pt x="1907" y="274"/>
                </a:cubicBezTo>
                <a:cubicBezTo>
                  <a:pt x="1906" y="270"/>
                  <a:pt x="1907" y="265"/>
                  <a:pt x="1903" y="262"/>
                </a:cubicBezTo>
                <a:cubicBezTo>
                  <a:pt x="1898" y="259"/>
                  <a:pt x="1897" y="259"/>
                  <a:pt x="1891" y="260"/>
                </a:cubicBezTo>
                <a:cubicBezTo>
                  <a:pt x="1890" y="260"/>
                  <a:pt x="1878" y="263"/>
                  <a:pt x="1878" y="261"/>
                </a:cubicBezTo>
                <a:cubicBezTo>
                  <a:pt x="1877" y="258"/>
                  <a:pt x="1874" y="252"/>
                  <a:pt x="1875" y="249"/>
                </a:cubicBezTo>
                <a:cubicBezTo>
                  <a:pt x="1877" y="245"/>
                  <a:pt x="1881" y="240"/>
                  <a:pt x="1879" y="236"/>
                </a:cubicBezTo>
                <a:cubicBezTo>
                  <a:pt x="1877" y="233"/>
                  <a:pt x="1870" y="226"/>
                  <a:pt x="1872" y="223"/>
                </a:cubicBezTo>
                <a:cubicBezTo>
                  <a:pt x="1875" y="218"/>
                  <a:pt x="1880" y="218"/>
                  <a:pt x="1885" y="216"/>
                </a:cubicBezTo>
                <a:cubicBezTo>
                  <a:pt x="1888" y="214"/>
                  <a:pt x="1885" y="206"/>
                  <a:pt x="1884" y="204"/>
                </a:cubicBezTo>
                <a:cubicBezTo>
                  <a:pt x="1887" y="203"/>
                  <a:pt x="1892" y="210"/>
                  <a:pt x="1890" y="213"/>
                </a:cubicBezTo>
                <a:cubicBezTo>
                  <a:pt x="1887" y="220"/>
                  <a:pt x="1887" y="220"/>
                  <a:pt x="1891" y="227"/>
                </a:cubicBezTo>
                <a:cubicBezTo>
                  <a:pt x="1894" y="231"/>
                  <a:pt x="1913" y="231"/>
                  <a:pt x="1917" y="232"/>
                </a:cubicBezTo>
                <a:cubicBezTo>
                  <a:pt x="1910" y="229"/>
                  <a:pt x="1904" y="226"/>
                  <a:pt x="1897" y="223"/>
                </a:cubicBezTo>
                <a:cubicBezTo>
                  <a:pt x="1889" y="220"/>
                  <a:pt x="1903" y="214"/>
                  <a:pt x="1906" y="213"/>
                </a:cubicBezTo>
                <a:cubicBezTo>
                  <a:pt x="1915" y="210"/>
                  <a:pt x="1919" y="212"/>
                  <a:pt x="1928" y="216"/>
                </a:cubicBezTo>
                <a:cubicBezTo>
                  <a:pt x="1931" y="217"/>
                  <a:pt x="1934" y="219"/>
                  <a:pt x="1936" y="221"/>
                </a:cubicBezTo>
                <a:cubicBezTo>
                  <a:pt x="1939" y="222"/>
                  <a:pt x="1942" y="221"/>
                  <a:pt x="1945" y="220"/>
                </a:cubicBezTo>
                <a:cubicBezTo>
                  <a:pt x="1944" y="218"/>
                  <a:pt x="1943" y="212"/>
                  <a:pt x="1941" y="210"/>
                </a:cubicBezTo>
                <a:cubicBezTo>
                  <a:pt x="1940" y="209"/>
                  <a:pt x="1933" y="209"/>
                  <a:pt x="1931" y="208"/>
                </a:cubicBezTo>
                <a:cubicBezTo>
                  <a:pt x="1927" y="208"/>
                  <a:pt x="1927" y="194"/>
                  <a:pt x="1926" y="191"/>
                </a:cubicBezTo>
                <a:cubicBezTo>
                  <a:pt x="1937" y="190"/>
                  <a:pt x="1947" y="189"/>
                  <a:pt x="1957" y="188"/>
                </a:cubicBezTo>
                <a:cubicBezTo>
                  <a:pt x="1963" y="187"/>
                  <a:pt x="1969" y="186"/>
                  <a:pt x="1975" y="186"/>
                </a:cubicBezTo>
                <a:cubicBezTo>
                  <a:pt x="1979" y="185"/>
                  <a:pt x="1977" y="181"/>
                  <a:pt x="1977" y="177"/>
                </a:cubicBezTo>
                <a:cubicBezTo>
                  <a:pt x="1978" y="170"/>
                  <a:pt x="1977" y="170"/>
                  <a:pt x="1983" y="166"/>
                </a:cubicBezTo>
                <a:cubicBezTo>
                  <a:pt x="1987" y="163"/>
                  <a:pt x="1992" y="160"/>
                  <a:pt x="1996" y="158"/>
                </a:cubicBezTo>
                <a:cubicBezTo>
                  <a:pt x="2006" y="155"/>
                  <a:pt x="2018" y="154"/>
                  <a:pt x="2028" y="152"/>
                </a:cubicBezTo>
                <a:cubicBezTo>
                  <a:pt x="2047" y="149"/>
                  <a:pt x="2065" y="147"/>
                  <a:pt x="2083" y="140"/>
                </a:cubicBezTo>
                <a:cubicBezTo>
                  <a:pt x="2087" y="138"/>
                  <a:pt x="2085" y="131"/>
                  <a:pt x="2089" y="129"/>
                </a:cubicBezTo>
                <a:cubicBezTo>
                  <a:pt x="2094" y="127"/>
                  <a:pt x="2100" y="124"/>
                  <a:pt x="2105" y="121"/>
                </a:cubicBezTo>
                <a:cubicBezTo>
                  <a:pt x="2111" y="118"/>
                  <a:pt x="2123" y="118"/>
                  <a:pt x="2128" y="125"/>
                </a:cubicBezTo>
                <a:cubicBezTo>
                  <a:pt x="2123" y="126"/>
                  <a:pt x="2117" y="128"/>
                  <a:pt x="2112" y="129"/>
                </a:cubicBezTo>
                <a:cubicBezTo>
                  <a:pt x="2120" y="131"/>
                  <a:pt x="2128" y="132"/>
                  <a:pt x="2136" y="133"/>
                </a:cubicBezTo>
                <a:cubicBezTo>
                  <a:pt x="2133" y="136"/>
                  <a:pt x="2130" y="139"/>
                  <a:pt x="2127" y="141"/>
                </a:cubicBezTo>
                <a:cubicBezTo>
                  <a:pt x="2131" y="142"/>
                  <a:pt x="2135" y="142"/>
                  <a:pt x="2140" y="142"/>
                </a:cubicBezTo>
                <a:cubicBezTo>
                  <a:pt x="2140" y="141"/>
                  <a:pt x="2139" y="134"/>
                  <a:pt x="2141" y="134"/>
                </a:cubicBezTo>
                <a:cubicBezTo>
                  <a:pt x="2144" y="134"/>
                  <a:pt x="2148" y="134"/>
                  <a:pt x="2151" y="134"/>
                </a:cubicBezTo>
                <a:cubicBezTo>
                  <a:pt x="2156" y="135"/>
                  <a:pt x="2162" y="133"/>
                  <a:pt x="2167" y="137"/>
                </a:cubicBezTo>
                <a:cubicBezTo>
                  <a:pt x="2171" y="140"/>
                  <a:pt x="2179" y="143"/>
                  <a:pt x="2182" y="147"/>
                </a:cubicBezTo>
                <a:cubicBezTo>
                  <a:pt x="2183" y="148"/>
                  <a:pt x="2188" y="153"/>
                  <a:pt x="2187" y="154"/>
                </a:cubicBezTo>
                <a:cubicBezTo>
                  <a:pt x="2186" y="156"/>
                  <a:pt x="2185" y="161"/>
                  <a:pt x="2183" y="162"/>
                </a:cubicBezTo>
                <a:cubicBezTo>
                  <a:pt x="2162" y="175"/>
                  <a:pt x="2140" y="188"/>
                  <a:pt x="2119" y="202"/>
                </a:cubicBezTo>
                <a:cubicBezTo>
                  <a:pt x="2134" y="197"/>
                  <a:pt x="2149" y="193"/>
                  <a:pt x="2164" y="189"/>
                </a:cubicBezTo>
                <a:cubicBezTo>
                  <a:pt x="2160" y="188"/>
                  <a:pt x="2156" y="188"/>
                  <a:pt x="2152" y="187"/>
                </a:cubicBezTo>
                <a:cubicBezTo>
                  <a:pt x="2157" y="183"/>
                  <a:pt x="2164" y="180"/>
                  <a:pt x="2169" y="184"/>
                </a:cubicBezTo>
                <a:cubicBezTo>
                  <a:pt x="2177" y="190"/>
                  <a:pt x="2179" y="189"/>
                  <a:pt x="2189" y="188"/>
                </a:cubicBezTo>
                <a:cubicBezTo>
                  <a:pt x="2202" y="187"/>
                  <a:pt x="2215" y="190"/>
                  <a:pt x="2228" y="191"/>
                </a:cubicBezTo>
                <a:cubicBezTo>
                  <a:pt x="2225" y="193"/>
                  <a:pt x="2223" y="194"/>
                  <a:pt x="2220" y="196"/>
                </a:cubicBezTo>
                <a:cubicBezTo>
                  <a:pt x="2223" y="197"/>
                  <a:pt x="2229" y="202"/>
                  <a:pt x="2232" y="201"/>
                </a:cubicBezTo>
                <a:cubicBezTo>
                  <a:pt x="2238" y="201"/>
                  <a:pt x="2243" y="201"/>
                  <a:pt x="2248" y="201"/>
                </a:cubicBezTo>
                <a:cubicBezTo>
                  <a:pt x="2251" y="200"/>
                  <a:pt x="2259" y="202"/>
                  <a:pt x="2260" y="198"/>
                </a:cubicBezTo>
                <a:cubicBezTo>
                  <a:pt x="2261" y="190"/>
                  <a:pt x="2260" y="190"/>
                  <a:pt x="2267" y="190"/>
                </a:cubicBezTo>
                <a:cubicBezTo>
                  <a:pt x="2272" y="190"/>
                  <a:pt x="2277" y="191"/>
                  <a:pt x="2282" y="190"/>
                </a:cubicBezTo>
                <a:cubicBezTo>
                  <a:pt x="2285" y="189"/>
                  <a:pt x="2293" y="186"/>
                  <a:pt x="2296" y="187"/>
                </a:cubicBezTo>
                <a:cubicBezTo>
                  <a:pt x="2299" y="188"/>
                  <a:pt x="2304" y="196"/>
                  <a:pt x="2307" y="199"/>
                </a:cubicBezTo>
                <a:cubicBezTo>
                  <a:pt x="2308" y="201"/>
                  <a:pt x="2305" y="210"/>
                  <a:pt x="2305" y="213"/>
                </a:cubicBezTo>
                <a:cubicBezTo>
                  <a:pt x="2305" y="215"/>
                  <a:pt x="2305" y="227"/>
                  <a:pt x="2307" y="227"/>
                </a:cubicBezTo>
                <a:cubicBezTo>
                  <a:pt x="2311" y="230"/>
                  <a:pt x="2316" y="233"/>
                  <a:pt x="2321" y="235"/>
                </a:cubicBezTo>
                <a:cubicBezTo>
                  <a:pt x="2323" y="237"/>
                  <a:pt x="2329" y="226"/>
                  <a:pt x="2330" y="224"/>
                </a:cubicBezTo>
                <a:cubicBezTo>
                  <a:pt x="2334" y="219"/>
                  <a:pt x="2334" y="218"/>
                  <a:pt x="2339" y="222"/>
                </a:cubicBezTo>
                <a:cubicBezTo>
                  <a:pt x="2345" y="225"/>
                  <a:pt x="2346" y="227"/>
                  <a:pt x="2352" y="225"/>
                </a:cubicBezTo>
                <a:cubicBezTo>
                  <a:pt x="2356" y="224"/>
                  <a:pt x="2361" y="221"/>
                  <a:pt x="2364" y="223"/>
                </a:cubicBezTo>
                <a:cubicBezTo>
                  <a:pt x="2367" y="224"/>
                  <a:pt x="2373" y="229"/>
                  <a:pt x="2377" y="228"/>
                </a:cubicBezTo>
                <a:cubicBezTo>
                  <a:pt x="2381" y="226"/>
                  <a:pt x="2386" y="224"/>
                  <a:pt x="2391" y="222"/>
                </a:cubicBezTo>
                <a:cubicBezTo>
                  <a:pt x="2390" y="220"/>
                  <a:pt x="2385" y="214"/>
                  <a:pt x="2387" y="212"/>
                </a:cubicBezTo>
                <a:cubicBezTo>
                  <a:pt x="2388" y="210"/>
                  <a:pt x="2393" y="202"/>
                  <a:pt x="2395" y="202"/>
                </a:cubicBezTo>
                <a:cubicBezTo>
                  <a:pt x="2404" y="203"/>
                  <a:pt x="2413" y="205"/>
                  <a:pt x="2422" y="206"/>
                </a:cubicBezTo>
                <a:cubicBezTo>
                  <a:pt x="2429" y="207"/>
                  <a:pt x="2437" y="209"/>
                  <a:pt x="2443" y="211"/>
                </a:cubicBezTo>
                <a:cubicBezTo>
                  <a:pt x="2451" y="213"/>
                  <a:pt x="2461" y="214"/>
                  <a:pt x="2467" y="217"/>
                </a:cubicBezTo>
                <a:cubicBezTo>
                  <a:pt x="2471" y="220"/>
                  <a:pt x="2481" y="235"/>
                  <a:pt x="2485" y="234"/>
                </a:cubicBezTo>
                <a:cubicBezTo>
                  <a:pt x="2494" y="233"/>
                  <a:pt x="2503" y="231"/>
                  <a:pt x="2512" y="229"/>
                </a:cubicBezTo>
                <a:cubicBezTo>
                  <a:pt x="2520" y="228"/>
                  <a:pt x="2527" y="232"/>
                  <a:pt x="2535" y="234"/>
                </a:cubicBezTo>
                <a:cubicBezTo>
                  <a:pt x="2539" y="235"/>
                  <a:pt x="2541" y="235"/>
                  <a:pt x="2543" y="239"/>
                </a:cubicBezTo>
                <a:cubicBezTo>
                  <a:pt x="2544" y="244"/>
                  <a:pt x="2544" y="245"/>
                  <a:pt x="2542" y="251"/>
                </a:cubicBezTo>
                <a:cubicBezTo>
                  <a:pt x="2550" y="253"/>
                  <a:pt x="2556" y="256"/>
                  <a:pt x="2564" y="255"/>
                </a:cubicBezTo>
                <a:cubicBezTo>
                  <a:pt x="2573" y="253"/>
                  <a:pt x="2579" y="253"/>
                  <a:pt x="2589" y="254"/>
                </a:cubicBezTo>
                <a:cubicBezTo>
                  <a:pt x="2592" y="255"/>
                  <a:pt x="2597" y="257"/>
                  <a:pt x="2600" y="255"/>
                </a:cubicBezTo>
                <a:cubicBezTo>
                  <a:pt x="2604" y="251"/>
                  <a:pt x="2604" y="251"/>
                  <a:pt x="2607" y="255"/>
                </a:cubicBezTo>
                <a:cubicBezTo>
                  <a:pt x="2610" y="258"/>
                  <a:pt x="2615" y="264"/>
                  <a:pt x="2618" y="266"/>
                </a:cubicBezTo>
                <a:cubicBezTo>
                  <a:pt x="2621" y="267"/>
                  <a:pt x="2626" y="265"/>
                  <a:pt x="2629" y="264"/>
                </a:cubicBezTo>
                <a:cubicBezTo>
                  <a:pt x="2628" y="258"/>
                  <a:pt x="2627" y="252"/>
                  <a:pt x="2627" y="246"/>
                </a:cubicBezTo>
                <a:cubicBezTo>
                  <a:pt x="2640" y="247"/>
                  <a:pt x="2653" y="248"/>
                  <a:pt x="2666" y="249"/>
                </a:cubicBezTo>
                <a:cubicBezTo>
                  <a:pt x="2676" y="250"/>
                  <a:pt x="2686" y="257"/>
                  <a:pt x="2696" y="262"/>
                </a:cubicBezTo>
                <a:cubicBezTo>
                  <a:pt x="2707" y="267"/>
                  <a:pt x="2717" y="272"/>
                  <a:pt x="2727" y="278"/>
                </a:cubicBezTo>
                <a:cubicBezTo>
                  <a:pt x="2734" y="282"/>
                  <a:pt x="2735" y="283"/>
                  <a:pt x="2738" y="290"/>
                </a:cubicBezTo>
                <a:cubicBezTo>
                  <a:pt x="2741" y="298"/>
                  <a:pt x="2740" y="301"/>
                  <a:pt x="2748" y="301"/>
                </a:cubicBezTo>
                <a:cubicBezTo>
                  <a:pt x="2747" y="298"/>
                  <a:pt x="2746" y="294"/>
                  <a:pt x="2745" y="291"/>
                </a:cubicBezTo>
                <a:cubicBezTo>
                  <a:pt x="2753" y="291"/>
                  <a:pt x="2758" y="291"/>
                  <a:pt x="2765" y="294"/>
                </a:cubicBezTo>
                <a:cubicBezTo>
                  <a:pt x="2771" y="296"/>
                  <a:pt x="2776" y="302"/>
                  <a:pt x="2780" y="306"/>
                </a:cubicBezTo>
                <a:cubicBezTo>
                  <a:pt x="2777" y="308"/>
                  <a:pt x="2773" y="313"/>
                  <a:pt x="2770" y="314"/>
                </a:cubicBezTo>
                <a:cubicBezTo>
                  <a:pt x="2767" y="314"/>
                  <a:pt x="2762" y="312"/>
                  <a:pt x="2759" y="312"/>
                </a:cubicBezTo>
                <a:close/>
                <a:moveTo>
                  <a:pt x="1724" y="597"/>
                </a:moveTo>
                <a:cubicBezTo>
                  <a:pt x="1722" y="595"/>
                  <a:pt x="1722" y="591"/>
                  <a:pt x="1721" y="590"/>
                </a:cubicBezTo>
                <a:cubicBezTo>
                  <a:pt x="1714" y="587"/>
                  <a:pt x="1713" y="597"/>
                  <a:pt x="1713" y="600"/>
                </a:cubicBezTo>
                <a:cubicBezTo>
                  <a:pt x="1710" y="594"/>
                  <a:pt x="1709" y="591"/>
                  <a:pt x="1712" y="585"/>
                </a:cubicBezTo>
                <a:cubicBezTo>
                  <a:pt x="1709" y="583"/>
                  <a:pt x="1703" y="582"/>
                  <a:pt x="1701" y="580"/>
                </a:cubicBezTo>
                <a:cubicBezTo>
                  <a:pt x="1700" y="578"/>
                  <a:pt x="1700" y="571"/>
                  <a:pt x="1700" y="569"/>
                </a:cubicBezTo>
                <a:cubicBezTo>
                  <a:pt x="1700" y="569"/>
                  <a:pt x="1691" y="565"/>
                  <a:pt x="1695" y="564"/>
                </a:cubicBezTo>
                <a:cubicBezTo>
                  <a:pt x="1698" y="563"/>
                  <a:pt x="1700" y="568"/>
                  <a:pt x="1703" y="565"/>
                </a:cubicBezTo>
                <a:cubicBezTo>
                  <a:pt x="1701" y="562"/>
                  <a:pt x="1698" y="562"/>
                  <a:pt x="1700" y="559"/>
                </a:cubicBezTo>
                <a:cubicBezTo>
                  <a:pt x="1702" y="557"/>
                  <a:pt x="1705" y="556"/>
                  <a:pt x="1707" y="556"/>
                </a:cubicBezTo>
                <a:cubicBezTo>
                  <a:pt x="1711" y="557"/>
                  <a:pt x="1718" y="557"/>
                  <a:pt x="1722" y="559"/>
                </a:cubicBezTo>
                <a:cubicBezTo>
                  <a:pt x="1719" y="560"/>
                  <a:pt x="1716" y="563"/>
                  <a:pt x="1717" y="567"/>
                </a:cubicBezTo>
                <a:cubicBezTo>
                  <a:pt x="1719" y="563"/>
                  <a:pt x="1721" y="560"/>
                  <a:pt x="1725" y="560"/>
                </a:cubicBezTo>
                <a:cubicBezTo>
                  <a:pt x="1723" y="552"/>
                  <a:pt x="1721" y="557"/>
                  <a:pt x="1715" y="555"/>
                </a:cubicBezTo>
                <a:cubicBezTo>
                  <a:pt x="1716" y="552"/>
                  <a:pt x="1718" y="548"/>
                  <a:pt x="1716" y="545"/>
                </a:cubicBezTo>
                <a:cubicBezTo>
                  <a:pt x="1716" y="544"/>
                  <a:pt x="1713" y="537"/>
                  <a:pt x="1711" y="540"/>
                </a:cubicBezTo>
                <a:cubicBezTo>
                  <a:pt x="1708" y="543"/>
                  <a:pt x="1704" y="540"/>
                  <a:pt x="1701" y="538"/>
                </a:cubicBezTo>
                <a:cubicBezTo>
                  <a:pt x="1699" y="537"/>
                  <a:pt x="1695" y="541"/>
                  <a:pt x="1692" y="542"/>
                </a:cubicBezTo>
                <a:cubicBezTo>
                  <a:pt x="1686" y="543"/>
                  <a:pt x="1687" y="540"/>
                  <a:pt x="1685" y="547"/>
                </a:cubicBezTo>
                <a:cubicBezTo>
                  <a:pt x="1684" y="550"/>
                  <a:pt x="1677" y="551"/>
                  <a:pt x="1675" y="552"/>
                </a:cubicBezTo>
                <a:cubicBezTo>
                  <a:pt x="1671" y="554"/>
                  <a:pt x="1671" y="554"/>
                  <a:pt x="1670" y="559"/>
                </a:cubicBezTo>
                <a:cubicBezTo>
                  <a:pt x="1670" y="561"/>
                  <a:pt x="1666" y="564"/>
                  <a:pt x="1665" y="566"/>
                </a:cubicBezTo>
                <a:cubicBezTo>
                  <a:pt x="1668" y="566"/>
                  <a:pt x="1673" y="569"/>
                  <a:pt x="1673" y="574"/>
                </a:cubicBezTo>
                <a:cubicBezTo>
                  <a:pt x="1673" y="580"/>
                  <a:pt x="1674" y="583"/>
                  <a:pt x="1676" y="589"/>
                </a:cubicBezTo>
                <a:cubicBezTo>
                  <a:pt x="1678" y="593"/>
                  <a:pt x="1682" y="594"/>
                  <a:pt x="1684" y="598"/>
                </a:cubicBezTo>
                <a:cubicBezTo>
                  <a:pt x="1688" y="603"/>
                  <a:pt x="1689" y="605"/>
                  <a:pt x="1694" y="608"/>
                </a:cubicBezTo>
                <a:cubicBezTo>
                  <a:pt x="1690" y="609"/>
                  <a:pt x="1689" y="609"/>
                  <a:pt x="1687" y="614"/>
                </a:cubicBezTo>
                <a:cubicBezTo>
                  <a:pt x="1687" y="617"/>
                  <a:pt x="1685" y="620"/>
                  <a:pt x="1684" y="623"/>
                </a:cubicBezTo>
                <a:cubicBezTo>
                  <a:pt x="1683" y="627"/>
                  <a:pt x="1683" y="629"/>
                  <a:pt x="1684" y="633"/>
                </a:cubicBezTo>
                <a:cubicBezTo>
                  <a:pt x="1684" y="637"/>
                  <a:pt x="1685" y="637"/>
                  <a:pt x="1689" y="638"/>
                </a:cubicBezTo>
                <a:cubicBezTo>
                  <a:pt x="1693" y="638"/>
                  <a:pt x="1693" y="641"/>
                  <a:pt x="1696" y="642"/>
                </a:cubicBezTo>
                <a:cubicBezTo>
                  <a:pt x="1699" y="643"/>
                  <a:pt x="1702" y="644"/>
                  <a:pt x="1706" y="645"/>
                </a:cubicBezTo>
                <a:cubicBezTo>
                  <a:pt x="1710" y="646"/>
                  <a:pt x="1717" y="644"/>
                  <a:pt x="1722" y="643"/>
                </a:cubicBezTo>
                <a:cubicBezTo>
                  <a:pt x="1721" y="638"/>
                  <a:pt x="1720" y="632"/>
                  <a:pt x="1721" y="627"/>
                </a:cubicBezTo>
                <a:cubicBezTo>
                  <a:pt x="1723" y="619"/>
                  <a:pt x="1719" y="622"/>
                  <a:pt x="1716" y="617"/>
                </a:cubicBezTo>
                <a:cubicBezTo>
                  <a:pt x="1717" y="617"/>
                  <a:pt x="1718" y="617"/>
                  <a:pt x="1719" y="617"/>
                </a:cubicBezTo>
                <a:cubicBezTo>
                  <a:pt x="1719" y="615"/>
                  <a:pt x="1718" y="613"/>
                  <a:pt x="1717" y="612"/>
                </a:cubicBezTo>
                <a:cubicBezTo>
                  <a:pt x="1717" y="611"/>
                  <a:pt x="1714" y="612"/>
                  <a:pt x="1713" y="611"/>
                </a:cubicBezTo>
                <a:cubicBezTo>
                  <a:pt x="1711" y="608"/>
                  <a:pt x="1712" y="605"/>
                  <a:pt x="1713" y="603"/>
                </a:cubicBezTo>
                <a:cubicBezTo>
                  <a:pt x="1713" y="603"/>
                  <a:pt x="1726" y="605"/>
                  <a:pt x="1728" y="604"/>
                </a:cubicBezTo>
                <a:cubicBezTo>
                  <a:pt x="1729" y="600"/>
                  <a:pt x="1726" y="599"/>
                  <a:pt x="1724" y="597"/>
                </a:cubicBezTo>
                <a:close/>
                <a:moveTo>
                  <a:pt x="413" y="136"/>
                </a:moveTo>
                <a:cubicBezTo>
                  <a:pt x="416" y="136"/>
                  <a:pt x="420" y="138"/>
                  <a:pt x="423" y="136"/>
                </a:cubicBezTo>
                <a:cubicBezTo>
                  <a:pt x="423" y="135"/>
                  <a:pt x="422" y="134"/>
                  <a:pt x="421" y="134"/>
                </a:cubicBezTo>
                <a:cubicBezTo>
                  <a:pt x="418" y="134"/>
                  <a:pt x="415" y="133"/>
                  <a:pt x="413" y="136"/>
                </a:cubicBezTo>
                <a:close/>
                <a:moveTo>
                  <a:pt x="696" y="815"/>
                </a:moveTo>
                <a:cubicBezTo>
                  <a:pt x="699" y="817"/>
                  <a:pt x="702" y="819"/>
                  <a:pt x="705" y="820"/>
                </a:cubicBezTo>
                <a:cubicBezTo>
                  <a:pt x="707" y="820"/>
                  <a:pt x="709" y="817"/>
                  <a:pt x="712" y="819"/>
                </a:cubicBezTo>
                <a:cubicBezTo>
                  <a:pt x="712" y="818"/>
                  <a:pt x="711" y="817"/>
                  <a:pt x="711" y="816"/>
                </a:cubicBezTo>
                <a:cubicBezTo>
                  <a:pt x="707" y="814"/>
                  <a:pt x="700" y="810"/>
                  <a:pt x="696" y="815"/>
                </a:cubicBezTo>
                <a:close/>
                <a:moveTo>
                  <a:pt x="669" y="553"/>
                </a:moveTo>
                <a:cubicBezTo>
                  <a:pt x="669" y="554"/>
                  <a:pt x="668" y="554"/>
                  <a:pt x="668" y="554"/>
                </a:cubicBezTo>
                <a:cubicBezTo>
                  <a:pt x="669" y="555"/>
                  <a:pt x="669" y="555"/>
                  <a:pt x="669" y="555"/>
                </a:cubicBezTo>
                <a:cubicBezTo>
                  <a:pt x="670" y="553"/>
                  <a:pt x="671" y="553"/>
                  <a:pt x="670" y="551"/>
                </a:cubicBezTo>
                <a:cubicBezTo>
                  <a:pt x="670" y="551"/>
                  <a:pt x="669" y="552"/>
                  <a:pt x="669" y="552"/>
                </a:cubicBezTo>
                <a:cubicBezTo>
                  <a:pt x="668" y="550"/>
                  <a:pt x="666" y="549"/>
                  <a:pt x="664" y="550"/>
                </a:cubicBezTo>
                <a:cubicBezTo>
                  <a:pt x="662" y="551"/>
                  <a:pt x="661" y="549"/>
                  <a:pt x="658" y="551"/>
                </a:cubicBezTo>
                <a:cubicBezTo>
                  <a:pt x="659" y="551"/>
                  <a:pt x="659" y="551"/>
                  <a:pt x="660" y="551"/>
                </a:cubicBezTo>
                <a:cubicBezTo>
                  <a:pt x="663" y="552"/>
                  <a:pt x="667" y="555"/>
                  <a:pt x="669" y="553"/>
                </a:cubicBezTo>
                <a:close/>
                <a:moveTo>
                  <a:pt x="654" y="547"/>
                </a:moveTo>
                <a:cubicBezTo>
                  <a:pt x="652" y="546"/>
                  <a:pt x="652" y="547"/>
                  <a:pt x="651" y="547"/>
                </a:cubicBezTo>
                <a:cubicBezTo>
                  <a:pt x="652" y="548"/>
                  <a:pt x="652" y="548"/>
                  <a:pt x="653" y="549"/>
                </a:cubicBezTo>
                <a:cubicBezTo>
                  <a:pt x="653" y="548"/>
                  <a:pt x="653" y="548"/>
                  <a:pt x="654" y="547"/>
                </a:cubicBezTo>
                <a:close/>
                <a:moveTo>
                  <a:pt x="657" y="551"/>
                </a:moveTo>
                <a:cubicBezTo>
                  <a:pt x="657" y="551"/>
                  <a:pt x="657" y="550"/>
                  <a:pt x="657" y="550"/>
                </a:cubicBezTo>
                <a:cubicBezTo>
                  <a:pt x="656" y="549"/>
                  <a:pt x="656" y="549"/>
                  <a:pt x="655" y="549"/>
                </a:cubicBezTo>
                <a:cubicBezTo>
                  <a:pt x="654" y="549"/>
                  <a:pt x="654" y="550"/>
                  <a:pt x="653" y="550"/>
                </a:cubicBezTo>
                <a:cubicBezTo>
                  <a:pt x="655" y="551"/>
                  <a:pt x="656" y="551"/>
                  <a:pt x="657" y="551"/>
                </a:cubicBezTo>
                <a:close/>
                <a:moveTo>
                  <a:pt x="871" y="495"/>
                </a:moveTo>
                <a:cubicBezTo>
                  <a:pt x="872" y="493"/>
                  <a:pt x="873" y="490"/>
                  <a:pt x="874" y="488"/>
                </a:cubicBezTo>
                <a:cubicBezTo>
                  <a:pt x="867" y="485"/>
                  <a:pt x="861" y="494"/>
                  <a:pt x="858" y="500"/>
                </a:cubicBezTo>
                <a:cubicBezTo>
                  <a:pt x="854" y="510"/>
                  <a:pt x="851" y="514"/>
                  <a:pt x="844" y="521"/>
                </a:cubicBezTo>
                <a:cubicBezTo>
                  <a:pt x="842" y="523"/>
                  <a:pt x="842" y="530"/>
                  <a:pt x="843" y="531"/>
                </a:cubicBezTo>
                <a:cubicBezTo>
                  <a:pt x="844" y="534"/>
                  <a:pt x="850" y="533"/>
                  <a:pt x="852" y="533"/>
                </a:cubicBezTo>
                <a:cubicBezTo>
                  <a:pt x="860" y="532"/>
                  <a:pt x="867" y="532"/>
                  <a:pt x="874" y="536"/>
                </a:cubicBezTo>
                <a:cubicBezTo>
                  <a:pt x="871" y="536"/>
                  <a:pt x="870" y="538"/>
                  <a:pt x="870" y="541"/>
                </a:cubicBezTo>
                <a:cubicBezTo>
                  <a:pt x="877" y="540"/>
                  <a:pt x="878" y="535"/>
                  <a:pt x="885" y="535"/>
                </a:cubicBezTo>
                <a:cubicBezTo>
                  <a:pt x="884" y="540"/>
                  <a:pt x="883" y="540"/>
                  <a:pt x="887" y="541"/>
                </a:cubicBezTo>
                <a:cubicBezTo>
                  <a:pt x="891" y="543"/>
                  <a:pt x="892" y="543"/>
                  <a:pt x="894" y="540"/>
                </a:cubicBezTo>
                <a:cubicBezTo>
                  <a:pt x="896" y="536"/>
                  <a:pt x="893" y="527"/>
                  <a:pt x="893" y="523"/>
                </a:cubicBezTo>
                <a:cubicBezTo>
                  <a:pt x="892" y="521"/>
                  <a:pt x="887" y="520"/>
                  <a:pt x="888" y="518"/>
                </a:cubicBezTo>
                <a:cubicBezTo>
                  <a:pt x="888" y="514"/>
                  <a:pt x="888" y="514"/>
                  <a:pt x="885" y="511"/>
                </a:cubicBezTo>
                <a:cubicBezTo>
                  <a:pt x="883" y="508"/>
                  <a:pt x="874" y="511"/>
                  <a:pt x="871" y="512"/>
                </a:cubicBezTo>
                <a:cubicBezTo>
                  <a:pt x="871" y="510"/>
                  <a:pt x="871" y="507"/>
                  <a:pt x="870" y="506"/>
                </a:cubicBezTo>
                <a:cubicBezTo>
                  <a:pt x="869" y="506"/>
                  <a:pt x="866" y="505"/>
                  <a:pt x="866" y="504"/>
                </a:cubicBezTo>
                <a:cubicBezTo>
                  <a:pt x="866" y="499"/>
                  <a:pt x="867" y="498"/>
                  <a:pt x="871" y="495"/>
                </a:cubicBezTo>
                <a:close/>
                <a:moveTo>
                  <a:pt x="783" y="817"/>
                </a:moveTo>
                <a:cubicBezTo>
                  <a:pt x="785" y="821"/>
                  <a:pt x="793" y="818"/>
                  <a:pt x="794" y="815"/>
                </a:cubicBezTo>
                <a:cubicBezTo>
                  <a:pt x="794" y="815"/>
                  <a:pt x="794" y="814"/>
                  <a:pt x="793" y="814"/>
                </a:cubicBezTo>
                <a:cubicBezTo>
                  <a:pt x="790" y="813"/>
                  <a:pt x="780" y="810"/>
                  <a:pt x="783" y="817"/>
                </a:cubicBezTo>
                <a:close/>
                <a:moveTo>
                  <a:pt x="719" y="801"/>
                </a:moveTo>
                <a:cubicBezTo>
                  <a:pt x="722" y="800"/>
                  <a:pt x="725" y="799"/>
                  <a:pt x="728" y="798"/>
                </a:cubicBezTo>
                <a:cubicBezTo>
                  <a:pt x="726" y="796"/>
                  <a:pt x="724" y="794"/>
                  <a:pt x="721" y="794"/>
                </a:cubicBezTo>
                <a:cubicBezTo>
                  <a:pt x="718" y="793"/>
                  <a:pt x="717" y="790"/>
                  <a:pt x="716" y="790"/>
                </a:cubicBezTo>
                <a:cubicBezTo>
                  <a:pt x="712" y="790"/>
                  <a:pt x="706" y="788"/>
                  <a:pt x="703" y="784"/>
                </a:cubicBezTo>
                <a:cubicBezTo>
                  <a:pt x="703" y="784"/>
                  <a:pt x="703" y="785"/>
                  <a:pt x="703" y="785"/>
                </a:cubicBezTo>
                <a:cubicBezTo>
                  <a:pt x="694" y="779"/>
                  <a:pt x="684" y="773"/>
                  <a:pt x="673" y="772"/>
                </a:cubicBezTo>
                <a:cubicBezTo>
                  <a:pt x="667" y="772"/>
                  <a:pt x="662" y="773"/>
                  <a:pt x="655" y="775"/>
                </a:cubicBezTo>
                <a:cubicBezTo>
                  <a:pt x="650" y="776"/>
                  <a:pt x="649" y="781"/>
                  <a:pt x="645" y="783"/>
                </a:cubicBezTo>
                <a:cubicBezTo>
                  <a:pt x="653" y="787"/>
                  <a:pt x="662" y="769"/>
                  <a:pt x="670" y="777"/>
                </a:cubicBezTo>
                <a:cubicBezTo>
                  <a:pt x="669" y="778"/>
                  <a:pt x="668" y="779"/>
                  <a:pt x="666" y="778"/>
                </a:cubicBezTo>
                <a:cubicBezTo>
                  <a:pt x="667" y="780"/>
                  <a:pt x="670" y="781"/>
                  <a:pt x="672" y="780"/>
                </a:cubicBezTo>
                <a:cubicBezTo>
                  <a:pt x="674" y="779"/>
                  <a:pt x="675" y="781"/>
                  <a:pt x="677" y="782"/>
                </a:cubicBezTo>
                <a:cubicBezTo>
                  <a:pt x="682" y="782"/>
                  <a:pt x="686" y="785"/>
                  <a:pt x="690" y="785"/>
                </a:cubicBezTo>
                <a:cubicBezTo>
                  <a:pt x="695" y="786"/>
                  <a:pt x="695" y="791"/>
                  <a:pt x="700" y="793"/>
                </a:cubicBezTo>
                <a:cubicBezTo>
                  <a:pt x="701" y="794"/>
                  <a:pt x="706" y="793"/>
                  <a:pt x="706" y="796"/>
                </a:cubicBezTo>
                <a:cubicBezTo>
                  <a:pt x="706" y="797"/>
                  <a:pt x="702" y="800"/>
                  <a:pt x="701" y="801"/>
                </a:cubicBezTo>
                <a:cubicBezTo>
                  <a:pt x="707" y="802"/>
                  <a:pt x="713" y="800"/>
                  <a:pt x="719" y="801"/>
                </a:cubicBezTo>
                <a:close/>
                <a:moveTo>
                  <a:pt x="807" y="538"/>
                </a:moveTo>
                <a:cubicBezTo>
                  <a:pt x="803" y="545"/>
                  <a:pt x="809" y="547"/>
                  <a:pt x="814" y="549"/>
                </a:cubicBezTo>
                <a:cubicBezTo>
                  <a:pt x="819" y="551"/>
                  <a:pt x="820" y="548"/>
                  <a:pt x="823" y="545"/>
                </a:cubicBezTo>
                <a:cubicBezTo>
                  <a:pt x="818" y="544"/>
                  <a:pt x="814" y="544"/>
                  <a:pt x="809" y="543"/>
                </a:cubicBezTo>
                <a:cubicBezTo>
                  <a:pt x="808" y="542"/>
                  <a:pt x="807" y="540"/>
                  <a:pt x="807" y="538"/>
                </a:cubicBezTo>
                <a:close/>
                <a:moveTo>
                  <a:pt x="804" y="508"/>
                </a:moveTo>
                <a:cubicBezTo>
                  <a:pt x="808" y="511"/>
                  <a:pt x="819" y="521"/>
                  <a:pt x="826" y="516"/>
                </a:cubicBezTo>
                <a:cubicBezTo>
                  <a:pt x="820" y="509"/>
                  <a:pt x="811" y="507"/>
                  <a:pt x="804" y="508"/>
                </a:cubicBezTo>
                <a:close/>
                <a:moveTo>
                  <a:pt x="1031" y="1031"/>
                </a:moveTo>
                <a:cubicBezTo>
                  <a:pt x="1033" y="1042"/>
                  <a:pt x="1033" y="1041"/>
                  <a:pt x="1028" y="1050"/>
                </a:cubicBezTo>
                <a:cubicBezTo>
                  <a:pt x="1021" y="1060"/>
                  <a:pt x="1014" y="1069"/>
                  <a:pt x="1007" y="1079"/>
                </a:cubicBezTo>
                <a:cubicBezTo>
                  <a:pt x="1004" y="1084"/>
                  <a:pt x="1000" y="1088"/>
                  <a:pt x="999" y="1094"/>
                </a:cubicBezTo>
                <a:cubicBezTo>
                  <a:pt x="998" y="1108"/>
                  <a:pt x="997" y="1123"/>
                  <a:pt x="996" y="1138"/>
                </a:cubicBezTo>
                <a:cubicBezTo>
                  <a:pt x="996" y="1147"/>
                  <a:pt x="986" y="1157"/>
                  <a:pt x="981" y="1165"/>
                </a:cubicBezTo>
                <a:cubicBezTo>
                  <a:pt x="978" y="1168"/>
                  <a:pt x="977" y="1174"/>
                  <a:pt x="973" y="1174"/>
                </a:cubicBezTo>
                <a:cubicBezTo>
                  <a:pt x="969" y="1174"/>
                  <a:pt x="960" y="1173"/>
                  <a:pt x="957" y="1175"/>
                </a:cubicBezTo>
                <a:cubicBezTo>
                  <a:pt x="947" y="1182"/>
                  <a:pt x="937" y="1189"/>
                  <a:pt x="928" y="1195"/>
                </a:cubicBezTo>
                <a:cubicBezTo>
                  <a:pt x="926" y="1197"/>
                  <a:pt x="926" y="1211"/>
                  <a:pt x="926" y="1214"/>
                </a:cubicBezTo>
                <a:cubicBezTo>
                  <a:pt x="925" y="1217"/>
                  <a:pt x="926" y="1222"/>
                  <a:pt x="924" y="1224"/>
                </a:cubicBezTo>
                <a:cubicBezTo>
                  <a:pt x="916" y="1235"/>
                  <a:pt x="908" y="1245"/>
                  <a:pt x="900" y="1255"/>
                </a:cubicBezTo>
                <a:cubicBezTo>
                  <a:pt x="892" y="1265"/>
                  <a:pt x="885" y="1274"/>
                  <a:pt x="878" y="1284"/>
                </a:cubicBezTo>
                <a:cubicBezTo>
                  <a:pt x="876" y="1286"/>
                  <a:pt x="853" y="1276"/>
                  <a:pt x="849" y="1275"/>
                </a:cubicBezTo>
                <a:cubicBezTo>
                  <a:pt x="847" y="1283"/>
                  <a:pt x="860" y="1284"/>
                  <a:pt x="862" y="1291"/>
                </a:cubicBezTo>
                <a:cubicBezTo>
                  <a:pt x="862" y="1294"/>
                  <a:pt x="865" y="1300"/>
                  <a:pt x="864" y="1304"/>
                </a:cubicBezTo>
                <a:cubicBezTo>
                  <a:pt x="864" y="1307"/>
                  <a:pt x="859" y="1311"/>
                  <a:pt x="858" y="1313"/>
                </a:cubicBezTo>
                <a:cubicBezTo>
                  <a:pt x="853" y="1321"/>
                  <a:pt x="846" y="1320"/>
                  <a:pt x="839" y="1323"/>
                </a:cubicBezTo>
                <a:cubicBezTo>
                  <a:pt x="831" y="1325"/>
                  <a:pt x="827" y="1324"/>
                  <a:pt x="820" y="1323"/>
                </a:cubicBezTo>
                <a:cubicBezTo>
                  <a:pt x="821" y="1328"/>
                  <a:pt x="822" y="1330"/>
                  <a:pt x="821" y="1334"/>
                </a:cubicBezTo>
                <a:cubicBezTo>
                  <a:pt x="820" y="1337"/>
                  <a:pt x="821" y="1342"/>
                  <a:pt x="819" y="1343"/>
                </a:cubicBezTo>
                <a:cubicBezTo>
                  <a:pt x="812" y="1349"/>
                  <a:pt x="807" y="1346"/>
                  <a:pt x="799" y="1342"/>
                </a:cubicBezTo>
                <a:cubicBezTo>
                  <a:pt x="799" y="1346"/>
                  <a:pt x="798" y="1352"/>
                  <a:pt x="799" y="1355"/>
                </a:cubicBezTo>
                <a:cubicBezTo>
                  <a:pt x="799" y="1358"/>
                  <a:pt x="804" y="1363"/>
                  <a:pt x="803" y="1366"/>
                </a:cubicBezTo>
                <a:cubicBezTo>
                  <a:pt x="800" y="1371"/>
                  <a:pt x="798" y="1376"/>
                  <a:pt x="796" y="1382"/>
                </a:cubicBezTo>
                <a:cubicBezTo>
                  <a:pt x="793" y="1387"/>
                  <a:pt x="792" y="1386"/>
                  <a:pt x="787" y="1388"/>
                </a:cubicBezTo>
                <a:cubicBezTo>
                  <a:pt x="782" y="1389"/>
                  <a:pt x="782" y="1393"/>
                  <a:pt x="779" y="1397"/>
                </a:cubicBezTo>
                <a:cubicBezTo>
                  <a:pt x="778" y="1400"/>
                  <a:pt x="783" y="1405"/>
                  <a:pt x="785" y="1408"/>
                </a:cubicBezTo>
                <a:cubicBezTo>
                  <a:pt x="787" y="1411"/>
                  <a:pt x="794" y="1408"/>
                  <a:pt x="793" y="1413"/>
                </a:cubicBezTo>
                <a:cubicBezTo>
                  <a:pt x="791" y="1418"/>
                  <a:pt x="790" y="1419"/>
                  <a:pt x="787" y="1423"/>
                </a:cubicBezTo>
                <a:cubicBezTo>
                  <a:pt x="785" y="1426"/>
                  <a:pt x="781" y="1430"/>
                  <a:pt x="779" y="1434"/>
                </a:cubicBezTo>
                <a:cubicBezTo>
                  <a:pt x="777" y="1440"/>
                  <a:pt x="776" y="1441"/>
                  <a:pt x="770" y="1444"/>
                </a:cubicBezTo>
                <a:cubicBezTo>
                  <a:pt x="765" y="1447"/>
                  <a:pt x="771" y="1464"/>
                  <a:pt x="772" y="1470"/>
                </a:cubicBezTo>
                <a:cubicBezTo>
                  <a:pt x="772" y="1472"/>
                  <a:pt x="772" y="1477"/>
                  <a:pt x="774" y="1479"/>
                </a:cubicBezTo>
                <a:cubicBezTo>
                  <a:pt x="778" y="1482"/>
                  <a:pt x="782" y="1486"/>
                  <a:pt x="786" y="1489"/>
                </a:cubicBezTo>
                <a:cubicBezTo>
                  <a:pt x="793" y="1495"/>
                  <a:pt x="798" y="1494"/>
                  <a:pt x="807" y="1494"/>
                </a:cubicBezTo>
                <a:cubicBezTo>
                  <a:pt x="799" y="1498"/>
                  <a:pt x="791" y="1502"/>
                  <a:pt x="783" y="1506"/>
                </a:cubicBezTo>
                <a:cubicBezTo>
                  <a:pt x="776" y="1509"/>
                  <a:pt x="775" y="1507"/>
                  <a:pt x="768" y="1504"/>
                </a:cubicBezTo>
                <a:cubicBezTo>
                  <a:pt x="758" y="1499"/>
                  <a:pt x="748" y="1494"/>
                  <a:pt x="738" y="1489"/>
                </a:cubicBezTo>
                <a:cubicBezTo>
                  <a:pt x="733" y="1487"/>
                  <a:pt x="733" y="1481"/>
                  <a:pt x="730" y="1476"/>
                </a:cubicBezTo>
                <a:cubicBezTo>
                  <a:pt x="725" y="1463"/>
                  <a:pt x="716" y="1450"/>
                  <a:pt x="717" y="1436"/>
                </a:cubicBezTo>
                <a:cubicBezTo>
                  <a:pt x="720" y="1414"/>
                  <a:pt x="722" y="1393"/>
                  <a:pt x="725" y="1371"/>
                </a:cubicBezTo>
                <a:cubicBezTo>
                  <a:pt x="727" y="1350"/>
                  <a:pt x="728" y="1329"/>
                  <a:pt x="732" y="1308"/>
                </a:cubicBezTo>
                <a:cubicBezTo>
                  <a:pt x="737" y="1283"/>
                  <a:pt x="742" y="1257"/>
                  <a:pt x="747" y="1231"/>
                </a:cubicBezTo>
                <a:cubicBezTo>
                  <a:pt x="750" y="1215"/>
                  <a:pt x="753" y="1200"/>
                  <a:pt x="755" y="1184"/>
                </a:cubicBezTo>
                <a:cubicBezTo>
                  <a:pt x="757" y="1177"/>
                  <a:pt x="759" y="1170"/>
                  <a:pt x="759" y="1163"/>
                </a:cubicBezTo>
                <a:cubicBezTo>
                  <a:pt x="760" y="1157"/>
                  <a:pt x="758" y="1151"/>
                  <a:pt x="757" y="1145"/>
                </a:cubicBezTo>
                <a:cubicBezTo>
                  <a:pt x="757" y="1141"/>
                  <a:pt x="757" y="1132"/>
                  <a:pt x="755" y="1129"/>
                </a:cubicBezTo>
                <a:cubicBezTo>
                  <a:pt x="753" y="1126"/>
                  <a:pt x="746" y="1123"/>
                  <a:pt x="743" y="1121"/>
                </a:cubicBezTo>
                <a:cubicBezTo>
                  <a:pt x="737" y="1116"/>
                  <a:pt x="731" y="1112"/>
                  <a:pt x="725" y="1108"/>
                </a:cubicBezTo>
                <a:cubicBezTo>
                  <a:pt x="719" y="1104"/>
                  <a:pt x="717" y="1100"/>
                  <a:pt x="713" y="1093"/>
                </a:cubicBezTo>
                <a:cubicBezTo>
                  <a:pt x="706" y="1079"/>
                  <a:pt x="698" y="1065"/>
                  <a:pt x="691" y="1051"/>
                </a:cubicBezTo>
                <a:cubicBezTo>
                  <a:pt x="685" y="1039"/>
                  <a:pt x="679" y="1028"/>
                  <a:pt x="673" y="1016"/>
                </a:cubicBezTo>
                <a:cubicBezTo>
                  <a:pt x="669" y="1009"/>
                  <a:pt x="675" y="996"/>
                  <a:pt x="677" y="989"/>
                </a:cubicBezTo>
                <a:cubicBezTo>
                  <a:pt x="678" y="985"/>
                  <a:pt x="678" y="977"/>
                  <a:pt x="681" y="974"/>
                </a:cubicBezTo>
                <a:cubicBezTo>
                  <a:pt x="684" y="970"/>
                  <a:pt x="688" y="965"/>
                  <a:pt x="691" y="961"/>
                </a:cubicBezTo>
                <a:cubicBezTo>
                  <a:pt x="699" y="951"/>
                  <a:pt x="706" y="945"/>
                  <a:pt x="704" y="931"/>
                </a:cubicBezTo>
                <a:cubicBezTo>
                  <a:pt x="703" y="928"/>
                  <a:pt x="701" y="926"/>
                  <a:pt x="704" y="924"/>
                </a:cubicBezTo>
                <a:cubicBezTo>
                  <a:pt x="704" y="923"/>
                  <a:pt x="703" y="919"/>
                  <a:pt x="703" y="917"/>
                </a:cubicBezTo>
                <a:cubicBezTo>
                  <a:pt x="704" y="913"/>
                  <a:pt x="695" y="909"/>
                  <a:pt x="696" y="905"/>
                </a:cubicBezTo>
                <a:cubicBezTo>
                  <a:pt x="697" y="900"/>
                  <a:pt x="697" y="900"/>
                  <a:pt x="692" y="898"/>
                </a:cubicBezTo>
                <a:cubicBezTo>
                  <a:pt x="689" y="896"/>
                  <a:pt x="689" y="896"/>
                  <a:pt x="686" y="898"/>
                </a:cubicBezTo>
                <a:cubicBezTo>
                  <a:pt x="684" y="899"/>
                  <a:pt x="682" y="901"/>
                  <a:pt x="680" y="903"/>
                </a:cubicBezTo>
                <a:cubicBezTo>
                  <a:pt x="679" y="904"/>
                  <a:pt x="682" y="908"/>
                  <a:pt x="683" y="909"/>
                </a:cubicBezTo>
                <a:cubicBezTo>
                  <a:pt x="677" y="911"/>
                  <a:pt x="677" y="912"/>
                  <a:pt x="674" y="905"/>
                </a:cubicBezTo>
                <a:cubicBezTo>
                  <a:pt x="673" y="909"/>
                  <a:pt x="667" y="903"/>
                  <a:pt x="664" y="902"/>
                </a:cubicBezTo>
                <a:cubicBezTo>
                  <a:pt x="662" y="902"/>
                  <a:pt x="661" y="904"/>
                  <a:pt x="660" y="903"/>
                </a:cubicBezTo>
                <a:cubicBezTo>
                  <a:pt x="658" y="902"/>
                  <a:pt x="656" y="900"/>
                  <a:pt x="654" y="899"/>
                </a:cubicBezTo>
                <a:cubicBezTo>
                  <a:pt x="650" y="896"/>
                  <a:pt x="643" y="893"/>
                  <a:pt x="640" y="889"/>
                </a:cubicBezTo>
                <a:cubicBezTo>
                  <a:pt x="638" y="885"/>
                  <a:pt x="639" y="880"/>
                  <a:pt x="636" y="876"/>
                </a:cubicBezTo>
                <a:cubicBezTo>
                  <a:pt x="629" y="868"/>
                  <a:pt x="625" y="861"/>
                  <a:pt x="615" y="858"/>
                </a:cubicBezTo>
                <a:cubicBezTo>
                  <a:pt x="607" y="856"/>
                  <a:pt x="594" y="855"/>
                  <a:pt x="588" y="849"/>
                </a:cubicBezTo>
                <a:cubicBezTo>
                  <a:pt x="583" y="844"/>
                  <a:pt x="578" y="839"/>
                  <a:pt x="572" y="834"/>
                </a:cubicBezTo>
                <a:cubicBezTo>
                  <a:pt x="569" y="830"/>
                  <a:pt x="564" y="834"/>
                  <a:pt x="560" y="835"/>
                </a:cubicBezTo>
                <a:cubicBezTo>
                  <a:pt x="550" y="838"/>
                  <a:pt x="540" y="831"/>
                  <a:pt x="531" y="827"/>
                </a:cubicBezTo>
                <a:cubicBezTo>
                  <a:pt x="524" y="824"/>
                  <a:pt x="517" y="822"/>
                  <a:pt x="509" y="819"/>
                </a:cubicBezTo>
                <a:cubicBezTo>
                  <a:pt x="507" y="818"/>
                  <a:pt x="503" y="817"/>
                  <a:pt x="501" y="815"/>
                </a:cubicBezTo>
                <a:cubicBezTo>
                  <a:pt x="496" y="810"/>
                  <a:pt x="491" y="805"/>
                  <a:pt x="487" y="801"/>
                </a:cubicBezTo>
                <a:cubicBezTo>
                  <a:pt x="482" y="796"/>
                  <a:pt x="485" y="793"/>
                  <a:pt x="487" y="787"/>
                </a:cubicBezTo>
                <a:cubicBezTo>
                  <a:pt x="488" y="783"/>
                  <a:pt x="480" y="775"/>
                  <a:pt x="478" y="772"/>
                </a:cubicBezTo>
                <a:cubicBezTo>
                  <a:pt x="476" y="768"/>
                  <a:pt x="474" y="766"/>
                  <a:pt x="471" y="763"/>
                </a:cubicBezTo>
                <a:cubicBezTo>
                  <a:pt x="465" y="758"/>
                  <a:pt x="460" y="753"/>
                  <a:pt x="455" y="748"/>
                </a:cubicBezTo>
                <a:cubicBezTo>
                  <a:pt x="454" y="747"/>
                  <a:pt x="455" y="744"/>
                  <a:pt x="456" y="743"/>
                </a:cubicBezTo>
                <a:cubicBezTo>
                  <a:pt x="456" y="741"/>
                  <a:pt x="453" y="739"/>
                  <a:pt x="452" y="737"/>
                </a:cubicBezTo>
                <a:cubicBezTo>
                  <a:pt x="449" y="733"/>
                  <a:pt x="446" y="729"/>
                  <a:pt x="441" y="725"/>
                </a:cubicBezTo>
                <a:cubicBezTo>
                  <a:pt x="437" y="722"/>
                  <a:pt x="433" y="720"/>
                  <a:pt x="432" y="715"/>
                </a:cubicBezTo>
                <a:cubicBezTo>
                  <a:pt x="431" y="712"/>
                  <a:pt x="429" y="699"/>
                  <a:pt x="426" y="698"/>
                </a:cubicBezTo>
                <a:cubicBezTo>
                  <a:pt x="422" y="696"/>
                  <a:pt x="417" y="694"/>
                  <a:pt x="412" y="691"/>
                </a:cubicBezTo>
                <a:cubicBezTo>
                  <a:pt x="414" y="697"/>
                  <a:pt x="415" y="707"/>
                  <a:pt x="418" y="711"/>
                </a:cubicBezTo>
                <a:cubicBezTo>
                  <a:pt x="423" y="718"/>
                  <a:pt x="428" y="722"/>
                  <a:pt x="431" y="730"/>
                </a:cubicBezTo>
                <a:cubicBezTo>
                  <a:pt x="433" y="734"/>
                  <a:pt x="434" y="736"/>
                  <a:pt x="437" y="739"/>
                </a:cubicBezTo>
                <a:cubicBezTo>
                  <a:pt x="440" y="741"/>
                  <a:pt x="441" y="744"/>
                  <a:pt x="442" y="748"/>
                </a:cubicBezTo>
                <a:cubicBezTo>
                  <a:pt x="443" y="751"/>
                  <a:pt x="445" y="754"/>
                  <a:pt x="445" y="758"/>
                </a:cubicBezTo>
                <a:cubicBezTo>
                  <a:pt x="445" y="764"/>
                  <a:pt x="448" y="760"/>
                  <a:pt x="449" y="761"/>
                </a:cubicBezTo>
                <a:cubicBezTo>
                  <a:pt x="451" y="763"/>
                  <a:pt x="455" y="766"/>
                  <a:pt x="455" y="769"/>
                </a:cubicBezTo>
                <a:cubicBezTo>
                  <a:pt x="454" y="773"/>
                  <a:pt x="451" y="774"/>
                  <a:pt x="449" y="771"/>
                </a:cubicBezTo>
                <a:cubicBezTo>
                  <a:pt x="446" y="765"/>
                  <a:pt x="440" y="761"/>
                  <a:pt x="434" y="757"/>
                </a:cubicBezTo>
                <a:cubicBezTo>
                  <a:pt x="432" y="756"/>
                  <a:pt x="433" y="749"/>
                  <a:pt x="433" y="747"/>
                </a:cubicBezTo>
                <a:cubicBezTo>
                  <a:pt x="433" y="743"/>
                  <a:pt x="428" y="741"/>
                  <a:pt x="426" y="740"/>
                </a:cubicBezTo>
                <a:cubicBezTo>
                  <a:pt x="424" y="738"/>
                  <a:pt x="422" y="739"/>
                  <a:pt x="420" y="737"/>
                </a:cubicBezTo>
                <a:cubicBezTo>
                  <a:pt x="417" y="734"/>
                  <a:pt x="414" y="732"/>
                  <a:pt x="412" y="730"/>
                </a:cubicBezTo>
                <a:cubicBezTo>
                  <a:pt x="415" y="729"/>
                  <a:pt x="422" y="729"/>
                  <a:pt x="418" y="722"/>
                </a:cubicBezTo>
                <a:cubicBezTo>
                  <a:pt x="414" y="717"/>
                  <a:pt x="413" y="714"/>
                  <a:pt x="407" y="712"/>
                </a:cubicBezTo>
                <a:cubicBezTo>
                  <a:pt x="404" y="710"/>
                  <a:pt x="403" y="704"/>
                  <a:pt x="401" y="700"/>
                </a:cubicBezTo>
                <a:cubicBezTo>
                  <a:pt x="399" y="694"/>
                  <a:pt x="396" y="687"/>
                  <a:pt x="394" y="681"/>
                </a:cubicBezTo>
                <a:cubicBezTo>
                  <a:pt x="391" y="674"/>
                  <a:pt x="382" y="667"/>
                  <a:pt x="375" y="666"/>
                </a:cubicBezTo>
                <a:cubicBezTo>
                  <a:pt x="369" y="664"/>
                  <a:pt x="368" y="665"/>
                  <a:pt x="365" y="659"/>
                </a:cubicBezTo>
                <a:cubicBezTo>
                  <a:pt x="362" y="653"/>
                  <a:pt x="360" y="647"/>
                  <a:pt x="357" y="641"/>
                </a:cubicBezTo>
                <a:cubicBezTo>
                  <a:pt x="353" y="633"/>
                  <a:pt x="345" y="627"/>
                  <a:pt x="342" y="618"/>
                </a:cubicBezTo>
                <a:cubicBezTo>
                  <a:pt x="339" y="606"/>
                  <a:pt x="339" y="598"/>
                  <a:pt x="340" y="584"/>
                </a:cubicBezTo>
                <a:cubicBezTo>
                  <a:pt x="340" y="574"/>
                  <a:pt x="341" y="563"/>
                  <a:pt x="341" y="552"/>
                </a:cubicBezTo>
                <a:cubicBezTo>
                  <a:pt x="342" y="541"/>
                  <a:pt x="339" y="535"/>
                  <a:pt x="336" y="525"/>
                </a:cubicBezTo>
                <a:cubicBezTo>
                  <a:pt x="342" y="526"/>
                  <a:pt x="348" y="528"/>
                  <a:pt x="354" y="530"/>
                </a:cubicBezTo>
                <a:cubicBezTo>
                  <a:pt x="354" y="521"/>
                  <a:pt x="354" y="520"/>
                  <a:pt x="349" y="514"/>
                </a:cubicBezTo>
                <a:cubicBezTo>
                  <a:pt x="344" y="509"/>
                  <a:pt x="340" y="506"/>
                  <a:pt x="335" y="503"/>
                </a:cubicBezTo>
                <a:cubicBezTo>
                  <a:pt x="331" y="499"/>
                  <a:pt x="326" y="499"/>
                  <a:pt x="321" y="497"/>
                </a:cubicBezTo>
                <a:cubicBezTo>
                  <a:pt x="313" y="494"/>
                  <a:pt x="312" y="494"/>
                  <a:pt x="309" y="485"/>
                </a:cubicBezTo>
                <a:cubicBezTo>
                  <a:pt x="305" y="476"/>
                  <a:pt x="290" y="471"/>
                  <a:pt x="291" y="460"/>
                </a:cubicBezTo>
                <a:cubicBezTo>
                  <a:pt x="292" y="450"/>
                  <a:pt x="291" y="451"/>
                  <a:pt x="283" y="446"/>
                </a:cubicBezTo>
                <a:cubicBezTo>
                  <a:pt x="282" y="445"/>
                  <a:pt x="278" y="455"/>
                  <a:pt x="274" y="450"/>
                </a:cubicBezTo>
                <a:cubicBezTo>
                  <a:pt x="272" y="447"/>
                  <a:pt x="268" y="437"/>
                  <a:pt x="264" y="435"/>
                </a:cubicBezTo>
                <a:cubicBezTo>
                  <a:pt x="258" y="432"/>
                  <a:pt x="257" y="431"/>
                  <a:pt x="254" y="426"/>
                </a:cubicBezTo>
                <a:cubicBezTo>
                  <a:pt x="250" y="420"/>
                  <a:pt x="247" y="413"/>
                  <a:pt x="243" y="409"/>
                </a:cubicBezTo>
                <a:cubicBezTo>
                  <a:pt x="239" y="406"/>
                  <a:pt x="234" y="403"/>
                  <a:pt x="230" y="400"/>
                </a:cubicBezTo>
                <a:cubicBezTo>
                  <a:pt x="220" y="393"/>
                  <a:pt x="211" y="390"/>
                  <a:pt x="200" y="386"/>
                </a:cubicBezTo>
                <a:cubicBezTo>
                  <a:pt x="196" y="384"/>
                  <a:pt x="191" y="388"/>
                  <a:pt x="186" y="387"/>
                </a:cubicBezTo>
                <a:cubicBezTo>
                  <a:pt x="182" y="386"/>
                  <a:pt x="176" y="381"/>
                  <a:pt x="172" y="378"/>
                </a:cubicBezTo>
                <a:cubicBezTo>
                  <a:pt x="166" y="375"/>
                  <a:pt x="165" y="373"/>
                  <a:pt x="159" y="374"/>
                </a:cubicBezTo>
                <a:cubicBezTo>
                  <a:pt x="153" y="375"/>
                  <a:pt x="150" y="376"/>
                  <a:pt x="152" y="383"/>
                </a:cubicBezTo>
                <a:cubicBezTo>
                  <a:pt x="154" y="389"/>
                  <a:pt x="131" y="396"/>
                  <a:pt x="126" y="397"/>
                </a:cubicBezTo>
                <a:cubicBezTo>
                  <a:pt x="125" y="395"/>
                  <a:pt x="126" y="393"/>
                  <a:pt x="129" y="392"/>
                </a:cubicBezTo>
                <a:cubicBezTo>
                  <a:pt x="125" y="391"/>
                  <a:pt x="128" y="380"/>
                  <a:pt x="130" y="378"/>
                </a:cubicBezTo>
                <a:cubicBezTo>
                  <a:pt x="136" y="375"/>
                  <a:pt x="139" y="375"/>
                  <a:pt x="145" y="375"/>
                </a:cubicBezTo>
                <a:cubicBezTo>
                  <a:pt x="144" y="374"/>
                  <a:pt x="142" y="372"/>
                  <a:pt x="141" y="371"/>
                </a:cubicBezTo>
                <a:cubicBezTo>
                  <a:pt x="142" y="370"/>
                  <a:pt x="144" y="369"/>
                  <a:pt x="146" y="367"/>
                </a:cubicBezTo>
                <a:cubicBezTo>
                  <a:pt x="136" y="369"/>
                  <a:pt x="131" y="371"/>
                  <a:pt x="123" y="378"/>
                </a:cubicBezTo>
                <a:cubicBezTo>
                  <a:pt x="115" y="384"/>
                  <a:pt x="112" y="390"/>
                  <a:pt x="107" y="398"/>
                </a:cubicBezTo>
                <a:cubicBezTo>
                  <a:pt x="110" y="399"/>
                  <a:pt x="112" y="400"/>
                  <a:pt x="115" y="400"/>
                </a:cubicBezTo>
                <a:cubicBezTo>
                  <a:pt x="107" y="410"/>
                  <a:pt x="100" y="415"/>
                  <a:pt x="91" y="422"/>
                </a:cubicBezTo>
                <a:cubicBezTo>
                  <a:pt x="86" y="425"/>
                  <a:pt x="72" y="429"/>
                  <a:pt x="71" y="436"/>
                </a:cubicBezTo>
                <a:cubicBezTo>
                  <a:pt x="71" y="442"/>
                  <a:pt x="52" y="446"/>
                  <a:pt x="46" y="447"/>
                </a:cubicBezTo>
                <a:cubicBezTo>
                  <a:pt x="44" y="448"/>
                  <a:pt x="42" y="448"/>
                  <a:pt x="39" y="448"/>
                </a:cubicBezTo>
                <a:cubicBezTo>
                  <a:pt x="37" y="448"/>
                  <a:pt x="38" y="450"/>
                  <a:pt x="36" y="451"/>
                </a:cubicBezTo>
                <a:cubicBezTo>
                  <a:pt x="31" y="454"/>
                  <a:pt x="28" y="455"/>
                  <a:pt x="23" y="454"/>
                </a:cubicBezTo>
                <a:cubicBezTo>
                  <a:pt x="28" y="450"/>
                  <a:pt x="32" y="449"/>
                  <a:pt x="38" y="445"/>
                </a:cubicBezTo>
                <a:cubicBezTo>
                  <a:pt x="41" y="443"/>
                  <a:pt x="53" y="432"/>
                  <a:pt x="56" y="438"/>
                </a:cubicBezTo>
                <a:cubicBezTo>
                  <a:pt x="59" y="434"/>
                  <a:pt x="68" y="423"/>
                  <a:pt x="73" y="427"/>
                </a:cubicBezTo>
                <a:cubicBezTo>
                  <a:pt x="71" y="422"/>
                  <a:pt x="80" y="419"/>
                  <a:pt x="81" y="414"/>
                </a:cubicBezTo>
                <a:cubicBezTo>
                  <a:pt x="82" y="410"/>
                  <a:pt x="82" y="409"/>
                  <a:pt x="85" y="406"/>
                </a:cubicBezTo>
                <a:cubicBezTo>
                  <a:pt x="86" y="404"/>
                  <a:pt x="88" y="403"/>
                  <a:pt x="86" y="400"/>
                </a:cubicBezTo>
                <a:cubicBezTo>
                  <a:pt x="80" y="403"/>
                  <a:pt x="74" y="409"/>
                  <a:pt x="67" y="404"/>
                </a:cubicBezTo>
                <a:cubicBezTo>
                  <a:pt x="65" y="403"/>
                  <a:pt x="61" y="398"/>
                  <a:pt x="58" y="399"/>
                </a:cubicBezTo>
                <a:cubicBezTo>
                  <a:pt x="55" y="400"/>
                  <a:pt x="52" y="402"/>
                  <a:pt x="48" y="403"/>
                </a:cubicBezTo>
                <a:cubicBezTo>
                  <a:pt x="47" y="397"/>
                  <a:pt x="46" y="390"/>
                  <a:pt x="45" y="383"/>
                </a:cubicBezTo>
                <a:cubicBezTo>
                  <a:pt x="43" y="384"/>
                  <a:pt x="35" y="390"/>
                  <a:pt x="34" y="390"/>
                </a:cubicBezTo>
                <a:cubicBezTo>
                  <a:pt x="31" y="387"/>
                  <a:pt x="25" y="384"/>
                  <a:pt x="22" y="380"/>
                </a:cubicBezTo>
                <a:cubicBezTo>
                  <a:pt x="20" y="376"/>
                  <a:pt x="20" y="369"/>
                  <a:pt x="19" y="364"/>
                </a:cubicBezTo>
                <a:cubicBezTo>
                  <a:pt x="18" y="360"/>
                  <a:pt x="21" y="357"/>
                  <a:pt x="23" y="354"/>
                </a:cubicBezTo>
                <a:cubicBezTo>
                  <a:pt x="27" y="348"/>
                  <a:pt x="26" y="346"/>
                  <a:pt x="33" y="347"/>
                </a:cubicBezTo>
                <a:cubicBezTo>
                  <a:pt x="39" y="348"/>
                  <a:pt x="39" y="343"/>
                  <a:pt x="44" y="341"/>
                </a:cubicBezTo>
                <a:cubicBezTo>
                  <a:pt x="49" y="339"/>
                  <a:pt x="53" y="343"/>
                  <a:pt x="55" y="337"/>
                </a:cubicBezTo>
                <a:cubicBezTo>
                  <a:pt x="57" y="332"/>
                  <a:pt x="55" y="331"/>
                  <a:pt x="51" y="327"/>
                </a:cubicBezTo>
                <a:cubicBezTo>
                  <a:pt x="53" y="327"/>
                  <a:pt x="54" y="326"/>
                  <a:pt x="56" y="325"/>
                </a:cubicBezTo>
                <a:cubicBezTo>
                  <a:pt x="54" y="319"/>
                  <a:pt x="49" y="324"/>
                  <a:pt x="45" y="326"/>
                </a:cubicBezTo>
                <a:cubicBezTo>
                  <a:pt x="40" y="329"/>
                  <a:pt x="40" y="326"/>
                  <a:pt x="35" y="326"/>
                </a:cubicBezTo>
                <a:cubicBezTo>
                  <a:pt x="26" y="328"/>
                  <a:pt x="16" y="329"/>
                  <a:pt x="11" y="319"/>
                </a:cubicBezTo>
                <a:cubicBezTo>
                  <a:pt x="12" y="319"/>
                  <a:pt x="13" y="318"/>
                  <a:pt x="14" y="318"/>
                </a:cubicBezTo>
                <a:cubicBezTo>
                  <a:pt x="9" y="316"/>
                  <a:pt x="3" y="315"/>
                  <a:pt x="0" y="311"/>
                </a:cubicBezTo>
                <a:cubicBezTo>
                  <a:pt x="7" y="308"/>
                  <a:pt x="12" y="304"/>
                  <a:pt x="19" y="304"/>
                </a:cubicBezTo>
                <a:cubicBezTo>
                  <a:pt x="18" y="304"/>
                  <a:pt x="18" y="303"/>
                  <a:pt x="17" y="302"/>
                </a:cubicBezTo>
                <a:cubicBezTo>
                  <a:pt x="23" y="299"/>
                  <a:pt x="26" y="298"/>
                  <a:pt x="32" y="298"/>
                </a:cubicBezTo>
                <a:cubicBezTo>
                  <a:pt x="32" y="305"/>
                  <a:pt x="38" y="304"/>
                  <a:pt x="43" y="306"/>
                </a:cubicBezTo>
                <a:cubicBezTo>
                  <a:pt x="48" y="307"/>
                  <a:pt x="50" y="305"/>
                  <a:pt x="54" y="302"/>
                </a:cubicBezTo>
                <a:cubicBezTo>
                  <a:pt x="52" y="301"/>
                  <a:pt x="50" y="300"/>
                  <a:pt x="48" y="299"/>
                </a:cubicBezTo>
                <a:cubicBezTo>
                  <a:pt x="49" y="299"/>
                  <a:pt x="50" y="299"/>
                  <a:pt x="51" y="298"/>
                </a:cubicBezTo>
                <a:cubicBezTo>
                  <a:pt x="48" y="297"/>
                  <a:pt x="48" y="295"/>
                  <a:pt x="50" y="293"/>
                </a:cubicBezTo>
                <a:cubicBezTo>
                  <a:pt x="45" y="292"/>
                  <a:pt x="40" y="292"/>
                  <a:pt x="35" y="290"/>
                </a:cubicBezTo>
                <a:cubicBezTo>
                  <a:pt x="31" y="289"/>
                  <a:pt x="31" y="282"/>
                  <a:pt x="27" y="280"/>
                </a:cubicBezTo>
                <a:cubicBezTo>
                  <a:pt x="25" y="279"/>
                  <a:pt x="13" y="276"/>
                  <a:pt x="12" y="273"/>
                </a:cubicBezTo>
                <a:cubicBezTo>
                  <a:pt x="11" y="272"/>
                  <a:pt x="14" y="266"/>
                  <a:pt x="14" y="265"/>
                </a:cubicBezTo>
                <a:cubicBezTo>
                  <a:pt x="15" y="264"/>
                  <a:pt x="17" y="264"/>
                  <a:pt x="18" y="264"/>
                </a:cubicBezTo>
                <a:cubicBezTo>
                  <a:pt x="22" y="264"/>
                  <a:pt x="29" y="265"/>
                  <a:pt x="32" y="261"/>
                </a:cubicBezTo>
                <a:cubicBezTo>
                  <a:pt x="35" y="257"/>
                  <a:pt x="38" y="252"/>
                  <a:pt x="42" y="248"/>
                </a:cubicBezTo>
                <a:cubicBezTo>
                  <a:pt x="49" y="242"/>
                  <a:pt x="58" y="238"/>
                  <a:pt x="67" y="236"/>
                </a:cubicBezTo>
                <a:cubicBezTo>
                  <a:pt x="73" y="235"/>
                  <a:pt x="78" y="235"/>
                  <a:pt x="82" y="232"/>
                </a:cubicBezTo>
                <a:cubicBezTo>
                  <a:pt x="89" y="226"/>
                  <a:pt x="89" y="226"/>
                  <a:pt x="96" y="230"/>
                </a:cubicBezTo>
                <a:cubicBezTo>
                  <a:pt x="102" y="234"/>
                  <a:pt x="120" y="229"/>
                  <a:pt x="123" y="237"/>
                </a:cubicBezTo>
                <a:cubicBezTo>
                  <a:pt x="125" y="242"/>
                  <a:pt x="144" y="242"/>
                  <a:pt x="150" y="243"/>
                </a:cubicBezTo>
                <a:cubicBezTo>
                  <a:pt x="159" y="244"/>
                  <a:pt x="169" y="245"/>
                  <a:pt x="178" y="247"/>
                </a:cubicBezTo>
                <a:cubicBezTo>
                  <a:pt x="192" y="249"/>
                  <a:pt x="206" y="252"/>
                  <a:pt x="220" y="254"/>
                </a:cubicBezTo>
                <a:cubicBezTo>
                  <a:pt x="229" y="256"/>
                  <a:pt x="237" y="261"/>
                  <a:pt x="246" y="265"/>
                </a:cubicBezTo>
                <a:cubicBezTo>
                  <a:pt x="247" y="265"/>
                  <a:pt x="257" y="254"/>
                  <a:pt x="258" y="252"/>
                </a:cubicBezTo>
                <a:cubicBezTo>
                  <a:pt x="261" y="249"/>
                  <a:pt x="266" y="257"/>
                  <a:pt x="269" y="256"/>
                </a:cubicBezTo>
                <a:cubicBezTo>
                  <a:pt x="274" y="254"/>
                  <a:pt x="296" y="240"/>
                  <a:pt x="299" y="246"/>
                </a:cubicBezTo>
                <a:cubicBezTo>
                  <a:pt x="291" y="250"/>
                  <a:pt x="283" y="254"/>
                  <a:pt x="275" y="258"/>
                </a:cubicBezTo>
                <a:cubicBezTo>
                  <a:pt x="281" y="263"/>
                  <a:pt x="302" y="245"/>
                  <a:pt x="303" y="252"/>
                </a:cubicBezTo>
                <a:cubicBezTo>
                  <a:pt x="306" y="249"/>
                  <a:pt x="308" y="247"/>
                  <a:pt x="311" y="244"/>
                </a:cubicBezTo>
                <a:cubicBezTo>
                  <a:pt x="312" y="242"/>
                  <a:pt x="308" y="241"/>
                  <a:pt x="311" y="238"/>
                </a:cubicBezTo>
                <a:cubicBezTo>
                  <a:pt x="317" y="245"/>
                  <a:pt x="323" y="252"/>
                  <a:pt x="330" y="258"/>
                </a:cubicBezTo>
                <a:cubicBezTo>
                  <a:pt x="332" y="251"/>
                  <a:pt x="333" y="249"/>
                  <a:pt x="338" y="245"/>
                </a:cubicBezTo>
                <a:cubicBezTo>
                  <a:pt x="341" y="248"/>
                  <a:pt x="336" y="249"/>
                  <a:pt x="340" y="252"/>
                </a:cubicBezTo>
                <a:cubicBezTo>
                  <a:pt x="342" y="253"/>
                  <a:pt x="339" y="256"/>
                  <a:pt x="338" y="257"/>
                </a:cubicBezTo>
                <a:cubicBezTo>
                  <a:pt x="341" y="257"/>
                  <a:pt x="346" y="257"/>
                  <a:pt x="348" y="255"/>
                </a:cubicBezTo>
                <a:cubicBezTo>
                  <a:pt x="349" y="254"/>
                  <a:pt x="347" y="251"/>
                  <a:pt x="349" y="251"/>
                </a:cubicBezTo>
                <a:cubicBezTo>
                  <a:pt x="350" y="250"/>
                  <a:pt x="352" y="250"/>
                  <a:pt x="353" y="250"/>
                </a:cubicBezTo>
                <a:cubicBezTo>
                  <a:pt x="358" y="249"/>
                  <a:pt x="366" y="254"/>
                  <a:pt x="371" y="257"/>
                </a:cubicBezTo>
                <a:cubicBezTo>
                  <a:pt x="381" y="261"/>
                  <a:pt x="392" y="263"/>
                  <a:pt x="403" y="265"/>
                </a:cubicBezTo>
                <a:cubicBezTo>
                  <a:pt x="403" y="265"/>
                  <a:pt x="402" y="264"/>
                  <a:pt x="402" y="263"/>
                </a:cubicBezTo>
                <a:cubicBezTo>
                  <a:pt x="409" y="263"/>
                  <a:pt x="413" y="267"/>
                  <a:pt x="419" y="270"/>
                </a:cubicBezTo>
                <a:cubicBezTo>
                  <a:pt x="423" y="274"/>
                  <a:pt x="410" y="278"/>
                  <a:pt x="409" y="279"/>
                </a:cubicBezTo>
                <a:cubicBezTo>
                  <a:pt x="413" y="280"/>
                  <a:pt x="418" y="282"/>
                  <a:pt x="423" y="282"/>
                </a:cubicBezTo>
                <a:cubicBezTo>
                  <a:pt x="430" y="281"/>
                  <a:pt x="438" y="281"/>
                  <a:pt x="446" y="280"/>
                </a:cubicBezTo>
                <a:cubicBezTo>
                  <a:pt x="449" y="280"/>
                  <a:pt x="456" y="279"/>
                  <a:pt x="458" y="283"/>
                </a:cubicBezTo>
                <a:cubicBezTo>
                  <a:pt x="462" y="288"/>
                  <a:pt x="465" y="293"/>
                  <a:pt x="469" y="299"/>
                </a:cubicBezTo>
                <a:cubicBezTo>
                  <a:pt x="468" y="296"/>
                  <a:pt x="468" y="294"/>
                  <a:pt x="467" y="292"/>
                </a:cubicBezTo>
                <a:cubicBezTo>
                  <a:pt x="467" y="290"/>
                  <a:pt x="468" y="289"/>
                  <a:pt x="468" y="288"/>
                </a:cubicBezTo>
                <a:cubicBezTo>
                  <a:pt x="467" y="282"/>
                  <a:pt x="465" y="283"/>
                  <a:pt x="468" y="278"/>
                </a:cubicBezTo>
                <a:cubicBezTo>
                  <a:pt x="470" y="275"/>
                  <a:pt x="486" y="274"/>
                  <a:pt x="482" y="269"/>
                </a:cubicBezTo>
                <a:cubicBezTo>
                  <a:pt x="475" y="272"/>
                  <a:pt x="469" y="274"/>
                  <a:pt x="461" y="274"/>
                </a:cubicBezTo>
                <a:cubicBezTo>
                  <a:pt x="463" y="267"/>
                  <a:pt x="465" y="268"/>
                  <a:pt x="472" y="266"/>
                </a:cubicBezTo>
                <a:cubicBezTo>
                  <a:pt x="478" y="263"/>
                  <a:pt x="479" y="263"/>
                  <a:pt x="485" y="266"/>
                </a:cubicBezTo>
                <a:cubicBezTo>
                  <a:pt x="487" y="267"/>
                  <a:pt x="488" y="271"/>
                  <a:pt x="489" y="273"/>
                </a:cubicBezTo>
                <a:cubicBezTo>
                  <a:pt x="490" y="275"/>
                  <a:pt x="492" y="275"/>
                  <a:pt x="494" y="276"/>
                </a:cubicBezTo>
                <a:cubicBezTo>
                  <a:pt x="499" y="277"/>
                  <a:pt x="504" y="278"/>
                  <a:pt x="509" y="280"/>
                </a:cubicBezTo>
                <a:cubicBezTo>
                  <a:pt x="513" y="282"/>
                  <a:pt x="535" y="284"/>
                  <a:pt x="536" y="281"/>
                </a:cubicBezTo>
                <a:cubicBezTo>
                  <a:pt x="537" y="275"/>
                  <a:pt x="538" y="272"/>
                  <a:pt x="545" y="272"/>
                </a:cubicBezTo>
                <a:cubicBezTo>
                  <a:pt x="549" y="272"/>
                  <a:pt x="554" y="274"/>
                  <a:pt x="558" y="275"/>
                </a:cubicBezTo>
                <a:cubicBezTo>
                  <a:pt x="558" y="277"/>
                  <a:pt x="555" y="284"/>
                  <a:pt x="556" y="285"/>
                </a:cubicBezTo>
                <a:cubicBezTo>
                  <a:pt x="556" y="287"/>
                  <a:pt x="562" y="290"/>
                  <a:pt x="564" y="291"/>
                </a:cubicBezTo>
                <a:cubicBezTo>
                  <a:pt x="562" y="284"/>
                  <a:pt x="559" y="278"/>
                  <a:pt x="568" y="276"/>
                </a:cubicBezTo>
                <a:cubicBezTo>
                  <a:pt x="572" y="276"/>
                  <a:pt x="574" y="273"/>
                  <a:pt x="576" y="270"/>
                </a:cubicBezTo>
                <a:cubicBezTo>
                  <a:pt x="578" y="268"/>
                  <a:pt x="577" y="266"/>
                  <a:pt x="577" y="263"/>
                </a:cubicBezTo>
                <a:cubicBezTo>
                  <a:pt x="574" y="264"/>
                  <a:pt x="572" y="265"/>
                  <a:pt x="570" y="266"/>
                </a:cubicBezTo>
                <a:cubicBezTo>
                  <a:pt x="569" y="259"/>
                  <a:pt x="574" y="258"/>
                  <a:pt x="579" y="258"/>
                </a:cubicBezTo>
                <a:cubicBezTo>
                  <a:pt x="579" y="252"/>
                  <a:pt x="574" y="256"/>
                  <a:pt x="570" y="255"/>
                </a:cubicBezTo>
                <a:cubicBezTo>
                  <a:pt x="568" y="254"/>
                  <a:pt x="558" y="252"/>
                  <a:pt x="557" y="249"/>
                </a:cubicBezTo>
                <a:cubicBezTo>
                  <a:pt x="555" y="243"/>
                  <a:pt x="555" y="239"/>
                  <a:pt x="555" y="233"/>
                </a:cubicBezTo>
                <a:cubicBezTo>
                  <a:pt x="555" y="226"/>
                  <a:pt x="558" y="225"/>
                  <a:pt x="563" y="227"/>
                </a:cubicBezTo>
                <a:cubicBezTo>
                  <a:pt x="564" y="224"/>
                  <a:pt x="562" y="223"/>
                  <a:pt x="559" y="223"/>
                </a:cubicBezTo>
                <a:cubicBezTo>
                  <a:pt x="564" y="220"/>
                  <a:pt x="564" y="221"/>
                  <a:pt x="564" y="215"/>
                </a:cubicBezTo>
                <a:cubicBezTo>
                  <a:pt x="564" y="209"/>
                  <a:pt x="564" y="207"/>
                  <a:pt x="562" y="203"/>
                </a:cubicBezTo>
                <a:cubicBezTo>
                  <a:pt x="560" y="199"/>
                  <a:pt x="561" y="194"/>
                  <a:pt x="561" y="191"/>
                </a:cubicBezTo>
                <a:cubicBezTo>
                  <a:pt x="562" y="187"/>
                  <a:pt x="567" y="189"/>
                  <a:pt x="569" y="189"/>
                </a:cubicBezTo>
                <a:cubicBezTo>
                  <a:pt x="560" y="180"/>
                  <a:pt x="575" y="182"/>
                  <a:pt x="581" y="182"/>
                </a:cubicBezTo>
                <a:cubicBezTo>
                  <a:pt x="590" y="182"/>
                  <a:pt x="595" y="183"/>
                  <a:pt x="603" y="185"/>
                </a:cubicBezTo>
                <a:cubicBezTo>
                  <a:pt x="600" y="190"/>
                  <a:pt x="595" y="201"/>
                  <a:pt x="591" y="204"/>
                </a:cubicBezTo>
                <a:cubicBezTo>
                  <a:pt x="586" y="206"/>
                  <a:pt x="576" y="204"/>
                  <a:pt x="572" y="204"/>
                </a:cubicBezTo>
                <a:cubicBezTo>
                  <a:pt x="586" y="206"/>
                  <a:pt x="570" y="215"/>
                  <a:pt x="570" y="220"/>
                </a:cubicBezTo>
                <a:cubicBezTo>
                  <a:pt x="578" y="219"/>
                  <a:pt x="582" y="225"/>
                  <a:pt x="583" y="232"/>
                </a:cubicBezTo>
                <a:cubicBezTo>
                  <a:pt x="584" y="236"/>
                  <a:pt x="591" y="242"/>
                  <a:pt x="594" y="245"/>
                </a:cubicBezTo>
                <a:cubicBezTo>
                  <a:pt x="590" y="247"/>
                  <a:pt x="587" y="250"/>
                  <a:pt x="583" y="252"/>
                </a:cubicBezTo>
                <a:cubicBezTo>
                  <a:pt x="587" y="253"/>
                  <a:pt x="590" y="256"/>
                  <a:pt x="593" y="254"/>
                </a:cubicBezTo>
                <a:cubicBezTo>
                  <a:pt x="596" y="251"/>
                  <a:pt x="599" y="254"/>
                  <a:pt x="603" y="256"/>
                </a:cubicBezTo>
                <a:cubicBezTo>
                  <a:pt x="601" y="257"/>
                  <a:pt x="599" y="258"/>
                  <a:pt x="597" y="259"/>
                </a:cubicBezTo>
                <a:cubicBezTo>
                  <a:pt x="601" y="262"/>
                  <a:pt x="603" y="262"/>
                  <a:pt x="602" y="267"/>
                </a:cubicBezTo>
                <a:cubicBezTo>
                  <a:pt x="600" y="271"/>
                  <a:pt x="600" y="272"/>
                  <a:pt x="604" y="275"/>
                </a:cubicBezTo>
                <a:cubicBezTo>
                  <a:pt x="606" y="271"/>
                  <a:pt x="608" y="270"/>
                  <a:pt x="608" y="265"/>
                </a:cubicBezTo>
                <a:cubicBezTo>
                  <a:pt x="608" y="264"/>
                  <a:pt x="609" y="257"/>
                  <a:pt x="612" y="259"/>
                </a:cubicBezTo>
                <a:cubicBezTo>
                  <a:pt x="614" y="260"/>
                  <a:pt x="621" y="262"/>
                  <a:pt x="621" y="265"/>
                </a:cubicBezTo>
                <a:cubicBezTo>
                  <a:pt x="622" y="269"/>
                  <a:pt x="625" y="273"/>
                  <a:pt x="620" y="275"/>
                </a:cubicBezTo>
                <a:cubicBezTo>
                  <a:pt x="620" y="274"/>
                  <a:pt x="619" y="273"/>
                  <a:pt x="619" y="272"/>
                </a:cubicBezTo>
                <a:cubicBezTo>
                  <a:pt x="609" y="277"/>
                  <a:pt x="631" y="297"/>
                  <a:pt x="632" y="286"/>
                </a:cubicBezTo>
                <a:cubicBezTo>
                  <a:pt x="633" y="283"/>
                  <a:pt x="632" y="282"/>
                  <a:pt x="634" y="280"/>
                </a:cubicBezTo>
                <a:cubicBezTo>
                  <a:pt x="635" y="279"/>
                  <a:pt x="639" y="277"/>
                  <a:pt x="639" y="275"/>
                </a:cubicBezTo>
                <a:cubicBezTo>
                  <a:pt x="639" y="267"/>
                  <a:pt x="639" y="268"/>
                  <a:pt x="646" y="265"/>
                </a:cubicBezTo>
                <a:cubicBezTo>
                  <a:pt x="643" y="260"/>
                  <a:pt x="640" y="258"/>
                  <a:pt x="641" y="253"/>
                </a:cubicBezTo>
                <a:cubicBezTo>
                  <a:pt x="642" y="248"/>
                  <a:pt x="645" y="250"/>
                  <a:pt x="650" y="250"/>
                </a:cubicBezTo>
                <a:cubicBezTo>
                  <a:pt x="652" y="251"/>
                  <a:pt x="660" y="251"/>
                  <a:pt x="662" y="253"/>
                </a:cubicBezTo>
                <a:cubicBezTo>
                  <a:pt x="666" y="257"/>
                  <a:pt x="667" y="258"/>
                  <a:pt x="673" y="259"/>
                </a:cubicBezTo>
                <a:cubicBezTo>
                  <a:pt x="671" y="263"/>
                  <a:pt x="674" y="266"/>
                  <a:pt x="672" y="269"/>
                </a:cubicBezTo>
                <a:cubicBezTo>
                  <a:pt x="670" y="271"/>
                  <a:pt x="665" y="270"/>
                  <a:pt x="663" y="270"/>
                </a:cubicBezTo>
                <a:cubicBezTo>
                  <a:pt x="665" y="275"/>
                  <a:pt x="666" y="279"/>
                  <a:pt x="669" y="282"/>
                </a:cubicBezTo>
                <a:cubicBezTo>
                  <a:pt x="673" y="285"/>
                  <a:pt x="675" y="288"/>
                  <a:pt x="671" y="293"/>
                </a:cubicBezTo>
                <a:cubicBezTo>
                  <a:pt x="668" y="296"/>
                  <a:pt x="662" y="298"/>
                  <a:pt x="659" y="300"/>
                </a:cubicBezTo>
                <a:cubicBezTo>
                  <a:pt x="655" y="302"/>
                  <a:pt x="653" y="298"/>
                  <a:pt x="650" y="295"/>
                </a:cubicBezTo>
                <a:cubicBezTo>
                  <a:pt x="652" y="298"/>
                  <a:pt x="653" y="301"/>
                  <a:pt x="654" y="304"/>
                </a:cubicBezTo>
                <a:cubicBezTo>
                  <a:pt x="652" y="303"/>
                  <a:pt x="650" y="302"/>
                  <a:pt x="648" y="301"/>
                </a:cubicBezTo>
                <a:cubicBezTo>
                  <a:pt x="648" y="302"/>
                  <a:pt x="648" y="303"/>
                  <a:pt x="649" y="304"/>
                </a:cubicBezTo>
                <a:cubicBezTo>
                  <a:pt x="646" y="303"/>
                  <a:pt x="644" y="303"/>
                  <a:pt x="642" y="302"/>
                </a:cubicBezTo>
                <a:cubicBezTo>
                  <a:pt x="641" y="302"/>
                  <a:pt x="642" y="298"/>
                  <a:pt x="640" y="298"/>
                </a:cubicBezTo>
                <a:cubicBezTo>
                  <a:pt x="637" y="298"/>
                  <a:pt x="633" y="297"/>
                  <a:pt x="631" y="301"/>
                </a:cubicBezTo>
                <a:cubicBezTo>
                  <a:pt x="633" y="302"/>
                  <a:pt x="635" y="303"/>
                  <a:pt x="637" y="304"/>
                </a:cubicBezTo>
                <a:cubicBezTo>
                  <a:pt x="635" y="308"/>
                  <a:pt x="633" y="312"/>
                  <a:pt x="630" y="313"/>
                </a:cubicBezTo>
                <a:cubicBezTo>
                  <a:pt x="625" y="316"/>
                  <a:pt x="623" y="314"/>
                  <a:pt x="618" y="311"/>
                </a:cubicBezTo>
                <a:cubicBezTo>
                  <a:pt x="610" y="307"/>
                  <a:pt x="604" y="308"/>
                  <a:pt x="595" y="307"/>
                </a:cubicBezTo>
                <a:cubicBezTo>
                  <a:pt x="601" y="310"/>
                  <a:pt x="607" y="313"/>
                  <a:pt x="613" y="316"/>
                </a:cubicBezTo>
                <a:cubicBezTo>
                  <a:pt x="617" y="318"/>
                  <a:pt x="624" y="318"/>
                  <a:pt x="629" y="318"/>
                </a:cubicBezTo>
                <a:cubicBezTo>
                  <a:pt x="627" y="321"/>
                  <a:pt x="624" y="330"/>
                  <a:pt x="621" y="332"/>
                </a:cubicBezTo>
                <a:cubicBezTo>
                  <a:pt x="619" y="333"/>
                  <a:pt x="617" y="335"/>
                  <a:pt x="615" y="334"/>
                </a:cubicBezTo>
                <a:cubicBezTo>
                  <a:pt x="612" y="334"/>
                  <a:pt x="610" y="333"/>
                  <a:pt x="608" y="335"/>
                </a:cubicBezTo>
                <a:cubicBezTo>
                  <a:pt x="601" y="339"/>
                  <a:pt x="600" y="340"/>
                  <a:pt x="593" y="337"/>
                </a:cubicBezTo>
                <a:cubicBezTo>
                  <a:pt x="588" y="336"/>
                  <a:pt x="584" y="335"/>
                  <a:pt x="579" y="334"/>
                </a:cubicBezTo>
                <a:cubicBezTo>
                  <a:pt x="582" y="335"/>
                  <a:pt x="585" y="336"/>
                  <a:pt x="588" y="338"/>
                </a:cubicBezTo>
                <a:cubicBezTo>
                  <a:pt x="588" y="339"/>
                  <a:pt x="587" y="339"/>
                  <a:pt x="586" y="340"/>
                </a:cubicBezTo>
                <a:cubicBezTo>
                  <a:pt x="591" y="339"/>
                  <a:pt x="592" y="339"/>
                  <a:pt x="597" y="341"/>
                </a:cubicBezTo>
                <a:cubicBezTo>
                  <a:pt x="599" y="343"/>
                  <a:pt x="603" y="346"/>
                  <a:pt x="599" y="348"/>
                </a:cubicBezTo>
                <a:cubicBezTo>
                  <a:pt x="595" y="350"/>
                  <a:pt x="593" y="350"/>
                  <a:pt x="588" y="350"/>
                </a:cubicBezTo>
                <a:cubicBezTo>
                  <a:pt x="586" y="350"/>
                  <a:pt x="584" y="355"/>
                  <a:pt x="583" y="356"/>
                </a:cubicBezTo>
                <a:cubicBezTo>
                  <a:pt x="579" y="362"/>
                  <a:pt x="573" y="369"/>
                  <a:pt x="572" y="376"/>
                </a:cubicBezTo>
                <a:cubicBezTo>
                  <a:pt x="570" y="384"/>
                  <a:pt x="569" y="392"/>
                  <a:pt x="567" y="400"/>
                </a:cubicBezTo>
                <a:cubicBezTo>
                  <a:pt x="570" y="401"/>
                  <a:pt x="577" y="401"/>
                  <a:pt x="580" y="403"/>
                </a:cubicBezTo>
                <a:cubicBezTo>
                  <a:pt x="582" y="406"/>
                  <a:pt x="584" y="415"/>
                  <a:pt x="585" y="419"/>
                </a:cubicBezTo>
                <a:cubicBezTo>
                  <a:pt x="588" y="426"/>
                  <a:pt x="589" y="423"/>
                  <a:pt x="596" y="422"/>
                </a:cubicBezTo>
                <a:cubicBezTo>
                  <a:pt x="599" y="421"/>
                  <a:pt x="603" y="423"/>
                  <a:pt x="606" y="424"/>
                </a:cubicBezTo>
                <a:cubicBezTo>
                  <a:pt x="615" y="428"/>
                  <a:pt x="622" y="431"/>
                  <a:pt x="631" y="437"/>
                </a:cubicBezTo>
                <a:cubicBezTo>
                  <a:pt x="633" y="439"/>
                  <a:pt x="638" y="444"/>
                  <a:pt x="642" y="445"/>
                </a:cubicBezTo>
                <a:cubicBezTo>
                  <a:pt x="646" y="445"/>
                  <a:pt x="651" y="446"/>
                  <a:pt x="656" y="446"/>
                </a:cubicBezTo>
                <a:cubicBezTo>
                  <a:pt x="657" y="447"/>
                  <a:pt x="666" y="446"/>
                  <a:pt x="666" y="448"/>
                </a:cubicBezTo>
                <a:cubicBezTo>
                  <a:pt x="666" y="455"/>
                  <a:pt x="666" y="461"/>
                  <a:pt x="666" y="468"/>
                </a:cubicBezTo>
                <a:cubicBezTo>
                  <a:pt x="665" y="477"/>
                  <a:pt x="674" y="484"/>
                  <a:pt x="680" y="491"/>
                </a:cubicBezTo>
                <a:cubicBezTo>
                  <a:pt x="685" y="497"/>
                  <a:pt x="696" y="485"/>
                  <a:pt x="695" y="480"/>
                </a:cubicBezTo>
                <a:cubicBezTo>
                  <a:pt x="694" y="474"/>
                  <a:pt x="693" y="468"/>
                  <a:pt x="692" y="462"/>
                </a:cubicBezTo>
                <a:cubicBezTo>
                  <a:pt x="692" y="459"/>
                  <a:pt x="687" y="455"/>
                  <a:pt x="686" y="452"/>
                </a:cubicBezTo>
                <a:cubicBezTo>
                  <a:pt x="692" y="448"/>
                  <a:pt x="703" y="444"/>
                  <a:pt x="707" y="439"/>
                </a:cubicBezTo>
                <a:cubicBezTo>
                  <a:pt x="710" y="433"/>
                  <a:pt x="711" y="419"/>
                  <a:pt x="707" y="415"/>
                </a:cubicBezTo>
                <a:cubicBezTo>
                  <a:pt x="703" y="412"/>
                  <a:pt x="700" y="409"/>
                  <a:pt x="698" y="405"/>
                </a:cubicBezTo>
                <a:cubicBezTo>
                  <a:pt x="694" y="400"/>
                  <a:pt x="693" y="401"/>
                  <a:pt x="697" y="397"/>
                </a:cubicBezTo>
                <a:cubicBezTo>
                  <a:pt x="702" y="392"/>
                  <a:pt x="703" y="393"/>
                  <a:pt x="701" y="386"/>
                </a:cubicBezTo>
                <a:cubicBezTo>
                  <a:pt x="700" y="382"/>
                  <a:pt x="698" y="378"/>
                  <a:pt x="699" y="374"/>
                </a:cubicBezTo>
                <a:cubicBezTo>
                  <a:pt x="701" y="368"/>
                  <a:pt x="701" y="366"/>
                  <a:pt x="699" y="360"/>
                </a:cubicBezTo>
                <a:cubicBezTo>
                  <a:pt x="698" y="356"/>
                  <a:pt x="700" y="354"/>
                  <a:pt x="705" y="354"/>
                </a:cubicBezTo>
                <a:cubicBezTo>
                  <a:pt x="713" y="353"/>
                  <a:pt x="720" y="359"/>
                  <a:pt x="727" y="356"/>
                </a:cubicBezTo>
                <a:cubicBezTo>
                  <a:pt x="732" y="354"/>
                  <a:pt x="734" y="356"/>
                  <a:pt x="738" y="359"/>
                </a:cubicBezTo>
                <a:cubicBezTo>
                  <a:pt x="740" y="361"/>
                  <a:pt x="746" y="364"/>
                  <a:pt x="747" y="366"/>
                </a:cubicBezTo>
                <a:cubicBezTo>
                  <a:pt x="748" y="371"/>
                  <a:pt x="750" y="374"/>
                  <a:pt x="755" y="373"/>
                </a:cubicBezTo>
                <a:cubicBezTo>
                  <a:pt x="759" y="373"/>
                  <a:pt x="762" y="375"/>
                  <a:pt x="765" y="376"/>
                </a:cubicBezTo>
                <a:cubicBezTo>
                  <a:pt x="763" y="380"/>
                  <a:pt x="762" y="381"/>
                  <a:pt x="763" y="385"/>
                </a:cubicBezTo>
                <a:cubicBezTo>
                  <a:pt x="763" y="388"/>
                  <a:pt x="764" y="392"/>
                  <a:pt x="763" y="395"/>
                </a:cubicBezTo>
                <a:cubicBezTo>
                  <a:pt x="764" y="395"/>
                  <a:pt x="765" y="396"/>
                  <a:pt x="766" y="395"/>
                </a:cubicBezTo>
                <a:cubicBezTo>
                  <a:pt x="764" y="398"/>
                  <a:pt x="759" y="402"/>
                  <a:pt x="762" y="404"/>
                </a:cubicBezTo>
                <a:cubicBezTo>
                  <a:pt x="767" y="389"/>
                  <a:pt x="785" y="422"/>
                  <a:pt x="788" y="402"/>
                </a:cubicBezTo>
                <a:cubicBezTo>
                  <a:pt x="789" y="403"/>
                  <a:pt x="791" y="403"/>
                  <a:pt x="791" y="404"/>
                </a:cubicBezTo>
                <a:cubicBezTo>
                  <a:pt x="793" y="399"/>
                  <a:pt x="797" y="395"/>
                  <a:pt x="796" y="391"/>
                </a:cubicBezTo>
                <a:cubicBezTo>
                  <a:pt x="795" y="387"/>
                  <a:pt x="800" y="381"/>
                  <a:pt x="803" y="381"/>
                </a:cubicBezTo>
                <a:cubicBezTo>
                  <a:pt x="803" y="383"/>
                  <a:pt x="803" y="385"/>
                  <a:pt x="802" y="387"/>
                </a:cubicBezTo>
                <a:cubicBezTo>
                  <a:pt x="810" y="387"/>
                  <a:pt x="815" y="403"/>
                  <a:pt x="819" y="409"/>
                </a:cubicBezTo>
                <a:cubicBezTo>
                  <a:pt x="821" y="413"/>
                  <a:pt x="827" y="420"/>
                  <a:pt x="828" y="424"/>
                </a:cubicBezTo>
                <a:cubicBezTo>
                  <a:pt x="828" y="426"/>
                  <a:pt x="824" y="429"/>
                  <a:pt x="824" y="432"/>
                </a:cubicBezTo>
                <a:cubicBezTo>
                  <a:pt x="824" y="433"/>
                  <a:pt x="828" y="435"/>
                  <a:pt x="829" y="435"/>
                </a:cubicBezTo>
                <a:cubicBezTo>
                  <a:pt x="831" y="437"/>
                  <a:pt x="834" y="439"/>
                  <a:pt x="835" y="441"/>
                </a:cubicBezTo>
                <a:cubicBezTo>
                  <a:pt x="837" y="443"/>
                  <a:pt x="834" y="445"/>
                  <a:pt x="838" y="446"/>
                </a:cubicBezTo>
                <a:cubicBezTo>
                  <a:pt x="844" y="446"/>
                  <a:pt x="846" y="446"/>
                  <a:pt x="851" y="449"/>
                </a:cubicBezTo>
                <a:cubicBezTo>
                  <a:pt x="854" y="452"/>
                  <a:pt x="861" y="455"/>
                  <a:pt x="854" y="456"/>
                </a:cubicBezTo>
                <a:cubicBezTo>
                  <a:pt x="850" y="457"/>
                  <a:pt x="846" y="458"/>
                  <a:pt x="842" y="460"/>
                </a:cubicBezTo>
                <a:cubicBezTo>
                  <a:pt x="844" y="461"/>
                  <a:pt x="847" y="459"/>
                  <a:pt x="850" y="458"/>
                </a:cubicBezTo>
                <a:cubicBezTo>
                  <a:pt x="848" y="461"/>
                  <a:pt x="842" y="462"/>
                  <a:pt x="839" y="463"/>
                </a:cubicBezTo>
                <a:cubicBezTo>
                  <a:pt x="836" y="464"/>
                  <a:pt x="837" y="470"/>
                  <a:pt x="839" y="468"/>
                </a:cubicBezTo>
                <a:cubicBezTo>
                  <a:pt x="840" y="466"/>
                  <a:pt x="841" y="466"/>
                  <a:pt x="843" y="465"/>
                </a:cubicBezTo>
                <a:cubicBezTo>
                  <a:pt x="845" y="464"/>
                  <a:pt x="845" y="463"/>
                  <a:pt x="846" y="462"/>
                </a:cubicBezTo>
                <a:cubicBezTo>
                  <a:pt x="849" y="461"/>
                  <a:pt x="852" y="460"/>
                  <a:pt x="855" y="460"/>
                </a:cubicBezTo>
                <a:cubicBezTo>
                  <a:pt x="853" y="459"/>
                  <a:pt x="853" y="459"/>
                  <a:pt x="852" y="458"/>
                </a:cubicBezTo>
                <a:cubicBezTo>
                  <a:pt x="854" y="458"/>
                  <a:pt x="859" y="458"/>
                  <a:pt x="860" y="461"/>
                </a:cubicBezTo>
                <a:cubicBezTo>
                  <a:pt x="861" y="464"/>
                  <a:pt x="857" y="464"/>
                  <a:pt x="859" y="467"/>
                </a:cubicBezTo>
                <a:cubicBezTo>
                  <a:pt x="862" y="462"/>
                  <a:pt x="865" y="464"/>
                  <a:pt x="869" y="466"/>
                </a:cubicBezTo>
                <a:cubicBezTo>
                  <a:pt x="873" y="467"/>
                  <a:pt x="870" y="473"/>
                  <a:pt x="869" y="475"/>
                </a:cubicBezTo>
                <a:cubicBezTo>
                  <a:pt x="868" y="479"/>
                  <a:pt x="872" y="480"/>
                  <a:pt x="869" y="485"/>
                </a:cubicBezTo>
                <a:cubicBezTo>
                  <a:pt x="868" y="486"/>
                  <a:pt x="862" y="490"/>
                  <a:pt x="860" y="490"/>
                </a:cubicBezTo>
                <a:cubicBezTo>
                  <a:pt x="857" y="491"/>
                  <a:pt x="854" y="490"/>
                  <a:pt x="850" y="492"/>
                </a:cubicBezTo>
                <a:cubicBezTo>
                  <a:pt x="846" y="493"/>
                  <a:pt x="845" y="495"/>
                  <a:pt x="842" y="498"/>
                </a:cubicBezTo>
                <a:cubicBezTo>
                  <a:pt x="837" y="504"/>
                  <a:pt x="832" y="505"/>
                  <a:pt x="824" y="504"/>
                </a:cubicBezTo>
                <a:cubicBezTo>
                  <a:pt x="815" y="503"/>
                  <a:pt x="808" y="503"/>
                  <a:pt x="799" y="504"/>
                </a:cubicBezTo>
                <a:cubicBezTo>
                  <a:pt x="792" y="504"/>
                  <a:pt x="784" y="502"/>
                  <a:pt x="782" y="511"/>
                </a:cubicBezTo>
                <a:cubicBezTo>
                  <a:pt x="782" y="514"/>
                  <a:pt x="775" y="515"/>
                  <a:pt x="773" y="516"/>
                </a:cubicBezTo>
                <a:cubicBezTo>
                  <a:pt x="769" y="518"/>
                  <a:pt x="767" y="523"/>
                  <a:pt x="764" y="525"/>
                </a:cubicBezTo>
                <a:cubicBezTo>
                  <a:pt x="759" y="531"/>
                  <a:pt x="756" y="537"/>
                  <a:pt x="751" y="541"/>
                </a:cubicBezTo>
                <a:cubicBezTo>
                  <a:pt x="761" y="537"/>
                  <a:pt x="766" y="526"/>
                  <a:pt x="776" y="521"/>
                </a:cubicBezTo>
                <a:cubicBezTo>
                  <a:pt x="783" y="518"/>
                  <a:pt x="801" y="508"/>
                  <a:pt x="806" y="520"/>
                </a:cubicBezTo>
                <a:cubicBezTo>
                  <a:pt x="805" y="519"/>
                  <a:pt x="804" y="519"/>
                  <a:pt x="803" y="519"/>
                </a:cubicBezTo>
                <a:cubicBezTo>
                  <a:pt x="808" y="522"/>
                  <a:pt x="802" y="525"/>
                  <a:pt x="799" y="527"/>
                </a:cubicBezTo>
                <a:cubicBezTo>
                  <a:pt x="796" y="530"/>
                  <a:pt x="793" y="525"/>
                  <a:pt x="789" y="527"/>
                </a:cubicBezTo>
                <a:cubicBezTo>
                  <a:pt x="791" y="528"/>
                  <a:pt x="795" y="532"/>
                  <a:pt x="795" y="532"/>
                </a:cubicBezTo>
                <a:cubicBezTo>
                  <a:pt x="797" y="531"/>
                  <a:pt x="799" y="530"/>
                  <a:pt x="802" y="531"/>
                </a:cubicBezTo>
                <a:cubicBezTo>
                  <a:pt x="801" y="534"/>
                  <a:pt x="799" y="537"/>
                  <a:pt x="797" y="538"/>
                </a:cubicBezTo>
                <a:cubicBezTo>
                  <a:pt x="798" y="538"/>
                  <a:pt x="800" y="538"/>
                  <a:pt x="801" y="538"/>
                </a:cubicBezTo>
                <a:cubicBezTo>
                  <a:pt x="799" y="543"/>
                  <a:pt x="804" y="547"/>
                  <a:pt x="808" y="548"/>
                </a:cubicBezTo>
                <a:cubicBezTo>
                  <a:pt x="808" y="549"/>
                  <a:pt x="808" y="549"/>
                  <a:pt x="807" y="549"/>
                </a:cubicBezTo>
                <a:cubicBezTo>
                  <a:pt x="813" y="552"/>
                  <a:pt x="818" y="555"/>
                  <a:pt x="823" y="551"/>
                </a:cubicBezTo>
                <a:cubicBezTo>
                  <a:pt x="824" y="552"/>
                  <a:pt x="824" y="553"/>
                  <a:pt x="824" y="554"/>
                </a:cubicBezTo>
                <a:cubicBezTo>
                  <a:pt x="825" y="554"/>
                  <a:pt x="827" y="553"/>
                  <a:pt x="827" y="553"/>
                </a:cubicBezTo>
                <a:cubicBezTo>
                  <a:pt x="824" y="548"/>
                  <a:pt x="831" y="542"/>
                  <a:pt x="833" y="538"/>
                </a:cubicBezTo>
                <a:cubicBezTo>
                  <a:pt x="838" y="540"/>
                  <a:pt x="835" y="544"/>
                  <a:pt x="834" y="547"/>
                </a:cubicBezTo>
                <a:cubicBezTo>
                  <a:pt x="837" y="545"/>
                  <a:pt x="842" y="550"/>
                  <a:pt x="839" y="551"/>
                </a:cubicBezTo>
                <a:cubicBezTo>
                  <a:pt x="836" y="553"/>
                  <a:pt x="832" y="555"/>
                  <a:pt x="828" y="554"/>
                </a:cubicBezTo>
                <a:cubicBezTo>
                  <a:pt x="829" y="555"/>
                  <a:pt x="829" y="556"/>
                  <a:pt x="830" y="557"/>
                </a:cubicBezTo>
                <a:cubicBezTo>
                  <a:pt x="826" y="559"/>
                  <a:pt x="821" y="561"/>
                  <a:pt x="816" y="563"/>
                </a:cubicBezTo>
                <a:cubicBezTo>
                  <a:pt x="814" y="564"/>
                  <a:pt x="812" y="564"/>
                  <a:pt x="811" y="565"/>
                </a:cubicBezTo>
                <a:cubicBezTo>
                  <a:pt x="809" y="567"/>
                  <a:pt x="808" y="563"/>
                  <a:pt x="807" y="564"/>
                </a:cubicBezTo>
                <a:cubicBezTo>
                  <a:pt x="804" y="567"/>
                  <a:pt x="801" y="572"/>
                  <a:pt x="797" y="575"/>
                </a:cubicBezTo>
                <a:cubicBezTo>
                  <a:pt x="795" y="577"/>
                  <a:pt x="793" y="574"/>
                  <a:pt x="791" y="574"/>
                </a:cubicBezTo>
                <a:cubicBezTo>
                  <a:pt x="786" y="567"/>
                  <a:pt x="798" y="561"/>
                  <a:pt x="802" y="558"/>
                </a:cubicBezTo>
                <a:cubicBezTo>
                  <a:pt x="805" y="556"/>
                  <a:pt x="804" y="558"/>
                  <a:pt x="805" y="559"/>
                </a:cubicBezTo>
                <a:cubicBezTo>
                  <a:pt x="808" y="562"/>
                  <a:pt x="809" y="558"/>
                  <a:pt x="812" y="556"/>
                </a:cubicBezTo>
                <a:cubicBezTo>
                  <a:pt x="809" y="556"/>
                  <a:pt x="805" y="555"/>
                  <a:pt x="802" y="557"/>
                </a:cubicBezTo>
                <a:cubicBezTo>
                  <a:pt x="802" y="555"/>
                  <a:pt x="803" y="553"/>
                  <a:pt x="804" y="552"/>
                </a:cubicBezTo>
                <a:cubicBezTo>
                  <a:pt x="801" y="551"/>
                  <a:pt x="796" y="556"/>
                  <a:pt x="793" y="558"/>
                </a:cubicBezTo>
                <a:cubicBezTo>
                  <a:pt x="791" y="559"/>
                  <a:pt x="791" y="556"/>
                  <a:pt x="789" y="559"/>
                </a:cubicBezTo>
                <a:cubicBezTo>
                  <a:pt x="788" y="560"/>
                  <a:pt x="785" y="559"/>
                  <a:pt x="783" y="559"/>
                </a:cubicBezTo>
                <a:cubicBezTo>
                  <a:pt x="786" y="567"/>
                  <a:pt x="773" y="564"/>
                  <a:pt x="771" y="568"/>
                </a:cubicBezTo>
                <a:cubicBezTo>
                  <a:pt x="771" y="567"/>
                  <a:pt x="770" y="566"/>
                  <a:pt x="770" y="566"/>
                </a:cubicBezTo>
                <a:cubicBezTo>
                  <a:pt x="768" y="570"/>
                  <a:pt x="766" y="570"/>
                  <a:pt x="762" y="572"/>
                </a:cubicBezTo>
                <a:cubicBezTo>
                  <a:pt x="759" y="573"/>
                  <a:pt x="759" y="575"/>
                  <a:pt x="758" y="577"/>
                </a:cubicBezTo>
                <a:cubicBezTo>
                  <a:pt x="757" y="582"/>
                  <a:pt x="749" y="595"/>
                  <a:pt x="759" y="594"/>
                </a:cubicBezTo>
                <a:cubicBezTo>
                  <a:pt x="759" y="593"/>
                  <a:pt x="759" y="593"/>
                  <a:pt x="759" y="592"/>
                </a:cubicBezTo>
                <a:cubicBezTo>
                  <a:pt x="759" y="593"/>
                  <a:pt x="760" y="594"/>
                  <a:pt x="761" y="594"/>
                </a:cubicBezTo>
                <a:cubicBezTo>
                  <a:pt x="758" y="597"/>
                  <a:pt x="754" y="595"/>
                  <a:pt x="751" y="594"/>
                </a:cubicBezTo>
                <a:cubicBezTo>
                  <a:pt x="750" y="594"/>
                  <a:pt x="750" y="598"/>
                  <a:pt x="748" y="598"/>
                </a:cubicBezTo>
                <a:cubicBezTo>
                  <a:pt x="740" y="599"/>
                  <a:pt x="737" y="599"/>
                  <a:pt x="731" y="604"/>
                </a:cubicBezTo>
                <a:cubicBezTo>
                  <a:pt x="735" y="603"/>
                  <a:pt x="739" y="601"/>
                  <a:pt x="743" y="600"/>
                </a:cubicBezTo>
                <a:cubicBezTo>
                  <a:pt x="743" y="601"/>
                  <a:pt x="742" y="601"/>
                  <a:pt x="742" y="601"/>
                </a:cubicBezTo>
                <a:cubicBezTo>
                  <a:pt x="743" y="601"/>
                  <a:pt x="744" y="602"/>
                  <a:pt x="746" y="601"/>
                </a:cubicBezTo>
                <a:cubicBezTo>
                  <a:pt x="743" y="603"/>
                  <a:pt x="740" y="605"/>
                  <a:pt x="737" y="605"/>
                </a:cubicBezTo>
                <a:cubicBezTo>
                  <a:pt x="734" y="605"/>
                  <a:pt x="729" y="604"/>
                  <a:pt x="728" y="607"/>
                </a:cubicBezTo>
                <a:cubicBezTo>
                  <a:pt x="734" y="608"/>
                  <a:pt x="725" y="621"/>
                  <a:pt x="722" y="623"/>
                </a:cubicBezTo>
                <a:cubicBezTo>
                  <a:pt x="724" y="620"/>
                  <a:pt x="719" y="618"/>
                  <a:pt x="718" y="615"/>
                </a:cubicBezTo>
                <a:cubicBezTo>
                  <a:pt x="718" y="619"/>
                  <a:pt x="723" y="624"/>
                  <a:pt x="721" y="628"/>
                </a:cubicBezTo>
                <a:cubicBezTo>
                  <a:pt x="719" y="632"/>
                  <a:pt x="716" y="636"/>
                  <a:pt x="715" y="640"/>
                </a:cubicBezTo>
                <a:cubicBezTo>
                  <a:pt x="714" y="640"/>
                  <a:pt x="714" y="640"/>
                  <a:pt x="714" y="640"/>
                </a:cubicBezTo>
                <a:cubicBezTo>
                  <a:pt x="714" y="637"/>
                  <a:pt x="716" y="635"/>
                  <a:pt x="717" y="632"/>
                </a:cubicBezTo>
                <a:cubicBezTo>
                  <a:pt x="715" y="631"/>
                  <a:pt x="716" y="627"/>
                  <a:pt x="712" y="628"/>
                </a:cubicBezTo>
                <a:cubicBezTo>
                  <a:pt x="713" y="626"/>
                  <a:pt x="713" y="623"/>
                  <a:pt x="714" y="620"/>
                </a:cubicBezTo>
                <a:cubicBezTo>
                  <a:pt x="714" y="620"/>
                  <a:pt x="716" y="615"/>
                  <a:pt x="714" y="617"/>
                </a:cubicBezTo>
                <a:cubicBezTo>
                  <a:pt x="708" y="621"/>
                  <a:pt x="710" y="624"/>
                  <a:pt x="711" y="631"/>
                </a:cubicBezTo>
                <a:cubicBezTo>
                  <a:pt x="710" y="629"/>
                  <a:pt x="708" y="628"/>
                  <a:pt x="706" y="628"/>
                </a:cubicBezTo>
                <a:cubicBezTo>
                  <a:pt x="707" y="630"/>
                  <a:pt x="711" y="631"/>
                  <a:pt x="712" y="633"/>
                </a:cubicBezTo>
                <a:cubicBezTo>
                  <a:pt x="713" y="634"/>
                  <a:pt x="711" y="639"/>
                  <a:pt x="711" y="641"/>
                </a:cubicBezTo>
                <a:cubicBezTo>
                  <a:pt x="712" y="644"/>
                  <a:pt x="716" y="642"/>
                  <a:pt x="715" y="647"/>
                </a:cubicBezTo>
                <a:cubicBezTo>
                  <a:pt x="714" y="651"/>
                  <a:pt x="712" y="650"/>
                  <a:pt x="708" y="652"/>
                </a:cubicBezTo>
                <a:cubicBezTo>
                  <a:pt x="711" y="652"/>
                  <a:pt x="716" y="651"/>
                  <a:pt x="716" y="655"/>
                </a:cubicBezTo>
                <a:cubicBezTo>
                  <a:pt x="715" y="657"/>
                  <a:pt x="709" y="657"/>
                  <a:pt x="708" y="657"/>
                </a:cubicBezTo>
                <a:cubicBezTo>
                  <a:pt x="709" y="658"/>
                  <a:pt x="709" y="658"/>
                  <a:pt x="710" y="659"/>
                </a:cubicBezTo>
                <a:cubicBezTo>
                  <a:pt x="709" y="659"/>
                  <a:pt x="708" y="660"/>
                  <a:pt x="707" y="660"/>
                </a:cubicBezTo>
                <a:cubicBezTo>
                  <a:pt x="708" y="664"/>
                  <a:pt x="710" y="661"/>
                  <a:pt x="712" y="662"/>
                </a:cubicBezTo>
                <a:cubicBezTo>
                  <a:pt x="711" y="663"/>
                  <a:pt x="709" y="664"/>
                  <a:pt x="707" y="665"/>
                </a:cubicBezTo>
                <a:cubicBezTo>
                  <a:pt x="706" y="665"/>
                  <a:pt x="704" y="663"/>
                  <a:pt x="703" y="664"/>
                </a:cubicBezTo>
                <a:cubicBezTo>
                  <a:pt x="701" y="665"/>
                  <a:pt x="699" y="670"/>
                  <a:pt x="698" y="672"/>
                </a:cubicBezTo>
                <a:cubicBezTo>
                  <a:pt x="697" y="673"/>
                  <a:pt x="693" y="673"/>
                  <a:pt x="692" y="675"/>
                </a:cubicBezTo>
                <a:cubicBezTo>
                  <a:pt x="690" y="677"/>
                  <a:pt x="688" y="680"/>
                  <a:pt x="686" y="681"/>
                </a:cubicBezTo>
                <a:cubicBezTo>
                  <a:pt x="678" y="686"/>
                  <a:pt x="677" y="688"/>
                  <a:pt x="673" y="696"/>
                </a:cubicBezTo>
                <a:cubicBezTo>
                  <a:pt x="671" y="701"/>
                  <a:pt x="672" y="708"/>
                  <a:pt x="674" y="712"/>
                </a:cubicBezTo>
                <a:cubicBezTo>
                  <a:pt x="677" y="719"/>
                  <a:pt x="679" y="725"/>
                  <a:pt x="682" y="733"/>
                </a:cubicBezTo>
                <a:cubicBezTo>
                  <a:pt x="683" y="737"/>
                  <a:pt x="684" y="747"/>
                  <a:pt x="681" y="750"/>
                </a:cubicBezTo>
                <a:cubicBezTo>
                  <a:pt x="679" y="752"/>
                  <a:pt x="677" y="755"/>
                  <a:pt x="675" y="752"/>
                </a:cubicBezTo>
                <a:cubicBezTo>
                  <a:pt x="674" y="750"/>
                  <a:pt x="669" y="746"/>
                  <a:pt x="669" y="746"/>
                </a:cubicBezTo>
                <a:cubicBezTo>
                  <a:pt x="668" y="742"/>
                  <a:pt x="667" y="740"/>
                  <a:pt x="666" y="737"/>
                </a:cubicBezTo>
                <a:cubicBezTo>
                  <a:pt x="664" y="734"/>
                  <a:pt x="663" y="733"/>
                  <a:pt x="664" y="729"/>
                </a:cubicBezTo>
                <a:cubicBezTo>
                  <a:pt x="663" y="729"/>
                  <a:pt x="662" y="730"/>
                  <a:pt x="662" y="730"/>
                </a:cubicBezTo>
                <a:cubicBezTo>
                  <a:pt x="661" y="726"/>
                  <a:pt x="665" y="719"/>
                  <a:pt x="660" y="716"/>
                </a:cubicBezTo>
                <a:cubicBezTo>
                  <a:pt x="656" y="713"/>
                  <a:pt x="654" y="707"/>
                  <a:pt x="649" y="709"/>
                </a:cubicBezTo>
                <a:cubicBezTo>
                  <a:pt x="646" y="710"/>
                  <a:pt x="644" y="712"/>
                  <a:pt x="641" y="710"/>
                </a:cubicBezTo>
                <a:cubicBezTo>
                  <a:pt x="639" y="709"/>
                  <a:pt x="636" y="706"/>
                  <a:pt x="634" y="705"/>
                </a:cubicBezTo>
                <a:cubicBezTo>
                  <a:pt x="629" y="704"/>
                  <a:pt x="622" y="710"/>
                  <a:pt x="621" y="702"/>
                </a:cubicBezTo>
                <a:cubicBezTo>
                  <a:pt x="620" y="709"/>
                  <a:pt x="606" y="704"/>
                  <a:pt x="602" y="707"/>
                </a:cubicBezTo>
                <a:cubicBezTo>
                  <a:pt x="605" y="708"/>
                  <a:pt x="616" y="709"/>
                  <a:pt x="608" y="713"/>
                </a:cubicBezTo>
                <a:cubicBezTo>
                  <a:pt x="608" y="713"/>
                  <a:pt x="613" y="715"/>
                  <a:pt x="613" y="716"/>
                </a:cubicBezTo>
                <a:cubicBezTo>
                  <a:pt x="614" y="718"/>
                  <a:pt x="612" y="719"/>
                  <a:pt x="610" y="718"/>
                </a:cubicBezTo>
                <a:cubicBezTo>
                  <a:pt x="611" y="716"/>
                  <a:pt x="607" y="714"/>
                  <a:pt x="605" y="713"/>
                </a:cubicBezTo>
                <a:cubicBezTo>
                  <a:pt x="605" y="715"/>
                  <a:pt x="604" y="716"/>
                  <a:pt x="604" y="718"/>
                </a:cubicBezTo>
                <a:cubicBezTo>
                  <a:pt x="602" y="713"/>
                  <a:pt x="601" y="718"/>
                  <a:pt x="598" y="716"/>
                </a:cubicBezTo>
                <a:cubicBezTo>
                  <a:pt x="595" y="713"/>
                  <a:pt x="593" y="711"/>
                  <a:pt x="589" y="712"/>
                </a:cubicBezTo>
                <a:cubicBezTo>
                  <a:pt x="587" y="713"/>
                  <a:pt x="584" y="711"/>
                  <a:pt x="582" y="710"/>
                </a:cubicBezTo>
                <a:cubicBezTo>
                  <a:pt x="578" y="709"/>
                  <a:pt x="572" y="713"/>
                  <a:pt x="568" y="715"/>
                </a:cubicBezTo>
                <a:cubicBezTo>
                  <a:pt x="562" y="717"/>
                  <a:pt x="547" y="728"/>
                  <a:pt x="547" y="737"/>
                </a:cubicBezTo>
                <a:cubicBezTo>
                  <a:pt x="547" y="740"/>
                  <a:pt x="550" y="743"/>
                  <a:pt x="551" y="746"/>
                </a:cubicBezTo>
                <a:cubicBezTo>
                  <a:pt x="551" y="747"/>
                  <a:pt x="549" y="750"/>
                  <a:pt x="549" y="752"/>
                </a:cubicBezTo>
                <a:cubicBezTo>
                  <a:pt x="547" y="757"/>
                  <a:pt x="545" y="762"/>
                  <a:pt x="545" y="767"/>
                </a:cubicBezTo>
                <a:cubicBezTo>
                  <a:pt x="545" y="780"/>
                  <a:pt x="547" y="789"/>
                  <a:pt x="554" y="800"/>
                </a:cubicBezTo>
                <a:cubicBezTo>
                  <a:pt x="558" y="807"/>
                  <a:pt x="560" y="811"/>
                  <a:pt x="567" y="813"/>
                </a:cubicBezTo>
                <a:cubicBezTo>
                  <a:pt x="568" y="813"/>
                  <a:pt x="570" y="817"/>
                  <a:pt x="572" y="817"/>
                </a:cubicBezTo>
                <a:cubicBezTo>
                  <a:pt x="574" y="815"/>
                  <a:pt x="577" y="814"/>
                  <a:pt x="580" y="813"/>
                </a:cubicBezTo>
                <a:cubicBezTo>
                  <a:pt x="583" y="812"/>
                  <a:pt x="585" y="812"/>
                  <a:pt x="588" y="812"/>
                </a:cubicBezTo>
                <a:cubicBezTo>
                  <a:pt x="590" y="811"/>
                  <a:pt x="591" y="814"/>
                  <a:pt x="592" y="814"/>
                </a:cubicBezTo>
                <a:cubicBezTo>
                  <a:pt x="593" y="813"/>
                  <a:pt x="595" y="813"/>
                  <a:pt x="596" y="812"/>
                </a:cubicBezTo>
                <a:cubicBezTo>
                  <a:pt x="597" y="811"/>
                  <a:pt x="595" y="810"/>
                  <a:pt x="596" y="809"/>
                </a:cubicBezTo>
                <a:cubicBezTo>
                  <a:pt x="598" y="807"/>
                  <a:pt x="600" y="806"/>
                  <a:pt x="600" y="802"/>
                </a:cubicBezTo>
                <a:cubicBezTo>
                  <a:pt x="602" y="797"/>
                  <a:pt x="602" y="791"/>
                  <a:pt x="607" y="788"/>
                </a:cubicBezTo>
                <a:cubicBezTo>
                  <a:pt x="610" y="787"/>
                  <a:pt x="618" y="785"/>
                  <a:pt x="620" y="786"/>
                </a:cubicBezTo>
                <a:cubicBezTo>
                  <a:pt x="623" y="786"/>
                  <a:pt x="633" y="784"/>
                  <a:pt x="630" y="791"/>
                </a:cubicBezTo>
                <a:cubicBezTo>
                  <a:pt x="629" y="794"/>
                  <a:pt x="625" y="802"/>
                  <a:pt x="623" y="803"/>
                </a:cubicBezTo>
                <a:cubicBezTo>
                  <a:pt x="624" y="803"/>
                  <a:pt x="623" y="804"/>
                  <a:pt x="626" y="804"/>
                </a:cubicBezTo>
                <a:cubicBezTo>
                  <a:pt x="625" y="805"/>
                  <a:pt x="624" y="806"/>
                  <a:pt x="623" y="806"/>
                </a:cubicBezTo>
                <a:cubicBezTo>
                  <a:pt x="624" y="807"/>
                  <a:pt x="624" y="807"/>
                  <a:pt x="624" y="807"/>
                </a:cubicBezTo>
                <a:cubicBezTo>
                  <a:pt x="624" y="807"/>
                  <a:pt x="624" y="806"/>
                  <a:pt x="625" y="806"/>
                </a:cubicBezTo>
                <a:cubicBezTo>
                  <a:pt x="624" y="809"/>
                  <a:pt x="623" y="813"/>
                  <a:pt x="622" y="816"/>
                </a:cubicBezTo>
                <a:cubicBezTo>
                  <a:pt x="621" y="815"/>
                  <a:pt x="620" y="813"/>
                  <a:pt x="621" y="810"/>
                </a:cubicBezTo>
                <a:cubicBezTo>
                  <a:pt x="620" y="811"/>
                  <a:pt x="619" y="813"/>
                  <a:pt x="618" y="814"/>
                </a:cubicBezTo>
                <a:cubicBezTo>
                  <a:pt x="623" y="814"/>
                  <a:pt x="618" y="823"/>
                  <a:pt x="619" y="826"/>
                </a:cubicBezTo>
                <a:cubicBezTo>
                  <a:pt x="620" y="829"/>
                  <a:pt x="616" y="834"/>
                  <a:pt x="614" y="836"/>
                </a:cubicBezTo>
                <a:cubicBezTo>
                  <a:pt x="620" y="838"/>
                  <a:pt x="626" y="836"/>
                  <a:pt x="633" y="837"/>
                </a:cubicBezTo>
                <a:cubicBezTo>
                  <a:pt x="635" y="838"/>
                  <a:pt x="637" y="835"/>
                  <a:pt x="640" y="836"/>
                </a:cubicBezTo>
                <a:cubicBezTo>
                  <a:pt x="643" y="836"/>
                  <a:pt x="647" y="836"/>
                  <a:pt x="650" y="837"/>
                </a:cubicBezTo>
                <a:cubicBezTo>
                  <a:pt x="655" y="840"/>
                  <a:pt x="659" y="844"/>
                  <a:pt x="658" y="850"/>
                </a:cubicBezTo>
                <a:cubicBezTo>
                  <a:pt x="657" y="855"/>
                  <a:pt x="657" y="859"/>
                  <a:pt x="656" y="863"/>
                </a:cubicBezTo>
                <a:cubicBezTo>
                  <a:pt x="656" y="866"/>
                  <a:pt x="654" y="868"/>
                  <a:pt x="653" y="870"/>
                </a:cubicBezTo>
                <a:cubicBezTo>
                  <a:pt x="652" y="882"/>
                  <a:pt x="666" y="901"/>
                  <a:pt x="676" y="897"/>
                </a:cubicBezTo>
                <a:cubicBezTo>
                  <a:pt x="683" y="894"/>
                  <a:pt x="686" y="891"/>
                  <a:pt x="693" y="893"/>
                </a:cubicBezTo>
                <a:cubicBezTo>
                  <a:pt x="700" y="895"/>
                  <a:pt x="702" y="899"/>
                  <a:pt x="707" y="904"/>
                </a:cubicBezTo>
                <a:cubicBezTo>
                  <a:pt x="707" y="896"/>
                  <a:pt x="717" y="885"/>
                  <a:pt x="721" y="878"/>
                </a:cubicBezTo>
                <a:cubicBezTo>
                  <a:pt x="722" y="876"/>
                  <a:pt x="730" y="875"/>
                  <a:pt x="732" y="874"/>
                </a:cubicBezTo>
                <a:cubicBezTo>
                  <a:pt x="738" y="872"/>
                  <a:pt x="743" y="870"/>
                  <a:pt x="749" y="868"/>
                </a:cubicBezTo>
                <a:cubicBezTo>
                  <a:pt x="754" y="866"/>
                  <a:pt x="763" y="871"/>
                  <a:pt x="768" y="872"/>
                </a:cubicBezTo>
                <a:cubicBezTo>
                  <a:pt x="781" y="875"/>
                  <a:pt x="794" y="878"/>
                  <a:pt x="808" y="881"/>
                </a:cubicBezTo>
                <a:cubicBezTo>
                  <a:pt x="815" y="883"/>
                  <a:pt x="822" y="883"/>
                  <a:pt x="828" y="888"/>
                </a:cubicBezTo>
                <a:cubicBezTo>
                  <a:pt x="838" y="898"/>
                  <a:pt x="848" y="908"/>
                  <a:pt x="858" y="918"/>
                </a:cubicBezTo>
                <a:cubicBezTo>
                  <a:pt x="865" y="924"/>
                  <a:pt x="879" y="924"/>
                  <a:pt x="887" y="926"/>
                </a:cubicBezTo>
                <a:cubicBezTo>
                  <a:pt x="895" y="928"/>
                  <a:pt x="901" y="941"/>
                  <a:pt x="906" y="947"/>
                </a:cubicBezTo>
                <a:cubicBezTo>
                  <a:pt x="911" y="954"/>
                  <a:pt x="916" y="960"/>
                  <a:pt x="921" y="967"/>
                </a:cubicBezTo>
                <a:cubicBezTo>
                  <a:pt x="922" y="968"/>
                  <a:pt x="925" y="974"/>
                  <a:pt x="927" y="974"/>
                </a:cubicBezTo>
                <a:cubicBezTo>
                  <a:pt x="937" y="978"/>
                  <a:pt x="948" y="982"/>
                  <a:pt x="958" y="986"/>
                </a:cubicBezTo>
                <a:cubicBezTo>
                  <a:pt x="969" y="990"/>
                  <a:pt x="980" y="993"/>
                  <a:pt x="990" y="997"/>
                </a:cubicBezTo>
                <a:cubicBezTo>
                  <a:pt x="999" y="1000"/>
                  <a:pt x="1008" y="1010"/>
                  <a:pt x="1016" y="1016"/>
                </a:cubicBezTo>
                <a:cubicBezTo>
                  <a:pt x="1017" y="1016"/>
                  <a:pt x="1027" y="1016"/>
                  <a:pt x="1027" y="1017"/>
                </a:cubicBezTo>
                <a:cubicBezTo>
                  <a:pt x="1029" y="1022"/>
                  <a:pt x="1030" y="1027"/>
                  <a:pt x="1031" y="1031"/>
                </a:cubicBezTo>
                <a:close/>
                <a:moveTo>
                  <a:pt x="690" y="580"/>
                </a:moveTo>
                <a:cubicBezTo>
                  <a:pt x="690" y="583"/>
                  <a:pt x="680" y="586"/>
                  <a:pt x="677" y="585"/>
                </a:cubicBezTo>
                <a:cubicBezTo>
                  <a:pt x="672" y="585"/>
                  <a:pt x="671" y="585"/>
                  <a:pt x="668" y="589"/>
                </a:cubicBezTo>
                <a:cubicBezTo>
                  <a:pt x="665" y="591"/>
                  <a:pt x="664" y="593"/>
                  <a:pt x="660" y="592"/>
                </a:cubicBezTo>
                <a:cubicBezTo>
                  <a:pt x="661" y="589"/>
                  <a:pt x="663" y="588"/>
                  <a:pt x="665" y="587"/>
                </a:cubicBezTo>
                <a:cubicBezTo>
                  <a:pt x="664" y="585"/>
                  <a:pt x="663" y="587"/>
                  <a:pt x="663" y="584"/>
                </a:cubicBezTo>
                <a:cubicBezTo>
                  <a:pt x="660" y="588"/>
                  <a:pt x="658" y="590"/>
                  <a:pt x="656" y="594"/>
                </a:cubicBezTo>
                <a:cubicBezTo>
                  <a:pt x="658" y="595"/>
                  <a:pt x="660" y="595"/>
                  <a:pt x="661" y="596"/>
                </a:cubicBezTo>
                <a:cubicBezTo>
                  <a:pt x="661" y="596"/>
                  <a:pt x="661" y="597"/>
                  <a:pt x="660" y="597"/>
                </a:cubicBezTo>
                <a:cubicBezTo>
                  <a:pt x="667" y="598"/>
                  <a:pt x="670" y="595"/>
                  <a:pt x="676" y="592"/>
                </a:cubicBezTo>
                <a:cubicBezTo>
                  <a:pt x="682" y="590"/>
                  <a:pt x="686" y="587"/>
                  <a:pt x="692" y="583"/>
                </a:cubicBezTo>
                <a:cubicBezTo>
                  <a:pt x="692" y="582"/>
                  <a:pt x="692" y="581"/>
                  <a:pt x="690" y="580"/>
                </a:cubicBezTo>
                <a:close/>
                <a:moveTo>
                  <a:pt x="700" y="577"/>
                </a:moveTo>
                <a:cubicBezTo>
                  <a:pt x="705" y="583"/>
                  <a:pt x="717" y="573"/>
                  <a:pt x="711" y="570"/>
                </a:cubicBezTo>
                <a:cubicBezTo>
                  <a:pt x="712" y="569"/>
                  <a:pt x="714" y="567"/>
                  <a:pt x="716" y="566"/>
                </a:cubicBezTo>
                <a:cubicBezTo>
                  <a:pt x="712" y="567"/>
                  <a:pt x="705" y="573"/>
                  <a:pt x="703" y="571"/>
                </a:cubicBezTo>
                <a:cubicBezTo>
                  <a:pt x="699" y="570"/>
                  <a:pt x="693" y="572"/>
                  <a:pt x="689" y="573"/>
                </a:cubicBezTo>
                <a:cubicBezTo>
                  <a:pt x="679" y="585"/>
                  <a:pt x="696" y="574"/>
                  <a:pt x="700" y="577"/>
                </a:cubicBezTo>
                <a:close/>
                <a:moveTo>
                  <a:pt x="590" y="541"/>
                </a:moveTo>
                <a:cubicBezTo>
                  <a:pt x="593" y="543"/>
                  <a:pt x="596" y="541"/>
                  <a:pt x="599" y="540"/>
                </a:cubicBezTo>
                <a:cubicBezTo>
                  <a:pt x="599" y="540"/>
                  <a:pt x="599" y="541"/>
                  <a:pt x="599" y="542"/>
                </a:cubicBezTo>
                <a:cubicBezTo>
                  <a:pt x="606" y="546"/>
                  <a:pt x="617" y="530"/>
                  <a:pt x="623" y="535"/>
                </a:cubicBezTo>
                <a:cubicBezTo>
                  <a:pt x="620" y="535"/>
                  <a:pt x="618" y="538"/>
                  <a:pt x="617" y="541"/>
                </a:cubicBezTo>
                <a:cubicBezTo>
                  <a:pt x="620" y="540"/>
                  <a:pt x="622" y="539"/>
                  <a:pt x="624" y="542"/>
                </a:cubicBezTo>
                <a:cubicBezTo>
                  <a:pt x="626" y="545"/>
                  <a:pt x="628" y="543"/>
                  <a:pt x="630" y="545"/>
                </a:cubicBezTo>
                <a:cubicBezTo>
                  <a:pt x="631" y="545"/>
                  <a:pt x="643" y="541"/>
                  <a:pt x="644" y="541"/>
                </a:cubicBezTo>
                <a:cubicBezTo>
                  <a:pt x="643" y="545"/>
                  <a:pt x="647" y="544"/>
                  <a:pt x="649" y="545"/>
                </a:cubicBezTo>
                <a:cubicBezTo>
                  <a:pt x="650" y="545"/>
                  <a:pt x="651" y="548"/>
                  <a:pt x="653" y="550"/>
                </a:cubicBezTo>
                <a:cubicBezTo>
                  <a:pt x="650" y="549"/>
                  <a:pt x="647" y="548"/>
                  <a:pt x="646" y="551"/>
                </a:cubicBezTo>
                <a:cubicBezTo>
                  <a:pt x="642" y="547"/>
                  <a:pt x="634" y="549"/>
                  <a:pt x="632" y="554"/>
                </a:cubicBezTo>
                <a:cubicBezTo>
                  <a:pt x="631" y="553"/>
                  <a:pt x="631" y="553"/>
                  <a:pt x="631" y="553"/>
                </a:cubicBezTo>
                <a:cubicBezTo>
                  <a:pt x="631" y="552"/>
                  <a:pt x="632" y="552"/>
                  <a:pt x="632" y="551"/>
                </a:cubicBezTo>
                <a:cubicBezTo>
                  <a:pt x="631" y="552"/>
                  <a:pt x="630" y="552"/>
                  <a:pt x="629" y="553"/>
                </a:cubicBezTo>
                <a:cubicBezTo>
                  <a:pt x="629" y="552"/>
                  <a:pt x="629" y="551"/>
                  <a:pt x="629" y="551"/>
                </a:cubicBezTo>
                <a:cubicBezTo>
                  <a:pt x="626" y="553"/>
                  <a:pt x="622" y="561"/>
                  <a:pt x="621" y="564"/>
                </a:cubicBezTo>
                <a:cubicBezTo>
                  <a:pt x="624" y="565"/>
                  <a:pt x="625" y="559"/>
                  <a:pt x="628" y="557"/>
                </a:cubicBezTo>
                <a:cubicBezTo>
                  <a:pt x="628" y="560"/>
                  <a:pt x="626" y="565"/>
                  <a:pt x="625" y="568"/>
                </a:cubicBezTo>
                <a:cubicBezTo>
                  <a:pt x="624" y="572"/>
                  <a:pt x="622" y="576"/>
                  <a:pt x="622" y="580"/>
                </a:cubicBezTo>
                <a:cubicBezTo>
                  <a:pt x="622" y="587"/>
                  <a:pt x="626" y="604"/>
                  <a:pt x="632" y="590"/>
                </a:cubicBezTo>
                <a:cubicBezTo>
                  <a:pt x="636" y="584"/>
                  <a:pt x="634" y="579"/>
                  <a:pt x="633" y="572"/>
                </a:cubicBezTo>
                <a:cubicBezTo>
                  <a:pt x="632" y="564"/>
                  <a:pt x="637" y="563"/>
                  <a:pt x="640" y="558"/>
                </a:cubicBezTo>
                <a:cubicBezTo>
                  <a:pt x="639" y="560"/>
                  <a:pt x="640" y="561"/>
                  <a:pt x="639" y="562"/>
                </a:cubicBezTo>
                <a:cubicBezTo>
                  <a:pt x="642" y="560"/>
                  <a:pt x="641" y="556"/>
                  <a:pt x="645" y="556"/>
                </a:cubicBezTo>
                <a:cubicBezTo>
                  <a:pt x="641" y="551"/>
                  <a:pt x="649" y="552"/>
                  <a:pt x="651" y="554"/>
                </a:cubicBezTo>
                <a:cubicBezTo>
                  <a:pt x="653" y="557"/>
                  <a:pt x="657" y="556"/>
                  <a:pt x="658" y="560"/>
                </a:cubicBezTo>
                <a:cubicBezTo>
                  <a:pt x="657" y="560"/>
                  <a:pt x="657" y="560"/>
                  <a:pt x="656" y="560"/>
                </a:cubicBezTo>
                <a:cubicBezTo>
                  <a:pt x="658" y="562"/>
                  <a:pt x="658" y="566"/>
                  <a:pt x="656" y="568"/>
                </a:cubicBezTo>
                <a:cubicBezTo>
                  <a:pt x="655" y="568"/>
                  <a:pt x="652" y="572"/>
                  <a:pt x="652" y="573"/>
                </a:cubicBezTo>
                <a:cubicBezTo>
                  <a:pt x="653" y="576"/>
                  <a:pt x="659" y="570"/>
                  <a:pt x="660" y="570"/>
                </a:cubicBezTo>
                <a:cubicBezTo>
                  <a:pt x="664" y="571"/>
                  <a:pt x="664" y="579"/>
                  <a:pt x="664" y="581"/>
                </a:cubicBezTo>
                <a:cubicBezTo>
                  <a:pt x="666" y="579"/>
                  <a:pt x="668" y="577"/>
                  <a:pt x="670" y="575"/>
                </a:cubicBezTo>
                <a:cubicBezTo>
                  <a:pt x="671" y="574"/>
                  <a:pt x="670" y="571"/>
                  <a:pt x="670" y="569"/>
                </a:cubicBezTo>
                <a:cubicBezTo>
                  <a:pt x="671" y="565"/>
                  <a:pt x="675" y="561"/>
                  <a:pt x="670" y="558"/>
                </a:cubicBezTo>
                <a:cubicBezTo>
                  <a:pt x="674" y="556"/>
                  <a:pt x="672" y="561"/>
                  <a:pt x="675" y="561"/>
                </a:cubicBezTo>
                <a:cubicBezTo>
                  <a:pt x="675" y="562"/>
                  <a:pt x="675" y="562"/>
                  <a:pt x="674" y="563"/>
                </a:cubicBezTo>
                <a:cubicBezTo>
                  <a:pt x="675" y="564"/>
                  <a:pt x="675" y="563"/>
                  <a:pt x="676" y="564"/>
                </a:cubicBezTo>
                <a:cubicBezTo>
                  <a:pt x="677" y="563"/>
                  <a:pt x="681" y="565"/>
                  <a:pt x="683" y="565"/>
                </a:cubicBezTo>
                <a:cubicBezTo>
                  <a:pt x="683" y="564"/>
                  <a:pt x="682" y="561"/>
                  <a:pt x="686" y="563"/>
                </a:cubicBezTo>
                <a:cubicBezTo>
                  <a:pt x="682" y="559"/>
                  <a:pt x="682" y="551"/>
                  <a:pt x="676" y="550"/>
                </a:cubicBezTo>
                <a:cubicBezTo>
                  <a:pt x="671" y="549"/>
                  <a:pt x="665" y="549"/>
                  <a:pt x="660" y="548"/>
                </a:cubicBezTo>
                <a:cubicBezTo>
                  <a:pt x="658" y="547"/>
                  <a:pt x="647" y="544"/>
                  <a:pt x="648" y="543"/>
                </a:cubicBezTo>
                <a:cubicBezTo>
                  <a:pt x="649" y="541"/>
                  <a:pt x="648" y="540"/>
                  <a:pt x="647" y="539"/>
                </a:cubicBezTo>
                <a:cubicBezTo>
                  <a:pt x="646" y="538"/>
                  <a:pt x="648" y="537"/>
                  <a:pt x="647" y="536"/>
                </a:cubicBezTo>
                <a:cubicBezTo>
                  <a:pt x="646" y="532"/>
                  <a:pt x="643" y="534"/>
                  <a:pt x="645" y="528"/>
                </a:cubicBezTo>
                <a:cubicBezTo>
                  <a:pt x="637" y="530"/>
                  <a:pt x="637" y="526"/>
                  <a:pt x="634" y="520"/>
                </a:cubicBezTo>
                <a:cubicBezTo>
                  <a:pt x="631" y="517"/>
                  <a:pt x="629" y="521"/>
                  <a:pt x="627" y="520"/>
                </a:cubicBezTo>
                <a:cubicBezTo>
                  <a:pt x="624" y="519"/>
                  <a:pt x="622" y="517"/>
                  <a:pt x="619" y="517"/>
                </a:cubicBezTo>
                <a:cubicBezTo>
                  <a:pt x="622" y="520"/>
                  <a:pt x="619" y="521"/>
                  <a:pt x="617" y="523"/>
                </a:cubicBezTo>
                <a:cubicBezTo>
                  <a:pt x="618" y="522"/>
                  <a:pt x="618" y="521"/>
                  <a:pt x="618" y="519"/>
                </a:cubicBezTo>
                <a:cubicBezTo>
                  <a:pt x="616" y="520"/>
                  <a:pt x="616" y="523"/>
                  <a:pt x="614" y="524"/>
                </a:cubicBezTo>
                <a:cubicBezTo>
                  <a:pt x="614" y="523"/>
                  <a:pt x="614" y="522"/>
                  <a:pt x="615" y="521"/>
                </a:cubicBezTo>
                <a:cubicBezTo>
                  <a:pt x="611" y="522"/>
                  <a:pt x="612" y="526"/>
                  <a:pt x="610" y="527"/>
                </a:cubicBezTo>
                <a:cubicBezTo>
                  <a:pt x="606" y="529"/>
                  <a:pt x="603" y="530"/>
                  <a:pt x="599" y="532"/>
                </a:cubicBezTo>
                <a:cubicBezTo>
                  <a:pt x="596" y="535"/>
                  <a:pt x="593" y="538"/>
                  <a:pt x="590" y="541"/>
                </a:cubicBezTo>
                <a:close/>
                <a:moveTo>
                  <a:pt x="392" y="300"/>
                </a:moveTo>
                <a:cubicBezTo>
                  <a:pt x="391" y="300"/>
                  <a:pt x="390" y="299"/>
                  <a:pt x="389" y="299"/>
                </a:cubicBezTo>
                <a:cubicBezTo>
                  <a:pt x="390" y="299"/>
                  <a:pt x="390" y="298"/>
                  <a:pt x="391" y="297"/>
                </a:cubicBezTo>
                <a:cubicBezTo>
                  <a:pt x="388" y="296"/>
                  <a:pt x="385" y="301"/>
                  <a:pt x="382" y="301"/>
                </a:cubicBezTo>
                <a:cubicBezTo>
                  <a:pt x="377" y="302"/>
                  <a:pt x="375" y="303"/>
                  <a:pt x="370" y="301"/>
                </a:cubicBezTo>
                <a:cubicBezTo>
                  <a:pt x="372" y="297"/>
                  <a:pt x="377" y="296"/>
                  <a:pt x="381" y="294"/>
                </a:cubicBezTo>
                <a:cubicBezTo>
                  <a:pt x="374" y="292"/>
                  <a:pt x="372" y="291"/>
                  <a:pt x="366" y="294"/>
                </a:cubicBezTo>
                <a:cubicBezTo>
                  <a:pt x="362" y="295"/>
                  <a:pt x="358" y="297"/>
                  <a:pt x="354" y="298"/>
                </a:cubicBezTo>
                <a:cubicBezTo>
                  <a:pt x="349" y="299"/>
                  <a:pt x="345" y="300"/>
                  <a:pt x="340" y="301"/>
                </a:cubicBezTo>
                <a:cubicBezTo>
                  <a:pt x="338" y="302"/>
                  <a:pt x="328" y="303"/>
                  <a:pt x="335" y="307"/>
                </a:cubicBezTo>
                <a:cubicBezTo>
                  <a:pt x="336" y="307"/>
                  <a:pt x="337" y="306"/>
                  <a:pt x="337" y="306"/>
                </a:cubicBezTo>
                <a:cubicBezTo>
                  <a:pt x="337" y="305"/>
                  <a:pt x="337" y="305"/>
                  <a:pt x="337" y="304"/>
                </a:cubicBezTo>
                <a:cubicBezTo>
                  <a:pt x="339" y="303"/>
                  <a:pt x="347" y="303"/>
                  <a:pt x="350" y="304"/>
                </a:cubicBezTo>
                <a:cubicBezTo>
                  <a:pt x="350" y="303"/>
                  <a:pt x="350" y="303"/>
                  <a:pt x="349" y="303"/>
                </a:cubicBezTo>
                <a:cubicBezTo>
                  <a:pt x="354" y="302"/>
                  <a:pt x="359" y="303"/>
                  <a:pt x="363" y="305"/>
                </a:cubicBezTo>
                <a:cubicBezTo>
                  <a:pt x="361" y="309"/>
                  <a:pt x="355" y="306"/>
                  <a:pt x="351" y="307"/>
                </a:cubicBezTo>
                <a:cubicBezTo>
                  <a:pt x="353" y="308"/>
                  <a:pt x="354" y="309"/>
                  <a:pt x="355" y="311"/>
                </a:cubicBezTo>
                <a:cubicBezTo>
                  <a:pt x="353" y="311"/>
                  <a:pt x="352" y="312"/>
                  <a:pt x="350" y="313"/>
                </a:cubicBezTo>
                <a:cubicBezTo>
                  <a:pt x="353" y="317"/>
                  <a:pt x="348" y="317"/>
                  <a:pt x="346" y="318"/>
                </a:cubicBezTo>
                <a:cubicBezTo>
                  <a:pt x="349" y="320"/>
                  <a:pt x="353" y="319"/>
                  <a:pt x="356" y="320"/>
                </a:cubicBezTo>
                <a:cubicBezTo>
                  <a:pt x="358" y="321"/>
                  <a:pt x="361" y="315"/>
                  <a:pt x="363" y="314"/>
                </a:cubicBezTo>
                <a:cubicBezTo>
                  <a:pt x="367" y="312"/>
                  <a:pt x="373" y="313"/>
                  <a:pt x="368" y="317"/>
                </a:cubicBezTo>
                <a:cubicBezTo>
                  <a:pt x="366" y="318"/>
                  <a:pt x="366" y="320"/>
                  <a:pt x="365" y="320"/>
                </a:cubicBezTo>
                <a:cubicBezTo>
                  <a:pt x="364" y="321"/>
                  <a:pt x="362" y="321"/>
                  <a:pt x="361" y="322"/>
                </a:cubicBezTo>
                <a:cubicBezTo>
                  <a:pt x="366" y="326"/>
                  <a:pt x="371" y="314"/>
                  <a:pt x="377" y="316"/>
                </a:cubicBezTo>
                <a:cubicBezTo>
                  <a:pt x="376" y="314"/>
                  <a:pt x="375" y="312"/>
                  <a:pt x="373" y="312"/>
                </a:cubicBezTo>
                <a:cubicBezTo>
                  <a:pt x="378" y="307"/>
                  <a:pt x="387" y="314"/>
                  <a:pt x="390" y="309"/>
                </a:cubicBezTo>
                <a:cubicBezTo>
                  <a:pt x="389" y="309"/>
                  <a:pt x="388" y="309"/>
                  <a:pt x="387" y="309"/>
                </a:cubicBezTo>
                <a:cubicBezTo>
                  <a:pt x="387" y="305"/>
                  <a:pt x="389" y="307"/>
                  <a:pt x="390" y="305"/>
                </a:cubicBezTo>
                <a:cubicBezTo>
                  <a:pt x="391" y="304"/>
                  <a:pt x="391" y="302"/>
                  <a:pt x="392" y="300"/>
                </a:cubicBezTo>
                <a:close/>
                <a:moveTo>
                  <a:pt x="459" y="350"/>
                </a:moveTo>
                <a:cubicBezTo>
                  <a:pt x="453" y="348"/>
                  <a:pt x="445" y="347"/>
                  <a:pt x="440" y="351"/>
                </a:cubicBezTo>
                <a:cubicBezTo>
                  <a:pt x="438" y="352"/>
                  <a:pt x="437" y="355"/>
                  <a:pt x="436" y="356"/>
                </a:cubicBezTo>
                <a:cubicBezTo>
                  <a:pt x="433" y="359"/>
                  <a:pt x="432" y="360"/>
                  <a:pt x="428" y="360"/>
                </a:cubicBezTo>
                <a:cubicBezTo>
                  <a:pt x="425" y="361"/>
                  <a:pt x="419" y="360"/>
                  <a:pt x="418" y="356"/>
                </a:cubicBezTo>
                <a:cubicBezTo>
                  <a:pt x="417" y="355"/>
                  <a:pt x="411" y="356"/>
                  <a:pt x="410" y="353"/>
                </a:cubicBezTo>
                <a:cubicBezTo>
                  <a:pt x="409" y="353"/>
                  <a:pt x="404" y="350"/>
                  <a:pt x="403" y="351"/>
                </a:cubicBezTo>
                <a:cubicBezTo>
                  <a:pt x="402" y="352"/>
                  <a:pt x="409" y="355"/>
                  <a:pt x="410" y="355"/>
                </a:cubicBezTo>
                <a:cubicBezTo>
                  <a:pt x="408" y="359"/>
                  <a:pt x="418" y="363"/>
                  <a:pt x="412" y="364"/>
                </a:cubicBezTo>
                <a:cubicBezTo>
                  <a:pt x="410" y="365"/>
                  <a:pt x="408" y="363"/>
                  <a:pt x="407" y="365"/>
                </a:cubicBezTo>
                <a:cubicBezTo>
                  <a:pt x="405" y="367"/>
                  <a:pt x="406" y="368"/>
                  <a:pt x="404" y="369"/>
                </a:cubicBezTo>
                <a:cubicBezTo>
                  <a:pt x="404" y="369"/>
                  <a:pt x="404" y="370"/>
                  <a:pt x="405" y="370"/>
                </a:cubicBezTo>
                <a:cubicBezTo>
                  <a:pt x="403" y="372"/>
                  <a:pt x="400" y="370"/>
                  <a:pt x="398" y="370"/>
                </a:cubicBezTo>
                <a:cubicBezTo>
                  <a:pt x="398" y="370"/>
                  <a:pt x="398" y="371"/>
                  <a:pt x="398" y="371"/>
                </a:cubicBezTo>
                <a:cubicBezTo>
                  <a:pt x="396" y="371"/>
                  <a:pt x="394" y="370"/>
                  <a:pt x="391" y="370"/>
                </a:cubicBezTo>
                <a:cubicBezTo>
                  <a:pt x="394" y="374"/>
                  <a:pt x="403" y="375"/>
                  <a:pt x="408" y="376"/>
                </a:cubicBezTo>
                <a:cubicBezTo>
                  <a:pt x="411" y="377"/>
                  <a:pt x="423" y="375"/>
                  <a:pt x="421" y="371"/>
                </a:cubicBezTo>
                <a:cubicBezTo>
                  <a:pt x="425" y="367"/>
                  <a:pt x="428" y="369"/>
                  <a:pt x="432" y="367"/>
                </a:cubicBezTo>
                <a:cubicBezTo>
                  <a:pt x="434" y="365"/>
                  <a:pt x="437" y="362"/>
                  <a:pt x="439" y="360"/>
                </a:cubicBezTo>
                <a:cubicBezTo>
                  <a:pt x="438" y="360"/>
                  <a:pt x="438" y="360"/>
                  <a:pt x="437" y="360"/>
                </a:cubicBezTo>
                <a:cubicBezTo>
                  <a:pt x="440" y="358"/>
                  <a:pt x="441" y="356"/>
                  <a:pt x="445" y="356"/>
                </a:cubicBezTo>
                <a:cubicBezTo>
                  <a:pt x="447" y="355"/>
                  <a:pt x="449" y="356"/>
                  <a:pt x="451" y="353"/>
                </a:cubicBezTo>
                <a:cubicBezTo>
                  <a:pt x="449" y="354"/>
                  <a:pt x="449" y="354"/>
                  <a:pt x="447" y="354"/>
                </a:cubicBezTo>
                <a:cubicBezTo>
                  <a:pt x="449" y="353"/>
                  <a:pt x="451" y="353"/>
                  <a:pt x="453" y="352"/>
                </a:cubicBezTo>
                <a:cubicBezTo>
                  <a:pt x="451" y="352"/>
                  <a:pt x="449" y="352"/>
                  <a:pt x="448" y="351"/>
                </a:cubicBezTo>
                <a:cubicBezTo>
                  <a:pt x="449" y="351"/>
                  <a:pt x="450" y="351"/>
                  <a:pt x="452" y="351"/>
                </a:cubicBezTo>
                <a:cubicBezTo>
                  <a:pt x="447" y="349"/>
                  <a:pt x="442" y="353"/>
                  <a:pt x="437" y="356"/>
                </a:cubicBezTo>
                <a:cubicBezTo>
                  <a:pt x="439" y="350"/>
                  <a:pt x="455" y="346"/>
                  <a:pt x="456" y="353"/>
                </a:cubicBezTo>
                <a:cubicBezTo>
                  <a:pt x="457" y="353"/>
                  <a:pt x="458" y="351"/>
                  <a:pt x="459" y="350"/>
                </a:cubicBezTo>
                <a:close/>
                <a:moveTo>
                  <a:pt x="545" y="485"/>
                </a:moveTo>
                <a:cubicBezTo>
                  <a:pt x="546" y="482"/>
                  <a:pt x="545" y="483"/>
                  <a:pt x="547" y="482"/>
                </a:cubicBezTo>
                <a:cubicBezTo>
                  <a:pt x="547" y="483"/>
                  <a:pt x="547" y="484"/>
                  <a:pt x="547" y="484"/>
                </a:cubicBezTo>
                <a:cubicBezTo>
                  <a:pt x="547" y="484"/>
                  <a:pt x="547" y="484"/>
                  <a:pt x="548" y="483"/>
                </a:cubicBezTo>
                <a:cubicBezTo>
                  <a:pt x="550" y="484"/>
                  <a:pt x="549" y="487"/>
                  <a:pt x="549" y="490"/>
                </a:cubicBezTo>
                <a:cubicBezTo>
                  <a:pt x="550" y="488"/>
                  <a:pt x="551" y="487"/>
                  <a:pt x="553" y="487"/>
                </a:cubicBezTo>
                <a:cubicBezTo>
                  <a:pt x="554" y="488"/>
                  <a:pt x="552" y="491"/>
                  <a:pt x="551" y="493"/>
                </a:cubicBezTo>
                <a:cubicBezTo>
                  <a:pt x="553" y="492"/>
                  <a:pt x="553" y="492"/>
                  <a:pt x="554" y="491"/>
                </a:cubicBezTo>
                <a:cubicBezTo>
                  <a:pt x="551" y="493"/>
                  <a:pt x="551" y="497"/>
                  <a:pt x="552" y="501"/>
                </a:cubicBezTo>
                <a:cubicBezTo>
                  <a:pt x="553" y="504"/>
                  <a:pt x="555" y="500"/>
                  <a:pt x="555" y="498"/>
                </a:cubicBezTo>
                <a:cubicBezTo>
                  <a:pt x="555" y="499"/>
                  <a:pt x="556" y="499"/>
                  <a:pt x="557" y="499"/>
                </a:cubicBezTo>
                <a:cubicBezTo>
                  <a:pt x="555" y="496"/>
                  <a:pt x="558" y="493"/>
                  <a:pt x="556" y="491"/>
                </a:cubicBezTo>
                <a:cubicBezTo>
                  <a:pt x="554" y="489"/>
                  <a:pt x="552" y="484"/>
                  <a:pt x="551" y="482"/>
                </a:cubicBezTo>
                <a:cubicBezTo>
                  <a:pt x="550" y="478"/>
                  <a:pt x="542" y="461"/>
                  <a:pt x="546" y="459"/>
                </a:cubicBezTo>
                <a:cubicBezTo>
                  <a:pt x="545" y="459"/>
                  <a:pt x="545" y="459"/>
                  <a:pt x="545" y="459"/>
                </a:cubicBezTo>
                <a:cubicBezTo>
                  <a:pt x="544" y="460"/>
                  <a:pt x="543" y="460"/>
                  <a:pt x="542" y="460"/>
                </a:cubicBezTo>
                <a:cubicBezTo>
                  <a:pt x="542" y="458"/>
                  <a:pt x="543" y="457"/>
                  <a:pt x="545" y="457"/>
                </a:cubicBezTo>
                <a:cubicBezTo>
                  <a:pt x="545" y="456"/>
                  <a:pt x="544" y="455"/>
                  <a:pt x="543" y="455"/>
                </a:cubicBezTo>
                <a:cubicBezTo>
                  <a:pt x="541" y="460"/>
                  <a:pt x="541" y="461"/>
                  <a:pt x="544" y="464"/>
                </a:cubicBezTo>
                <a:cubicBezTo>
                  <a:pt x="542" y="462"/>
                  <a:pt x="536" y="460"/>
                  <a:pt x="535" y="464"/>
                </a:cubicBezTo>
                <a:cubicBezTo>
                  <a:pt x="533" y="472"/>
                  <a:pt x="534" y="470"/>
                  <a:pt x="540" y="472"/>
                </a:cubicBezTo>
                <a:cubicBezTo>
                  <a:pt x="534" y="473"/>
                  <a:pt x="541" y="480"/>
                  <a:pt x="543" y="484"/>
                </a:cubicBezTo>
                <a:cubicBezTo>
                  <a:pt x="544" y="484"/>
                  <a:pt x="544" y="484"/>
                  <a:pt x="545" y="485"/>
                </a:cubicBezTo>
                <a:close/>
                <a:moveTo>
                  <a:pt x="18" y="383"/>
                </a:moveTo>
                <a:cubicBezTo>
                  <a:pt x="13" y="381"/>
                  <a:pt x="10" y="385"/>
                  <a:pt x="5" y="384"/>
                </a:cubicBezTo>
                <a:cubicBezTo>
                  <a:pt x="7" y="388"/>
                  <a:pt x="11" y="388"/>
                  <a:pt x="14" y="390"/>
                </a:cubicBezTo>
                <a:cubicBezTo>
                  <a:pt x="15" y="388"/>
                  <a:pt x="17" y="388"/>
                  <a:pt x="19" y="388"/>
                </a:cubicBezTo>
                <a:cubicBezTo>
                  <a:pt x="19" y="388"/>
                  <a:pt x="19" y="387"/>
                  <a:pt x="19" y="387"/>
                </a:cubicBezTo>
                <a:cubicBezTo>
                  <a:pt x="19" y="385"/>
                  <a:pt x="17" y="385"/>
                  <a:pt x="18" y="383"/>
                </a:cubicBezTo>
                <a:close/>
                <a:moveTo>
                  <a:pt x="332" y="216"/>
                </a:moveTo>
                <a:cubicBezTo>
                  <a:pt x="337" y="219"/>
                  <a:pt x="341" y="220"/>
                  <a:pt x="344" y="225"/>
                </a:cubicBezTo>
                <a:cubicBezTo>
                  <a:pt x="350" y="231"/>
                  <a:pt x="349" y="231"/>
                  <a:pt x="357" y="227"/>
                </a:cubicBezTo>
                <a:cubicBezTo>
                  <a:pt x="358" y="226"/>
                  <a:pt x="359" y="226"/>
                  <a:pt x="360" y="225"/>
                </a:cubicBezTo>
                <a:cubicBezTo>
                  <a:pt x="361" y="224"/>
                  <a:pt x="361" y="227"/>
                  <a:pt x="362" y="226"/>
                </a:cubicBezTo>
                <a:cubicBezTo>
                  <a:pt x="364" y="226"/>
                  <a:pt x="367" y="224"/>
                  <a:pt x="369" y="223"/>
                </a:cubicBezTo>
                <a:cubicBezTo>
                  <a:pt x="371" y="213"/>
                  <a:pt x="371" y="213"/>
                  <a:pt x="371" y="213"/>
                </a:cubicBezTo>
                <a:cubicBezTo>
                  <a:pt x="374" y="215"/>
                  <a:pt x="378" y="212"/>
                  <a:pt x="379" y="208"/>
                </a:cubicBezTo>
                <a:cubicBezTo>
                  <a:pt x="380" y="205"/>
                  <a:pt x="381" y="205"/>
                  <a:pt x="384" y="204"/>
                </a:cubicBezTo>
                <a:cubicBezTo>
                  <a:pt x="391" y="201"/>
                  <a:pt x="400" y="199"/>
                  <a:pt x="406" y="195"/>
                </a:cubicBezTo>
                <a:cubicBezTo>
                  <a:pt x="409" y="192"/>
                  <a:pt x="409" y="190"/>
                  <a:pt x="405" y="187"/>
                </a:cubicBezTo>
                <a:cubicBezTo>
                  <a:pt x="402" y="185"/>
                  <a:pt x="400" y="183"/>
                  <a:pt x="397" y="182"/>
                </a:cubicBezTo>
                <a:cubicBezTo>
                  <a:pt x="391" y="179"/>
                  <a:pt x="384" y="177"/>
                  <a:pt x="379" y="183"/>
                </a:cubicBezTo>
                <a:cubicBezTo>
                  <a:pt x="379" y="182"/>
                  <a:pt x="379" y="181"/>
                  <a:pt x="379" y="180"/>
                </a:cubicBezTo>
                <a:cubicBezTo>
                  <a:pt x="372" y="182"/>
                  <a:pt x="366" y="174"/>
                  <a:pt x="360" y="174"/>
                </a:cubicBezTo>
                <a:cubicBezTo>
                  <a:pt x="352" y="176"/>
                  <a:pt x="344" y="177"/>
                  <a:pt x="336" y="178"/>
                </a:cubicBezTo>
                <a:cubicBezTo>
                  <a:pt x="338" y="180"/>
                  <a:pt x="343" y="188"/>
                  <a:pt x="342" y="189"/>
                </a:cubicBezTo>
                <a:cubicBezTo>
                  <a:pt x="340" y="192"/>
                  <a:pt x="333" y="198"/>
                  <a:pt x="337" y="201"/>
                </a:cubicBezTo>
                <a:cubicBezTo>
                  <a:pt x="330" y="202"/>
                  <a:pt x="335" y="204"/>
                  <a:pt x="333" y="207"/>
                </a:cubicBezTo>
                <a:cubicBezTo>
                  <a:pt x="331" y="210"/>
                  <a:pt x="327" y="213"/>
                  <a:pt x="328" y="217"/>
                </a:cubicBezTo>
                <a:cubicBezTo>
                  <a:pt x="329" y="217"/>
                  <a:pt x="331" y="217"/>
                  <a:pt x="332" y="216"/>
                </a:cubicBezTo>
                <a:close/>
                <a:moveTo>
                  <a:pt x="362" y="152"/>
                </a:moveTo>
                <a:cubicBezTo>
                  <a:pt x="366" y="152"/>
                  <a:pt x="364" y="149"/>
                  <a:pt x="365" y="148"/>
                </a:cubicBezTo>
                <a:cubicBezTo>
                  <a:pt x="367" y="146"/>
                  <a:pt x="370" y="149"/>
                  <a:pt x="370" y="153"/>
                </a:cubicBezTo>
                <a:cubicBezTo>
                  <a:pt x="372" y="152"/>
                  <a:pt x="375" y="152"/>
                  <a:pt x="376" y="150"/>
                </a:cubicBezTo>
                <a:cubicBezTo>
                  <a:pt x="378" y="148"/>
                  <a:pt x="374" y="145"/>
                  <a:pt x="376" y="143"/>
                </a:cubicBezTo>
                <a:cubicBezTo>
                  <a:pt x="378" y="143"/>
                  <a:pt x="379" y="149"/>
                  <a:pt x="382" y="145"/>
                </a:cubicBezTo>
                <a:cubicBezTo>
                  <a:pt x="384" y="143"/>
                  <a:pt x="383" y="141"/>
                  <a:pt x="381" y="141"/>
                </a:cubicBezTo>
                <a:cubicBezTo>
                  <a:pt x="383" y="139"/>
                  <a:pt x="386" y="141"/>
                  <a:pt x="386" y="137"/>
                </a:cubicBezTo>
                <a:cubicBezTo>
                  <a:pt x="386" y="135"/>
                  <a:pt x="389" y="135"/>
                  <a:pt x="390" y="136"/>
                </a:cubicBezTo>
                <a:cubicBezTo>
                  <a:pt x="385" y="140"/>
                  <a:pt x="390" y="146"/>
                  <a:pt x="395" y="144"/>
                </a:cubicBezTo>
                <a:cubicBezTo>
                  <a:pt x="399" y="143"/>
                  <a:pt x="408" y="137"/>
                  <a:pt x="402" y="133"/>
                </a:cubicBezTo>
                <a:cubicBezTo>
                  <a:pt x="402" y="133"/>
                  <a:pt x="404" y="133"/>
                  <a:pt x="406" y="133"/>
                </a:cubicBezTo>
                <a:cubicBezTo>
                  <a:pt x="397" y="131"/>
                  <a:pt x="405" y="127"/>
                  <a:pt x="408" y="126"/>
                </a:cubicBezTo>
                <a:cubicBezTo>
                  <a:pt x="403" y="123"/>
                  <a:pt x="401" y="121"/>
                  <a:pt x="395" y="123"/>
                </a:cubicBezTo>
                <a:cubicBezTo>
                  <a:pt x="396" y="124"/>
                  <a:pt x="397" y="124"/>
                  <a:pt x="398" y="125"/>
                </a:cubicBezTo>
                <a:cubicBezTo>
                  <a:pt x="395" y="127"/>
                  <a:pt x="393" y="126"/>
                  <a:pt x="390" y="125"/>
                </a:cubicBezTo>
                <a:cubicBezTo>
                  <a:pt x="388" y="124"/>
                  <a:pt x="385" y="125"/>
                  <a:pt x="383" y="125"/>
                </a:cubicBezTo>
                <a:cubicBezTo>
                  <a:pt x="378" y="126"/>
                  <a:pt x="376" y="128"/>
                  <a:pt x="372" y="132"/>
                </a:cubicBezTo>
                <a:cubicBezTo>
                  <a:pt x="369" y="134"/>
                  <a:pt x="363" y="141"/>
                  <a:pt x="359" y="142"/>
                </a:cubicBezTo>
                <a:cubicBezTo>
                  <a:pt x="353" y="143"/>
                  <a:pt x="349" y="144"/>
                  <a:pt x="354" y="151"/>
                </a:cubicBezTo>
                <a:cubicBezTo>
                  <a:pt x="357" y="151"/>
                  <a:pt x="359" y="151"/>
                  <a:pt x="362" y="152"/>
                </a:cubicBezTo>
                <a:close/>
                <a:moveTo>
                  <a:pt x="422" y="117"/>
                </a:moveTo>
                <a:cubicBezTo>
                  <a:pt x="417" y="112"/>
                  <a:pt x="417" y="112"/>
                  <a:pt x="411" y="114"/>
                </a:cubicBezTo>
                <a:cubicBezTo>
                  <a:pt x="413" y="116"/>
                  <a:pt x="415" y="117"/>
                  <a:pt x="418" y="119"/>
                </a:cubicBezTo>
                <a:cubicBezTo>
                  <a:pt x="419" y="118"/>
                  <a:pt x="421" y="118"/>
                  <a:pt x="422" y="117"/>
                </a:cubicBezTo>
                <a:close/>
                <a:moveTo>
                  <a:pt x="115" y="411"/>
                </a:moveTo>
                <a:cubicBezTo>
                  <a:pt x="118" y="413"/>
                  <a:pt x="121" y="410"/>
                  <a:pt x="122" y="409"/>
                </a:cubicBezTo>
                <a:cubicBezTo>
                  <a:pt x="123" y="409"/>
                  <a:pt x="123" y="409"/>
                  <a:pt x="124" y="410"/>
                </a:cubicBezTo>
                <a:cubicBezTo>
                  <a:pt x="124" y="409"/>
                  <a:pt x="124" y="409"/>
                  <a:pt x="125" y="408"/>
                </a:cubicBezTo>
                <a:cubicBezTo>
                  <a:pt x="123" y="407"/>
                  <a:pt x="121" y="407"/>
                  <a:pt x="120" y="406"/>
                </a:cubicBezTo>
                <a:cubicBezTo>
                  <a:pt x="118" y="407"/>
                  <a:pt x="116" y="409"/>
                  <a:pt x="115" y="411"/>
                </a:cubicBezTo>
                <a:close/>
                <a:moveTo>
                  <a:pt x="282" y="461"/>
                </a:moveTo>
                <a:cubicBezTo>
                  <a:pt x="282" y="457"/>
                  <a:pt x="271" y="458"/>
                  <a:pt x="271" y="459"/>
                </a:cubicBezTo>
                <a:cubicBezTo>
                  <a:pt x="271" y="465"/>
                  <a:pt x="283" y="486"/>
                  <a:pt x="287" y="481"/>
                </a:cubicBezTo>
                <a:cubicBezTo>
                  <a:pt x="286" y="480"/>
                  <a:pt x="285" y="479"/>
                  <a:pt x="283" y="477"/>
                </a:cubicBezTo>
                <a:cubicBezTo>
                  <a:pt x="282" y="472"/>
                  <a:pt x="281" y="467"/>
                  <a:pt x="282" y="461"/>
                </a:cubicBezTo>
                <a:close/>
                <a:moveTo>
                  <a:pt x="110" y="417"/>
                </a:moveTo>
                <a:cubicBezTo>
                  <a:pt x="103" y="413"/>
                  <a:pt x="102" y="428"/>
                  <a:pt x="109" y="427"/>
                </a:cubicBezTo>
                <a:cubicBezTo>
                  <a:pt x="111" y="427"/>
                  <a:pt x="113" y="423"/>
                  <a:pt x="115" y="423"/>
                </a:cubicBezTo>
                <a:cubicBezTo>
                  <a:pt x="118" y="423"/>
                  <a:pt x="120" y="421"/>
                  <a:pt x="119" y="418"/>
                </a:cubicBezTo>
                <a:cubicBezTo>
                  <a:pt x="121" y="419"/>
                  <a:pt x="123" y="419"/>
                  <a:pt x="123" y="417"/>
                </a:cubicBezTo>
                <a:cubicBezTo>
                  <a:pt x="123" y="417"/>
                  <a:pt x="122" y="416"/>
                  <a:pt x="121" y="416"/>
                </a:cubicBezTo>
                <a:cubicBezTo>
                  <a:pt x="123" y="412"/>
                  <a:pt x="109" y="411"/>
                  <a:pt x="110" y="417"/>
                </a:cubicBezTo>
                <a:close/>
                <a:moveTo>
                  <a:pt x="343" y="516"/>
                </a:moveTo>
                <a:cubicBezTo>
                  <a:pt x="342" y="514"/>
                  <a:pt x="339" y="514"/>
                  <a:pt x="338" y="513"/>
                </a:cubicBezTo>
                <a:cubicBezTo>
                  <a:pt x="335" y="512"/>
                  <a:pt x="335" y="511"/>
                  <a:pt x="333" y="508"/>
                </a:cubicBezTo>
                <a:cubicBezTo>
                  <a:pt x="329" y="501"/>
                  <a:pt x="328" y="503"/>
                  <a:pt x="321" y="500"/>
                </a:cubicBezTo>
                <a:cubicBezTo>
                  <a:pt x="315" y="498"/>
                  <a:pt x="313" y="496"/>
                  <a:pt x="307" y="497"/>
                </a:cubicBezTo>
                <a:cubicBezTo>
                  <a:pt x="317" y="509"/>
                  <a:pt x="327" y="516"/>
                  <a:pt x="340" y="523"/>
                </a:cubicBezTo>
                <a:cubicBezTo>
                  <a:pt x="348" y="526"/>
                  <a:pt x="347" y="523"/>
                  <a:pt x="343" y="516"/>
                </a:cubicBezTo>
                <a:close/>
                <a:moveTo>
                  <a:pt x="1691" y="1085"/>
                </a:moveTo>
                <a:cubicBezTo>
                  <a:pt x="1689" y="1083"/>
                  <a:pt x="1683" y="1073"/>
                  <a:pt x="1682" y="1082"/>
                </a:cubicBezTo>
                <a:cubicBezTo>
                  <a:pt x="1682" y="1090"/>
                  <a:pt x="1680" y="1090"/>
                  <a:pt x="1675" y="1095"/>
                </a:cubicBezTo>
                <a:cubicBezTo>
                  <a:pt x="1671" y="1100"/>
                  <a:pt x="1669" y="1104"/>
                  <a:pt x="1664" y="1106"/>
                </a:cubicBezTo>
                <a:cubicBezTo>
                  <a:pt x="1659" y="1109"/>
                  <a:pt x="1655" y="1111"/>
                  <a:pt x="1649" y="1112"/>
                </a:cubicBezTo>
                <a:cubicBezTo>
                  <a:pt x="1647" y="1113"/>
                  <a:pt x="1644" y="1123"/>
                  <a:pt x="1645" y="1125"/>
                </a:cubicBezTo>
                <a:cubicBezTo>
                  <a:pt x="1646" y="1130"/>
                  <a:pt x="1649" y="1138"/>
                  <a:pt x="1649" y="1143"/>
                </a:cubicBezTo>
                <a:cubicBezTo>
                  <a:pt x="1648" y="1148"/>
                  <a:pt x="1642" y="1153"/>
                  <a:pt x="1641" y="1158"/>
                </a:cubicBezTo>
                <a:cubicBezTo>
                  <a:pt x="1639" y="1164"/>
                  <a:pt x="1640" y="1169"/>
                  <a:pt x="1642" y="1175"/>
                </a:cubicBezTo>
                <a:cubicBezTo>
                  <a:pt x="1643" y="1180"/>
                  <a:pt x="1644" y="1186"/>
                  <a:pt x="1645" y="1191"/>
                </a:cubicBezTo>
                <a:cubicBezTo>
                  <a:pt x="1645" y="1193"/>
                  <a:pt x="1654" y="1197"/>
                  <a:pt x="1656" y="1196"/>
                </a:cubicBezTo>
                <a:cubicBezTo>
                  <a:pt x="1658" y="1195"/>
                  <a:pt x="1668" y="1192"/>
                  <a:pt x="1668" y="1192"/>
                </a:cubicBezTo>
                <a:cubicBezTo>
                  <a:pt x="1669" y="1188"/>
                  <a:pt x="1670" y="1183"/>
                  <a:pt x="1672" y="1179"/>
                </a:cubicBezTo>
                <a:cubicBezTo>
                  <a:pt x="1676" y="1164"/>
                  <a:pt x="1681" y="1148"/>
                  <a:pt x="1686" y="1133"/>
                </a:cubicBezTo>
                <a:cubicBezTo>
                  <a:pt x="1689" y="1122"/>
                  <a:pt x="1689" y="1117"/>
                  <a:pt x="1689" y="1106"/>
                </a:cubicBezTo>
                <a:cubicBezTo>
                  <a:pt x="1690" y="1108"/>
                  <a:pt x="1691" y="1109"/>
                  <a:pt x="1693" y="1110"/>
                </a:cubicBezTo>
                <a:cubicBezTo>
                  <a:pt x="1696" y="1102"/>
                  <a:pt x="1693" y="1095"/>
                  <a:pt x="1691" y="1086"/>
                </a:cubicBezTo>
                <a:lnTo>
                  <a:pt x="1691" y="1085"/>
                </a:lnTo>
                <a:close/>
                <a:moveTo>
                  <a:pt x="2234" y="832"/>
                </a:moveTo>
                <a:cubicBezTo>
                  <a:pt x="2232" y="835"/>
                  <a:pt x="2234" y="840"/>
                  <a:pt x="2235" y="844"/>
                </a:cubicBezTo>
                <a:cubicBezTo>
                  <a:pt x="2235" y="847"/>
                  <a:pt x="2239" y="847"/>
                  <a:pt x="2241" y="848"/>
                </a:cubicBezTo>
                <a:cubicBezTo>
                  <a:pt x="2237" y="851"/>
                  <a:pt x="2240" y="855"/>
                  <a:pt x="2244" y="856"/>
                </a:cubicBezTo>
                <a:cubicBezTo>
                  <a:pt x="2247" y="856"/>
                  <a:pt x="2246" y="853"/>
                  <a:pt x="2250" y="856"/>
                </a:cubicBezTo>
                <a:cubicBezTo>
                  <a:pt x="2252" y="857"/>
                  <a:pt x="2253" y="859"/>
                  <a:pt x="2254" y="860"/>
                </a:cubicBezTo>
                <a:cubicBezTo>
                  <a:pt x="2255" y="858"/>
                  <a:pt x="2255" y="856"/>
                  <a:pt x="2255" y="854"/>
                </a:cubicBezTo>
                <a:cubicBezTo>
                  <a:pt x="2259" y="856"/>
                  <a:pt x="2260" y="855"/>
                  <a:pt x="2260" y="860"/>
                </a:cubicBezTo>
                <a:cubicBezTo>
                  <a:pt x="2260" y="862"/>
                  <a:pt x="2265" y="864"/>
                  <a:pt x="2267" y="865"/>
                </a:cubicBezTo>
                <a:cubicBezTo>
                  <a:pt x="2269" y="859"/>
                  <a:pt x="2264" y="861"/>
                  <a:pt x="2264" y="856"/>
                </a:cubicBezTo>
                <a:cubicBezTo>
                  <a:pt x="2268" y="858"/>
                  <a:pt x="2270" y="856"/>
                  <a:pt x="2267" y="853"/>
                </a:cubicBezTo>
                <a:cubicBezTo>
                  <a:pt x="2265" y="851"/>
                  <a:pt x="2265" y="854"/>
                  <a:pt x="2264" y="854"/>
                </a:cubicBezTo>
                <a:cubicBezTo>
                  <a:pt x="2262" y="854"/>
                  <a:pt x="2261" y="852"/>
                  <a:pt x="2259" y="851"/>
                </a:cubicBezTo>
                <a:cubicBezTo>
                  <a:pt x="2258" y="850"/>
                  <a:pt x="2257" y="850"/>
                  <a:pt x="2255" y="850"/>
                </a:cubicBezTo>
                <a:cubicBezTo>
                  <a:pt x="2253" y="849"/>
                  <a:pt x="2252" y="852"/>
                  <a:pt x="2251" y="852"/>
                </a:cubicBezTo>
                <a:cubicBezTo>
                  <a:pt x="2247" y="852"/>
                  <a:pt x="2249" y="848"/>
                  <a:pt x="2247" y="845"/>
                </a:cubicBezTo>
                <a:cubicBezTo>
                  <a:pt x="2244" y="839"/>
                  <a:pt x="2248" y="841"/>
                  <a:pt x="2248" y="836"/>
                </a:cubicBezTo>
                <a:cubicBezTo>
                  <a:pt x="2248" y="834"/>
                  <a:pt x="2250" y="836"/>
                  <a:pt x="2251" y="835"/>
                </a:cubicBezTo>
                <a:cubicBezTo>
                  <a:pt x="2252" y="834"/>
                  <a:pt x="2252" y="832"/>
                  <a:pt x="2253" y="830"/>
                </a:cubicBezTo>
                <a:cubicBezTo>
                  <a:pt x="2254" y="824"/>
                  <a:pt x="2252" y="827"/>
                  <a:pt x="2251" y="821"/>
                </a:cubicBezTo>
                <a:cubicBezTo>
                  <a:pt x="2251" y="818"/>
                  <a:pt x="2254" y="817"/>
                  <a:pt x="2252" y="813"/>
                </a:cubicBezTo>
                <a:cubicBezTo>
                  <a:pt x="2246" y="816"/>
                  <a:pt x="2249" y="813"/>
                  <a:pt x="2244" y="812"/>
                </a:cubicBezTo>
                <a:cubicBezTo>
                  <a:pt x="2242" y="812"/>
                  <a:pt x="2239" y="813"/>
                  <a:pt x="2238" y="815"/>
                </a:cubicBezTo>
                <a:cubicBezTo>
                  <a:pt x="2238" y="819"/>
                  <a:pt x="2237" y="824"/>
                  <a:pt x="2236" y="829"/>
                </a:cubicBezTo>
                <a:cubicBezTo>
                  <a:pt x="2236" y="831"/>
                  <a:pt x="2238" y="832"/>
                  <a:pt x="2237" y="835"/>
                </a:cubicBezTo>
                <a:cubicBezTo>
                  <a:pt x="2236" y="834"/>
                  <a:pt x="2235" y="833"/>
                  <a:pt x="2234" y="832"/>
                </a:cubicBezTo>
                <a:close/>
                <a:moveTo>
                  <a:pt x="2247" y="766"/>
                </a:moveTo>
                <a:cubicBezTo>
                  <a:pt x="2248" y="761"/>
                  <a:pt x="2253" y="750"/>
                  <a:pt x="2245" y="754"/>
                </a:cubicBezTo>
                <a:cubicBezTo>
                  <a:pt x="2240" y="756"/>
                  <a:pt x="2236" y="762"/>
                  <a:pt x="2235" y="768"/>
                </a:cubicBezTo>
                <a:cubicBezTo>
                  <a:pt x="2234" y="774"/>
                  <a:pt x="2238" y="778"/>
                  <a:pt x="2241" y="782"/>
                </a:cubicBezTo>
                <a:cubicBezTo>
                  <a:pt x="2244" y="776"/>
                  <a:pt x="2246" y="772"/>
                  <a:pt x="2247" y="766"/>
                </a:cubicBezTo>
                <a:close/>
                <a:moveTo>
                  <a:pt x="2229" y="874"/>
                </a:moveTo>
                <a:cubicBezTo>
                  <a:pt x="2228" y="881"/>
                  <a:pt x="2227" y="884"/>
                  <a:pt x="2223" y="888"/>
                </a:cubicBezTo>
                <a:cubicBezTo>
                  <a:pt x="2218" y="893"/>
                  <a:pt x="2216" y="896"/>
                  <a:pt x="2213" y="902"/>
                </a:cubicBezTo>
                <a:cubicBezTo>
                  <a:pt x="2219" y="898"/>
                  <a:pt x="2224" y="897"/>
                  <a:pt x="2226" y="889"/>
                </a:cubicBezTo>
                <a:cubicBezTo>
                  <a:pt x="2226" y="887"/>
                  <a:pt x="2231" y="885"/>
                  <a:pt x="2232" y="883"/>
                </a:cubicBezTo>
                <a:cubicBezTo>
                  <a:pt x="2233" y="883"/>
                  <a:pt x="2231" y="878"/>
                  <a:pt x="2232" y="876"/>
                </a:cubicBezTo>
                <a:cubicBezTo>
                  <a:pt x="2231" y="876"/>
                  <a:pt x="2230" y="875"/>
                  <a:pt x="2229" y="874"/>
                </a:cubicBezTo>
                <a:close/>
                <a:moveTo>
                  <a:pt x="2281" y="894"/>
                </a:moveTo>
                <a:cubicBezTo>
                  <a:pt x="2280" y="891"/>
                  <a:pt x="2279" y="889"/>
                  <a:pt x="2277" y="889"/>
                </a:cubicBezTo>
                <a:cubicBezTo>
                  <a:pt x="2277" y="891"/>
                  <a:pt x="2277" y="894"/>
                  <a:pt x="2278" y="896"/>
                </a:cubicBezTo>
                <a:cubicBezTo>
                  <a:pt x="2275" y="895"/>
                  <a:pt x="2276" y="895"/>
                  <a:pt x="2274" y="897"/>
                </a:cubicBezTo>
                <a:cubicBezTo>
                  <a:pt x="2272" y="895"/>
                  <a:pt x="2271" y="897"/>
                  <a:pt x="2271" y="900"/>
                </a:cubicBezTo>
                <a:cubicBezTo>
                  <a:pt x="2268" y="898"/>
                  <a:pt x="2266" y="903"/>
                  <a:pt x="2263" y="905"/>
                </a:cubicBezTo>
                <a:cubicBezTo>
                  <a:pt x="2265" y="902"/>
                  <a:pt x="2265" y="898"/>
                  <a:pt x="2261" y="898"/>
                </a:cubicBezTo>
                <a:cubicBezTo>
                  <a:pt x="2258" y="898"/>
                  <a:pt x="2259" y="903"/>
                  <a:pt x="2257" y="904"/>
                </a:cubicBezTo>
                <a:cubicBezTo>
                  <a:pt x="2253" y="905"/>
                  <a:pt x="2247" y="909"/>
                  <a:pt x="2250" y="914"/>
                </a:cubicBezTo>
                <a:cubicBezTo>
                  <a:pt x="2252" y="913"/>
                  <a:pt x="2256" y="902"/>
                  <a:pt x="2257" y="910"/>
                </a:cubicBezTo>
                <a:cubicBezTo>
                  <a:pt x="2258" y="908"/>
                  <a:pt x="2258" y="909"/>
                  <a:pt x="2259" y="907"/>
                </a:cubicBezTo>
                <a:cubicBezTo>
                  <a:pt x="2259" y="910"/>
                  <a:pt x="2259" y="909"/>
                  <a:pt x="2261" y="910"/>
                </a:cubicBezTo>
                <a:cubicBezTo>
                  <a:pt x="2261" y="909"/>
                  <a:pt x="2261" y="908"/>
                  <a:pt x="2261" y="907"/>
                </a:cubicBezTo>
                <a:cubicBezTo>
                  <a:pt x="2269" y="906"/>
                  <a:pt x="2264" y="914"/>
                  <a:pt x="2265" y="918"/>
                </a:cubicBezTo>
                <a:cubicBezTo>
                  <a:pt x="2266" y="921"/>
                  <a:pt x="2273" y="926"/>
                  <a:pt x="2275" y="921"/>
                </a:cubicBezTo>
                <a:cubicBezTo>
                  <a:pt x="2275" y="921"/>
                  <a:pt x="2275" y="921"/>
                  <a:pt x="2275" y="921"/>
                </a:cubicBezTo>
                <a:cubicBezTo>
                  <a:pt x="2273" y="927"/>
                  <a:pt x="2279" y="925"/>
                  <a:pt x="2278" y="920"/>
                </a:cubicBezTo>
                <a:cubicBezTo>
                  <a:pt x="2277" y="916"/>
                  <a:pt x="2275" y="913"/>
                  <a:pt x="2280" y="910"/>
                </a:cubicBezTo>
                <a:cubicBezTo>
                  <a:pt x="2282" y="913"/>
                  <a:pt x="2280" y="916"/>
                  <a:pt x="2282" y="919"/>
                </a:cubicBezTo>
                <a:cubicBezTo>
                  <a:pt x="2282" y="918"/>
                  <a:pt x="2282" y="916"/>
                  <a:pt x="2283" y="914"/>
                </a:cubicBezTo>
                <a:cubicBezTo>
                  <a:pt x="2283" y="914"/>
                  <a:pt x="2283" y="914"/>
                  <a:pt x="2284" y="915"/>
                </a:cubicBezTo>
                <a:cubicBezTo>
                  <a:pt x="2284" y="912"/>
                  <a:pt x="2287" y="903"/>
                  <a:pt x="2284" y="903"/>
                </a:cubicBezTo>
                <a:cubicBezTo>
                  <a:pt x="2284" y="902"/>
                  <a:pt x="2284" y="901"/>
                  <a:pt x="2284" y="900"/>
                </a:cubicBezTo>
                <a:cubicBezTo>
                  <a:pt x="2283" y="900"/>
                  <a:pt x="2283" y="900"/>
                  <a:pt x="2282" y="900"/>
                </a:cubicBezTo>
                <a:cubicBezTo>
                  <a:pt x="2282" y="899"/>
                  <a:pt x="2283" y="898"/>
                  <a:pt x="2284" y="898"/>
                </a:cubicBezTo>
                <a:cubicBezTo>
                  <a:pt x="2284" y="896"/>
                  <a:pt x="2283" y="893"/>
                  <a:pt x="2281" y="894"/>
                </a:cubicBezTo>
                <a:close/>
                <a:moveTo>
                  <a:pt x="2240" y="1058"/>
                </a:moveTo>
                <a:cubicBezTo>
                  <a:pt x="2238" y="1054"/>
                  <a:pt x="2226" y="1050"/>
                  <a:pt x="2227" y="1056"/>
                </a:cubicBezTo>
                <a:cubicBezTo>
                  <a:pt x="2231" y="1058"/>
                  <a:pt x="2243" y="1065"/>
                  <a:pt x="2240" y="1058"/>
                </a:cubicBezTo>
                <a:close/>
                <a:moveTo>
                  <a:pt x="2214" y="1047"/>
                </a:moveTo>
                <a:cubicBezTo>
                  <a:pt x="2213" y="1045"/>
                  <a:pt x="2209" y="1043"/>
                  <a:pt x="2207" y="1043"/>
                </a:cubicBezTo>
                <a:cubicBezTo>
                  <a:pt x="2204" y="1043"/>
                  <a:pt x="2204" y="1045"/>
                  <a:pt x="2202" y="1049"/>
                </a:cubicBezTo>
                <a:cubicBezTo>
                  <a:pt x="2210" y="1051"/>
                  <a:pt x="2215" y="1051"/>
                  <a:pt x="2223" y="1049"/>
                </a:cubicBezTo>
                <a:cubicBezTo>
                  <a:pt x="2234" y="1047"/>
                  <a:pt x="2222" y="1041"/>
                  <a:pt x="2217" y="1043"/>
                </a:cubicBezTo>
                <a:cubicBezTo>
                  <a:pt x="2218" y="1045"/>
                  <a:pt x="2217" y="1047"/>
                  <a:pt x="2214" y="1047"/>
                </a:cubicBezTo>
                <a:close/>
                <a:moveTo>
                  <a:pt x="2247" y="1050"/>
                </a:moveTo>
                <a:cubicBezTo>
                  <a:pt x="2249" y="1050"/>
                  <a:pt x="2249" y="1048"/>
                  <a:pt x="2251" y="1048"/>
                </a:cubicBezTo>
                <a:cubicBezTo>
                  <a:pt x="2254" y="1049"/>
                  <a:pt x="2256" y="1046"/>
                  <a:pt x="2258" y="1046"/>
                </a:cubicBezTo>
                <a:cubicBezTo>
                  <a:pt x="2263" y="1045"/>
                  <a:pt x="2271" y="1048"/>
                  <a:pt x="2275" y="1044"/>
                </a:cubicBezTo>
                <a:cubicBezTo>
                  <a:pt x="2269" y="1042"/>
                  <a:pt x="2266" y="1044"/>
                  <a:pt x="2260" y="1043"/>
                </a:cubicBezTo>
                <a:cubicBezTo>
                  <a:pt x="2257" y="1043"/>
                  <a:pt x="2256" y="1044"/>
                  <a:pt x="2254" y="1046"/>
                </a:cubicBezTo>
                <a:cubicBezTo>
                  <a:pt x="2252" y="1047"/>
                  <a:pt x="2250" y="1044"/>
                  <a:pt x="2248" y="1045"/>
                </a:cubicBezTo>
                <a:cubicBezTo>
                  <a:pt x="2245" y="1048"/>
                  <a:pt x="2237" y="1041"/>
                  <a:pt x="2234" y="1045"/>
                </a:cubicBezTo>
                <a:cubicBezTo>
                  <a:pt x="2230" y="1050"/>
                  <a:pt x="2241" y="1048"/>
                  <a:pt x="2242" y="1050"/>
                </a:cubicBezTo>
                <a:cubicBezTo>
                  <a:pt x="2245" y="1048"/>
                  <a:pt x="2245" y="1050"/>
                  <a:pt x="2247" y="1050"/>
                </a:cubicBezTo>
                <a:close/>
                <a:moveTo>
                  <a:pt x="2252" y="1019"/>
                </a:moveTo>
                <a:cubicBezTo>
                  <a:pt x="2254" y="1020"/>
                  <a:pt x="2255" y="1021"/>
                  <a:pt x="2257" y="1023"/>
                </a:cubicBezTo>
                <a:cubicBezTo>
                  <a:pt x="2258" y="1020"/>
                  <a:pt x="2260" y="1019"/>
                  <a:pt x="2258" y="1017"/>
                </a:cubicBezTo>
                <a:cubicBezTo>
                  <a:pt x="2257" y="1015"/>
                  <a:pt x="2258" y="1013"/>
                  <a:pt x="2260" y="1014"/>
                </a:cubicBezTo>
                <a:cubicBezTo>
                  <a:pt x="2259" y="1010"/>
                  <a:pt x="2256" y="1011"/>
                  <a:pt x="2256" y="1015"/>
                </a:cubicBezTo>
                <a:cubicBezTo>
                  <a:pt x="2254" y="1009"/>
                  <a:pt x="2252" y="1017"/>
                  <a:pt x="2252" y="1019"/>
                </a:cubicBezTo>
                <a:close/>
                <a:moveTo>
                  <a:pt x="2149" y="968"/>
                </a:moveTo>
                <a:cubicBezTo>
                  <a:pt x="2148" y="970"/>
                  <a:pt x="2151" y="971"/>
                  <a:pt x="2151" y="973"/>
                </a:cubicBezTo>
                <a:cubicBezTo>
                  <a:pt x="2151" y="974"/>
                  <a:pt x="2150" y="974"/>
                  <a:pt x="2150" y="976"/>
                </a:cubicBezTo>
                <a:cubicBezTo>
                  <a:pt x="2150" y="977"/>
                  <a:pt x="2151" y="979"/>
                  <a:pt x="2151" y="980"/>
                </a:cubicBezTo>
                <a:cubicBezTo>
                  <a:pt x="2152" y="982"/>
                  <a:pt x="2153" y="980"/>
                  <a:pt x="2152" y="984"/>
                </a:cubicBezTo>
                <a:cubicBezTo>
                  <a:pt x="2155" y="982"/>
                  <a:pt x="2154" y="984"/>
                  <a:pt x="2155" y="981"/>
                </a:cubicBezTo>
                <a:cubicBezTo>
                  <a:pt x="2159" y="985"/>
                  <a:pt x="2158" y="992"/>
                  <a:pt x="2159" y="997"/>
                </a:cubicBezTo>
                <a:cubicBezTo>
                  <a:pt x="2159" y="1002"/>
                  <a:pt x="2168" y="998"/>
                  <a:pt x="2170" y="997"/>
                </a:cubicBezTo>
                <a:cubicBezTo>
                  <a:pt x="2171" y="999"/>
                  <a:pt x="2171" y="1001"/>
                  <a:pt x="2171" y="1003"/>
                </a:cubicBezTo>
                <a:cubicBezTo>
                  <a:pt x="2178" y="1000"/>
                  <a:pt x="2179" y="998"/>
                  <a:pt x="2186" y="1002"/>
                </a:cubicBezTo>
                <a:cubicBezTo>
                  <a:pt x="2187" y="1003"/>
                  <a:pt x="2189" y="1002"/>
                  <a:pt x="2191" y="1002"/>
                </a:cubicBezTo>
                <a:cubicBezTo>
                  <a:pt x="2192" y="1003"/>
                  <a:pt x="2193" y="1007"/>
                  <a:pt x="2193" y="1009"/>
                </a:cubicBezTo>
                <a:cubicBezTo>
                  <a:pt x="2197" y="1007"/>
                  <a:pt x="2200" y="1005"/>
                  <a:pt x="2204" y="1003"/>
                </a:cubicBezTo>
                <a:cubicBezTo>
                  <a:pt x="2203" y="1006"/>
                  <a:pt x="2203" y="1008"/>
                  <a:pt x="2206" y="1008"/>
                </a:cubicBezTo>
                <a:cubicBezTo>
                  <a:pt x="2206" y="1002"/>
                  <a:pt x="2206" y="997"/>
                  <a:pt x="2206" y="992"/>
                </a:cubicBezTo>
                <a:cubicBezTo>
                  <a:pt x="2206" y="987"/>
                  <a:pt x="2207" y="987"/>
                  <a:pt x="2211" y="984"/>
                </a:cubicBezTo>
                <a:cubicBezTo>
                  <a:pt x="2216" y="980"/>
                  <a:pt x="2216" y="980"/>
                  <a:pt x="2215" y="973"/>
                </a:cubicBezTo>
                <a:cubicBezTo>
                  <a:pt x="2215" y="970"/>
                  <a:pt x="2217" y="965"/>
                  <a:pt x="2220" y="965"/>
                </a:cubicBezTo>
                <a:cubicBezTo>
                  <a:pt x="2226" y="966"/>
                  <a:pt x="2228" y="965"/>
                  <a:pt x="2223" y="961"/>
                </a:cubicBezTo>
                <a:cubicBezTo>
                  <a:pt x="2222" y="960"/>
                  <a:pt x="2219" y="958"/>
                  <a:pt x="2218" y="956"/>
                </a:cubicBezTo>
                <a:cubicBezTo>
                  <a:pt x="2218" y="955"/>
                  <a:pt x="2219" y="953"/>
                  <a:pt x="2219" y="952"/>
                </a:cubicBezTo>
                <a:cubicBezTo>
                  <a:pt x="2217" y="946"/>
                  <a:pt x="2214" y="946"/>
                  <a:pt x="2215" y="939"/>
                </a:cubicBezTo>
                <a:cubicBezTo>
                  <a:pt x="2215" y="936"/>
                  <a:pt x="2222" y="936"/>
                  <a:pt x="2224" y="935"/>
                </a:cubicBezTo>
                <a:cubicBezTo>
                  <a:pt x="2223" y="934"/>
                  <a:pt x="2222" y="932"/>
                  <a:pt x="2221" y="931"/>
                </a:cubicBezTo>
                <a:cubicBezTo>
                  <a:pt x="2223" y="930"/>
                  <a:pt x="2226" y="929"/>
                  <a:pt x="2229" y="928"/>
                </a:cubicBezTo>
                <a:cubicBezTo>
                  <a:pt x="2228" y="926"/>
                  <a:pt x="2226" y="926"/>
                  <a:pt x="2224" y="926"/>
                </a:cubicBezTo>
                <a:cubicBezTo>
                  <a:pt x="2222" y="925"/>
                  <a:pt x="2221" y="922"/>
                  <a:pt x="2220" y="921"/>
                </a:cubicBezTo>
                <a:cubicBezTo>
                  <a:pt x="2218" y="919"/>
                  <a:pt x="2212" y="913"/>
                  <a:pt x="2210" y="913"/>
                </a:cubicBezTo>
                <a:cubicBezTo>
                  <a:pt x="2208" y="914"/>
                  <a:pt x="2202" y="922"/>
                  <a:pt x="2201" y="924"/>
                </a:cubicBezTo>
                <a:cubicBezTo>
                  <a:pt x="2198" y="928"/>
                  <a:pt x="2200" y="931"/>
                  <a:pt x="2196" y="932"/>
                </a:cubicBezTo>
                <a:cubicBezTo>
                  <a:pt x="2190" y="933"/>
                  <a:pt x="2189" y="933"/>
                  <a:pt x="2186" y="938"/>
                </a:cubicBezTo>
                <a:cubicBezTo>
                  <a:pt x="2184" y="942"/>
                  <a:pt x="2182" y="946"/>
                  <a:pt x="2178" y="947"/>
                </a:cubicBezTo>
                <a:cubicBezTo>
                  <a:pt x="2174" y="948"/>
                  <a:pt x="2170" y="948"/>
                  <a:pt x="2168" y="952"/>
                </a:cubicBezTo>
                <a:cubicBezTo>
                  <a:pt x="2165" y="958"/>
                  <a:pt x="2164" y="958"/>
                  <a:pt x="2168" y="962"/>
                </a:cubicBezTo>
                <a:cubicBezTo>
                  <a:pt x="2164" y="961"/>
                  <a:pt x="2156" y="961"/>
                  <a:pt x="2155" y="955"/>
                </a:cubicBezTo>
                <a:cubicBezTo>
                  <a:pt x="2153" y="956"/>
                  <a:pt x="2152" y="958"/>
                  <a:pt x="2150" y="959"/>
                </a:cubicBezTo>
                <a:cubicBezTo>
                  <a:pt x="2150" y="962"/>
                  <a:pt x="2149" y="965"/>
                  <a:pt x="2149" y="968"/>
                </a:cubicBezTo>
                <a:close/>
                <a:moveTo>
                  <a:pt x="2270" y="1059"/>
                </a:moveTo>
                <a:cubicBezTo>
                  <a:pt x="2272" y="1057"/>
                  <a:pt x="2273" y="1055"/>
                  <a:pt x="2275" y="1054"/>
                </a:cubicBezTo>
                <a:cubicBezTo>
                  <a:pt x="2279" y="1052"/>
                  <a:pt x="2289" y="1049"/>
                  <a:pt x="2290" y="1045"/>
                </a:cubicBezTo>
                <a:cubicBezTo>
                  <a:pt x="2287" y="1045"/>
                  <a:pt x="2283" y="1045"/>
                  <a:pt x="2280" y="1046"/>
                </a:cubicBezTo>
                <a:cubicBezTo>
                  <a:pt x="2278" y="1046"/>
                  <a:pt x="2276" y="1046"/>
                  <a:pt x="2275" y="1047"/>
                </a:cubicBezTo>
                <a:cubicBezTo>
                  <a:pt x="2274" y="1047"/>
                  <a:pt x="2274" y="1049"/>
                  <a:pt x="2273" y="1050"/>
                </a:cubicBezTo>
                <a:cubicBezTo>
                  <a:pt x="2270" y="1051"/>
                  <a:pt x="2266" y="1052"/>
                  <a:pt x="2264" y="1055"/>
                </a:cubicBezTo>
                <a:cubicBezTo>
                  <a:pt x="2261" y="1057"/>
                  <a:pt x="2265" y="1059"/>
                  <a:pt x="2262" y="1062"/>
                </a:cubicBezTo>
                <a:cubicBezTo>
                  <a:pt x="2265" y="1061"/>
                  <a:pt x="2268" y="1062"/>
                  <a:pt x="2270" y="1059"/>
                </a:cubicBezTo>
                <a:close/>
                <a:moveTo>
                  <a:pt x="739" y="816"/>
                </a:moveTo>
                <a:cubicBezTo>
                  <a:pt x="741" y="817"/>
                  <a:pt x="744" y="816"/>
                  <a:pt x="746" y="816"/>
                </a:cubicBezTo>
                <a:cubicBezTo>
                  <a:pt x="747" y="817"/>
                  <a:pt x="746" y="822"/>
                  <a:pt x="750" y="821"/>
                </a:cubicBezTo>
                <a:cubicBezTo>
                  <a:pt x="751" y="821"/>
                  <a:pt x="751" y="816"/>
                  <a:pt x="752" y="815"/>
                </a:cubicBezTo>
                <a:cubicBezTo>
                  <a:pt x="755" y="813"/>
                  <a:pt x="755" y="815"/>
                  <a:pt x="756" y="815"/>
                </a:cubicBezTo>
                <a:cubicBezTo>
                  <a:pt x="760" y="815"/>
                  <a:pt x="763" y="814"/>
                  <a:pt x="768" y="814"/>
                </a:cubicBezTo>
                <a:cubicBezTo>
                  <a:pt x="771" y="814"/>
                  <a:pt x="771" y="817"/>
                  <a:pt x="773" y="813"/>
                </a:cubicBezTo>
                <a:cubicBezTo>
                  <a:pt x="774" y="811"/>
                  <a:pt x="770" y="809"/>
                  <a:pt x="769" y="809"/>
                </a:cubicBezTo>
                <a:cubicBezTo>
                  <a:pt x="765" y="808"/>
                  <a:pt x="765" y="808"/>
                  <a:pt x="763" y="804"/>
                </a:cubicBezTo>
                <a:cubicBezTo>
                  <a:pt x="761" y="801"/>
                  <a:pt x="761" y="803"/>
                  <a:pt x="759" y="802"/>
                </a:cubicBezTo>
                <a:cubicBezTo>
                  <a:pt x="757" y="802"/>
                  <a:pt x="754" y="800"/>
                  <a:pt x="752" y="801"/>
                </a:cubicBezTo>
                <a:cubicBezTo>
                  <a:pt x="751" y="801"/>
                  <a:pt x="747" y="802"/>
                  <a:pt x="747" y="802"/>
                </a:cubicBezTo>
                <a:cubicBezTo>
                  <a:pt x="741" y="802"/>
                  <a:pt x="739" y="800"/>
                  <a:pt x="734" y="803"/>
                </a:cubicBezTo>
                <a:cubicBezTo>
                  <a:pt x="740" y="806"/>
                  <a:pt x="739" y="807"/>
                  <a:pt x="743" y="813"/>
                </a:cubicBezTo>
                <a:cubicBezTo>
                  <a:pt x="739" y="815"/>
                  <a:pt x="725" y="809"/>
                  <a:pt x="726" y="814"/>
                </a:cubicBezTo>
                <a:cubicBezTo>
                  <a:pt x="731" y="818"/>
                  <a:pt x="733" y="815"/>
                  <a:pt x="739" y="816"/>
                </a:cubicBezTo>
                <a:close/>
                <a:moveTo>
                  <a:pt x="1185" y="330"/>
                </a:moveTo>
                <a:cubicBezTo>
                  <a:pt x="1189" y="331"/>
                  <a:pt x="1192" y="328"/>
                  <a:pt x="1192" y="323"/>
                </a:cubicBezTo>
                <a:cubicBezTo>
                  <a:pt x="1195" y="325"/>
                  <a:pt x="1197" y="322"/>
                  <a:pt x="1199" y="319"/>
                </a:cubicBezTo>
                <a:cubicBezTo>
                  <a:pt x="1196" y="317"/>
                  <a:pt x="1199" y="313"/>
                  <a:pt x="1197" y="312"/>
                </a:cubicBezTo>
                <a:cubicBezTo>
                  <a:pt x="1194" y="311"/>
                  <a:pt x="1192" y="309"/>
                  <a:pt x="1188" y="310"/>
                </a:cubicBezTo>
                <a:cubicBezTo>
                  <a:pt x="1193" y="303"/>
                  <a:pt x="1172" y="295"/>
                  <a:pt x="1176" y="304"/>
                </a:cubicBezTo>
                <a:cubicBezTo>
                  <a:pt x="1170" y="303"/>
                  <a:pt x="1168" y="306"/>
                  <a:pt x="1162" y="304"/>
                </a:cubicBezTo>
                <a:cubicBezTo>
                  <a:pt x="1163" y="306"/>
                  <a:pt x="1163" y="308"/>
                  <a:pt x="1163" y="310"/>
                </a:cubicBezTo>
                <a:cubicBezTo>
                  <a:pt x="1161" y="307"/>
                  <a:pt x="1160" y="304"/>
                  <a:pt x="1156" y="304"/>
                </a:cubicBezTo>
                <a:cubicBezTo>
                  <a:pt x="1153" y="304"/>
                  <a:pt x="1152" y="307"/>
                  <a:pt x="1153" y="310"/>
                </a:cubicBezTo>
                <a:cubicBezTo>
                  <a:pt x="1151" y="308"/>
                  <a:pt x="1149" y="304"/>
                  <a:pt x="1146" y="305"/>
                </a:cubicBezTo>
                <a:cubicBezTo>
                  <a:pt x="1148" y="311"/>
                  <a:pt x="1145" y="308"/>
                  <a:pt x="1143" y="311"/>
                </a:cubicBezTo>
                <a:cubicBezTo>
                  <a:pt x="1142" y="313"/>
                  <a:pt x="1141" y="315"/>
                  <a:pt x="1140" y="318"/>
                </a:cubicBezTo>
                <a:cubicBezTo>
                  <a:pt x="1138" y="315"/>
                  <a:pt x="1137" y="313"/>
                  <a:pt x="1135" y="310"/>
                </a:cubicBezTo>
                <a:cubicBezTo>
                  <a:pt x="1137" y="311"/>
                  <a:pt x="1139" y="310"/>
                  <a:pt x="1139" y="308"/>
                </a:cubicBezTo>
                <a:cubicBezTo>
                  <a:pt x="1139" y="306"/>
                  <a:pt x="1135" y="305"/>
                  <a:pt x="1134" y="304"/>
                </a:cubicBezTo>
                <a:cubicBezTo>
                  <a:pt x="1130" y="301"/>
                  <a:pt x="1130" y="300"/>
                  <a:pt x="1124" y="300"/>
                </a:cubicBezTo>
                <a:cubicBezTo>
                  <a:pt x="1125" y="303"/>
                  <a:pt x="1127" y="302"/>
                  <a:pt x="1130" y="303"/>
                </a:cubicBezTo>
                <a:cubicBezTo>
                  <a:pt x="1131" y="310"/>
                  <a:pt x="1123" y="302"/>
                  <a:pt x="1120" y="305"/>
                </a:cubicBezTo>
                <a:cubicBezTo>
                  <a:pt x="1117" y="308"/>
                  <a:pt x="1123" y="308"/>
                  <a:pt x="1122" y="310"/>
                </a:cubicBezTo>
                <a:cubicBezTo>
                  <a:pt x="1121" y="312"/>
                  <a:pt x="1118" y="310"/>
                  <a:pt x="1117" y="309"/>
                </a:cubicBezTo>
                <a:cubicBezTo>
                  <a:pt x="1117" y="310"/>
                  <a:pt x="1117" y="311"/>
                  <a:pt x="1117" y="312"/>
                </a:cubicBezTo>
                <a:cubicBezTo>
                  <a:pt x="1115" y="312"/>
                  <a:pt x="1115" y="312"/>
                  <a:pt x="1113" y="313"/>
                </a:cubicBezTo>
                <a:cubicBezTo>
                  <a:pt x="1118" y="315"/>
                  <a:pt x="1120" y="314"/>
                  <a:pt x="1125" y="312"/>
                </a:cubicBezTo>
                <a:cubicBezTo>
                  <a:pt x="1127" y="311"/>
                  <a:pt x="1132" y="314"/>
                  <a:pt x="1135" y="314"/>
                </a:cubicBezTo>
                <a:cubicBezTo>
                  <a:pt x="1133" y="315"/>
                  <a:pt x="1131" y="316"/>
                  <a:pt x="1129" y="317"/>
                </a:cubicBezTo>
                <a:cubicBezTo>
                  <a:pt x="1131" y="318"/>
                  <a:pt x="1133" y="319"/>
                  <a:pt x="1135" y="318"/>
                </a:cubicBezTo>
                <a:cubicBezTo>
                  <a:pt x="1135" y="318"/>
                  <a:pt x="1135" y="319"/>
                  <a:pt x="1135" y="320"/>
                </a:cubicBezTo>
                <a:cubicBezTo>
                  <a:pt x="1129" y="319"/>
                  <a:pt x="1123" y="322"/>
                  <a:pt x="1117" y="322"/>
                </a:cubicBezTo>
                <a:cubicBezTo>
                  <a:pt x="1118" y="326"/>
                  <a:pt x="1128" y="324"/>
                  <a:pt x="1131" y="324"/>
                </a:cubicBezTo>
                <a:cubicBezTo>
                  <a:pt x="1130" y="326"/>
                  <a:pt x="1131" y="328"/>
                  <a:pt x="1133" y="327"/>
                </a:cubicBezTo>
                <a:cubicBezTo>
                  <a:pt x="1133" y="328"/>
                  <a:pt x="1133" y="329"/>
                  <a:pt x="1133" y="329"/>
                </a:cubicBezTo>
                <a:cubicBezTo>
                  <a:pt x="1133" y="329"/>
                  <a:pt x="1134" y="329"/>
                  <a:pt x="1135" y="329"/>
                </a:cubicBezTo>
                <a:cubicBezTo>
                  <a:pt x="1133" y="334"/>
                  <a:pt x="1126" y="332"/>
                  <a:pt x="1128" y="337"/>
                </a:cubicBezTo>
                <a:cubicBezTo>
                  <a:pt x="1132" y="337"/>
                  <a:pt x="1137" y="336"/>
                  <a:pt x="1142" y="336"/>
                </a:cubicBezTo>
                <a:cubicBezTo>
                  <a:pt x="1143" y="335"/>
                  <a:pt x="1145" y="339"/>
                  <a:pt x="1146" y="340"/>
                </a:cubicBezTo>
                <a:cubicBezTo>
                  <a:pt x="1147" y="341"/>
                  <a:pt x="1150" y="341"/>
                  <a:pt x="1152" y="341"/>
                </a:cubicBezTo>
                <a:cubicBezTo>
                  <a:pt x="1156" y="342"/>
                  <a:pt x="1159" y="342"/>
                  <a:pt x="1163" y="340"/>
                </a:cubicBezTo>
                <a:cubicBezTo>
                  <a:pt x="1165" y="339"/>
                  <a:pt x="1165" y="338"/>
                  <a:pt x="1167" y="337"/>
                </a:cubicBezTo>
                <a:cubicBezTo>
                  <a:pt x="1169" y="337"/>
                  <a:pt x="1171" y="337"/>
                  <a:pt x="1174" y="337"/>
                </a:cubicBezTo>
                <a:cubicBezTo>
                  <a:pt x="1176" y="335"/>
                  <a:pt x="1182" y="329"/>
                  <a:pt x="1185" y="330"/>
                </a:cubicBezTo>
                <a:close/>
                <a:moveTo>
                  <a:pt x="1134" y="234"/>
                </a:moveTo>
                <a:cubicBezTo>
                  <a:pt x="1133" y="230"/>
                  <a:pt x="1130" y="222"/>
                  <a:pt x="1131" y="218"/>
                </a:cubicBezTo>
                <a:cubicBezTo>
                  <a:pt x="1134" y="209"/>
                  <a:pt x="1136" y="198"/>
                  <a:pt x="1142" y="190"/>
                </a:cubicBezTo>
                <a:cubicBezTo>
                  <a:pt x="1147" y="186"/>
                  <a:pt x="1151" y="181"/>
                  <a:pt x="1155" y="176"/>
                </a:cubicBezTo>
                <a:cubicBezTo>
                  <a:pt x="1156" y="175"/>
                  <a:pt x="1153" y="164"/>
                  <a:pt x="1153" y="162"/>
                </a:cubicBezTo>
                <a:cubicBezTo>
                  <a:pt x="1152" y="158"/>
                  <a:pt x="1153" y="152"/>
                  <a:pt x="1149" y="149"/>
                </a:cubicBezTo>
                <a:cubicBezTo>
                  <a:pt x="1145" y="146"/>
                  <a:pt x="1141" y="143"/>
                  <a:pt x="1137" y="140"/>
                </a:cubicBezTo>
                <a:cubicBezTo>
                  <a:pt x="1143" y="134"/>
                  <a:pt x="1149" y="128"/>
                  <a:pt x="1155" y="122"/>
                </a:cubicBezTo>
                <a:cubicBezTo>
                  <a:pt x="1149" y="118"/>
                  <a:pt x="1145" y="116"/>
                  <a:pt x="1141" y="108"/>
                </a:cubicBezTo>
                <a:cubicBezTo>
                  <a:pt x="1139" y="102"/>
                  <a:pt x="1146" y="95"/>
                  <a:pt x="1149" y="90"/>
                </a:cubicBezTo>
                <a:cubicBezTo>
                  <a:pt x="1153" y="84"/>
                  <a:pt x="1159" y="82"/>
                  <a:pt x="1164" y="78"/>
                </a:cubicBezTo>
                <a:cubicBezTo>
                  <a:pt x="1170" y="74"/>
                  <a:pt x="1174" y="71"/>
                  <a:pt x="1179" y="65"/>
                </a:cubicBezTo>
                <a:cubicBezTo>
                  <a:pt x="1177" y="64"/>
                  <a:pt x="1175" y="62"/>
                  <a:pt x="1174" y="61"/>
                </a:cubicBezTo>
                <a:cubicBezTo>
                  <a:pt x="1180" y="60"/>
                  <a:pt x="1186" y="60"/>
                  <a:pt x="1191" y="57"/>
                </a:cubicBezTo>
                <a:cubicBezTo>
                  <a:pt x="1198" y="53"/>
                  <a:pt x="1205" y="49"/>
                  <a:pt x="1211" y="45"/>
                </a:cubicBezTo>
                <a:cubicBezTo>
                  <a:pt x="1204" y="42"/>
                  <a:pt x="1196" y="38"/>
                  <a:pt x="1188" y="36"/>
                </a:cubicBezTo>
                <a:cubicBezTo>
                  <a:pt x="1183" y="35"/>
                  <a:pt x="1172" y="34"/>
                  <a:pt x="1168" y="39"/>
                </a:cubicBezTo>
                <a:cubicBezTo>
                  <a:pt x="1166" y="42"/>
                  <a:pt x="1164" y="46"/>
                  <a:pt x="1160" y="46"/>
                </a:cubicBezTo>
                <a:cubicBezTo>
                  <a:pt x="1156" y="45"/>
                  <a:pt x="1151" y="44"/>
                  <a:pt x="1147" y="43"/>
                </a:cubicBezTo>
                <a:cubicBezTo>
                  <a:pt x="1141" y="42"/>
                  <a:pt x="1131" y="50"/>
                  <a:pt x="1126" y="52"/>
                </a:cubicBezTo>
                <a:cubicBezTo>
                  <a:pt x="1127" y="50"/>
                  <a:pt x="1137" y="35"/>
                  <a:pt x="1130" y="35"/>
                </a:cubicBezTo>
                <a:cubicBezTo>
                  <a:pt x="1124" y="35"/>
                  <a:pt x="1118" y="36"/>
                  <a:pt x="1113" y="32"/>
                </a:cubicBezTo>
                <a:cubicBezTo>
                  <a:pt x="1121" y="29"/>
                  <a:pt x="1129" y="26"/>
                  <a:pt x="1137" y="23"/>
                </a:cubicBezTo>
                <a:cubicBezTo>
                  <a:pt x="1121" y="16"/>
                  <a:pt x="1107" y="9"/>
                  <a:pt x="1091" y="6"/>
                </a:cubicBezTo>
                <a:cubicBezTo>
                  <a:pt x="1072" y="4"/>
                  <a:pt x="1054" y="0"/>
                  <a:pt x="1035" y="2"/>
                </a:cubicBezTo>
                <a:cubicBezTo>
                  <a:pt x="1028" y="3"/>
                  <a:pt x="1021" y="3"/>
                  <a:pt x="1015" y="4"/>
                </a:cubicBezTo>
                <a:cubicBezTo>
                  <a:pt x="1012" y="4"/>
                  <a:pt x="1008" y="3"/>
                  <a:pt x="1006" y="5"/>
                </a:cubicBezTo>
                <a:cubicBezTo>
                  <a:pt x="1002" y="6"/>
                  <a:pt x="1002" y="14"/>
                  <a:pt x="998" y="13"/>
                </a:cubicBezTo>
                <a:cubicBezTo>
                  <a:pt x="992" y="12"/>
                  <a:pt x="987" y="11"/>
                  <a:pt x="982" y="10"/>
                </a:cubicBezTo>
                <a:cubicBezTo>
                  <a:pt x="975" y="9"/>
                  <a:pt x="967" y="6"/>
                  <a:pt x="961" y="9"/>
                </a:cubicBezTo>
                <a:cubicBezTo>
                  <a:pt x="952" y="13"/>
                  <a:pt x="943" y="17"/>
                  <a:pt x="934" y="21"/>
                </a:cubicBezTo>
                <a:cubicBezTo>
                  <a:pt x="942" y="27"/>
                  <a:pt x="952" y="31"/>
                  <a:pt x="957" y="40"/>
                </a:cubicBezTo>
                <a:cubicBezTo>
                  <a:pt x="942" y="34"/>
                  <a:pt x="927" y="30"/>
                  <a:pt x="911" y="26"/>
                </a:cubicBezTo>
                <a:cubicBezTo>
                  <a:pt x="907" y="25"/>
                  <a:pt x="899" y="28"/>
                  <a:pt x="895" y="29"/>
                </a:cubicBezTo>
                <a:cubicBezTo>
                  <a:pt x="884" y="30"/>
                  <a:pt x="872" y="32"/>
                  <a:pt x="861" y="33"/>
                </a:cubicBezTo>
                <a:cubicBezTo>
                  <a:pt x="857" y="34"/>
                  <a:pt x="849" y="33"/>
                  <a:pt x="845" y="35"/>
                </a:cubicBezTo>
                <a:cubicBezTo>
                  <a:pt x="838" y="39"/>
                  <a:pt x="832" y="42"/>
                  <a:pt x="826" y="45"/>
                </a:cubicBezTo>
                <a:cubicBezTo>
                  <a:pt x="810" y="53"/>
                  <a:pt x="795" y="61"/>
                  <a:pt x="779" y="69"/>
                </a:cubicBezTo>
                <a:cubicBezTo>
                  <a:pt x="785" y="75"/>
                  <a:pt x="792" y="74"/>
                  <a:pt x="800" y="75"/>
                </a:cubicBezTo>
                <a:cubicBezTo>
                  <a:pt x="798" y="80"/>
                  <a:pt x="796" y="84"/>
                  <a:pt x="795" y="88"/>
                </a:cubicBezTo>
                <a:cubicBezTo>
                  <a:pt x="793" y="93"/>
                  <a:pt x="792" y="92"/>
                  <a:pt x="787" y="92"/>
                </a:cubicBezTo>
                <a:cubicBezTo>
                  <a:pt x="780" y="93"/>
                  <a:pt x="774" y="94"/>
                  <a:pt x="767" y="96"/>
                </a:cubicBezTo>
                <a:cubicBezTo>
                  <a:pt x="758" y="99"/>
                  <a:pt x="749" y="101"/>
                  <a:pt x="740" y="104"/>
                </a:cubicBezTo>
                <a:cubicBezTo>
                  <a:pt x="738" y="105"/>
                  <a:pt x="738" y="110"/>
                  <a:pt x="738" y="112"/>
                </a:cubicBezTo>
                <a:cubicBezTo>
                  <a:pt x="737" y="114"/>
                  <a:pt x="741" y="118"/>
                  <a:pt x="742" y="119"/>
                </a:cubicBezTo>
                <a:cubicBezTo>
                  <a:pt x="745" y="123"/>
                  <a:pt x="748" y="130"/>
                  <a:pt x="752" y="133"/>
                </a:cubicBezTo>
                <a:cubicBezTo>
                  <a:pt x="758" y="136"/>
                  <a:pt x="763" y="139"/>
                  <a:pt x="768" y="142"/>
                </a:cubicBezTo>
                <a:cubicBezTo>
                  <a:pt x="771" y="144"/>
                  <a:pt x="778" y="150"/>
                  <a:pt x="781" y="150"/>
                </a:cubicBezTo>
                <a:cubicBezTo>
                  <a:pt x="787" y="149"/>
                  <a:pt x="793" y="148"/>
                  <a:pt x="799" y="147"/>
                </a:cubicBezTo>
                <a:cubicBezTo>
                  <a:pt x="810" y="146"/>
                  <a:pt x="819" y="148"/>
                  <a:pt x="830" y="150"/>
                </a:cubicBezTo>
                <a:cubicBezTo>
                  <a:pt x="835" y="151"/>
                  <a:pt x="841" y="152"/>
                  <a:pt x="846" y="153"/>
                </a:cubicBezTo>
                <a:cubicBezTo>
                  <a:pt x="849" y="153"/>
                  <a:pt x="855" y="163"/>
                  <a:pt x="856" y="165"/>
                </a:cubicBezTo>
                <a:cubicBezTo>
                  <a:pt x="864" y="175"/>
                  <a:pt x="868" y="186"/>
                  <a:pt x="873" y="197"/>
                </a:cubicBezTo>
                <a:cubicBezTo>
                  <a:pt x="875" y="204"/>
                  <a:pt x="876" y="204"/>
                  <a:pt x="874" y="210"/>
                </a:cubicBezTo>
                <a:cubicBezTo>
                  <a:pt x="872" y="216"/>
                  <a:pt x="869" y="220"/>
                  <a:pt x="873" y="224"/>
                </a:cubicBezTo>
                <a:cubicBezTo>
                  <a:pt x="878" y="229"/>
                  <a:pt x="883" y="231"/>
                  <a:pt x="881" y="238"/>
                </a:cubicBezTo>
                <a:cubicBezTo>
                  <a:pt x="880" y="245"/>
                  <a:pt x="877" y="248"/>
                  <a:pt x="881" y="253"/>
                </a:cubicBezTo>
                <a:cubicBezTo>
                  <a:pt x="887" y="259"/>
                  <a:pt x="887" y="259"/>
                  <a:pt x="894" y="257"/>
                </a:cubicBezTo>
                <a:cubicBezTo>
                  <a:pt x="900" y="255"/>
                  <a:pt x="905" y="254"/>
                  <a:pt x="910" y="252"/>
                </a:cubicBezTo>
                <a:cubicBezTo>
                  <a:pt x="910" y="256"/>
                  <a:pt x="909" y="260"/>
                  <a:pt x="909" y="265"/>
                </a:cubicBezTo>
                <a:cubicBezTo>
                  <a:pt x="909" y="266"/>
                  <a:pt x="904" y="267"/>
                  <a:pt x="903" y="268"/>
                </a:cubicBezTo>
                <a:cubicBezTo>
                  <a:pt x="899" y="269"/>
                  <a:pt x="895" y="271"/>
                  <a:pt x="891" y="272"/>
                </a:cubicBezTo>
                <a:cubicBezTo>
                  <a:pt x="890" y="273"/>
                  <a:pt x="890" y="278"/>
                  <a:pt x="890" y="279"/>
                </a:cubicBezTo>
                <a:cubicBezTo>
                  <a:pt x="890" y="284"/>
                  <a:pt x="887" y="294"/>
                  <a:pt x="888" y="299"/>
                </a:cubicBezTo>
                <a:cubicBezTo>
                  <a:pt x="891" y="307"/>
                  <a:pt x="894" y="314"/>
                  <a:pt x="897" y="322"/>
                </a:cubicBezTo>
                <a:cubicBezTo>
                  <a:pt x="901" y="335"/>
                  <a:pt x="909" y="345"/>
                  <a:pt x="916" y="356"/>
                </a:cubicBezTo>
                <a:cubicBezTo>
                  <a:pt x="920" y="362"/>
                  <a:pt x="924" y="369"/>
                  <a:pt x="928" y="375"/>
                </a:cubicBezTo>
                <a:cubicBezTo>
                  <a:pt x="930" y="379"/>
                  <a:pt x="936" y="379"/>
                  <a:pt x="940" y="380"/>
                </a:cubicBezTo>
                <a:cubicBezTo>
                  <a:pt x="946" y="383"/>
                  <a:pt x="953" y="385"/>
                  <a:pt x="959" y="388"/>
                </a:cubicBezTo>
                <a:cubicBezTo>
                  <a:pt x="961" y="388"/>
                  <a:pt x="970" y="389"/>
                  <a:pt x="970" y="387"/>
                </a:cubicBezTo>
                <a:cubicBezTo>
                  <a:pt x="975" y="375"/>
                  <a:pt x="979" y="362"/>
                  <a:pt x="983" y="349"/>
                </a:cubicBezTo>
                <a:cubicBezTo>
                  <a:pt x="986" y="339"/>
                  <a:pt x="990" y="329"/>
                  <a:pt x="993" y="318"/>
                </a:cubicBezTo>
                <a:cubicBezTo>
                  <a:pt x="995" y="313"/>
                  <a:pt x="995" y="313"/>
                  <a:pt x="1000" y="311"/>
                </a:cubicBezTo>
                <a:cubicBezTo>
                  <a:pt x="1007" y="309"/>
                  <a:pt x="1014" y="307"/>
                  <a:pt x="1020" y="305"/>
                </a:cubicBezTo>
                <a:cubicBezTo>
                  <a:pt x="1024" y="303"/>
                  <a:pt x="1031" y="303"/>
                  <a:pt x="1034" y="300"/>
                </a:cubicBezTo>
                <a:cubicBezTo>
                  <a:pt x="1038" y="297"/>
                  <a:pt x="1042" y="290"/>
                  <a:pt x="1045" y="286"/>
                </a:cubicBezTo>
                <a:cubicBezTo>
                  <a:pt x="1048" y="282"/>
                  <a:pt x="1049" y="280"/>
                  <a:pt x="1054" y="279"/>
                </a:cubicBezTo>
                <a:cubicBezTo>
                  <a:pt x="1060" y="277"/>
                  <a:pt x="1066" y="276"/>
                  <a:pt x="1072" y="274"/>
                </a:cubicBezTo>
                <a:cubicBezTo>
                  <a:pt x="1081" y="272"/>
                  <a:pt x="1092" y="271"/>
                  <a:pt x="1100" y="266"/>
                </a:cubicBezTo>
                <a:cubicBezTo>
                  <a:pt x="1111" y="260"/>
                  <a:pt x="1121" y="253"/>
                  <a:pt x="1131" y="247"/>
                </a:cubicBezTo>
                <a:cubicBezTo>
                  <a:pt x="1136" y="241"/>
                  <a:pt x="1136" y="241"/>
                  <a:pt x="1134" y="234"/>
                </a:cubicBezTo>
                <a:close/>
                <a:moveTo>
                  <a:pt x="2155" y="814"/>
                </a:moveTo>
                <a:cubicBezTo>
                  <a:pt x="2157" y="813"/>
                  <a:pt x="2161" y="813"/>
                  <a:pt x="2161" y="810"/>
                </a:cubicBezTo>
                <a:cubicBezTo>
                  <a:pt x="2161" y="807"/>
                  <a:pt x="2162" y="804"/>
                  <a:pt x="2165" y="804"/>
                </a:cubicBezTo>
                <a:cubicBezTo>
                  <a:pt x="2165" y="801"/>
                  <a:pt x="2165" y="799"/>
                  <a:pt x="2162" y="799"/>
                </a:cubicBezTo>
                <a:cubicBezTo>
                  <a:pt x="2162" y="799"/>
                  <a:pt x="2162" y="800"/>
                  <a:pt x="2162" y="801"/>
                </a:cubicBezTo>
                <a:cubicBezTo>
                  <a:pt x="2155" y="797"/>
                  <a:pt x="2151" y="803"/>
                  <a:pt x="2146" y="806"/>
                </a:cubicBezTo>
                <a:cubicBezTo>
                  <a:pt x="2146" y="811"/>
                  <a:pt x="2145" y="812"/>
                  <a:pt x="2149" y="815"/>
                </a:cubicBezTo>
                <a:cubicBezTo>
                  <a:pt x="2151" y="816"/>
                  <a:pt x="2152" y="816"/>
                  <a:pt x="2154" y="816"/>
                </a:cubicBezTo>
                <a:cubicBezTo>
                  <a:pt x="2156" y="816"/>
                  <a:pt x="2154" y="814"/>
                  <a:pt x="2155" y="814"/>
                </a:cubicBezTo>
                <a:close/>
                <a:moveTo>
                  <a:pt x="2124" y="1024"/>
                </a:moveTo>
                <a:cubicBezTo>
                  <a:pt x="2125" y="1017"/>
                  <a:pt x="2124" y="1009"/>
                  <a:pt x="2126" y="1003"/>
                </a:cubicBezTo>
                <a:cubicBezTo>
                  <a:pt x="2128" y="996"/>
                  <a:pt x="2120" y="991"/>
                  <a:pt x="2115" y="997"/>
                </a:cubicBezTo>
                <a:cubicBezTo>
                  <a:pt x="2119" y="993"/>
                  <a:pt x="2115" y="993"/>
                  <a:pt x="2115" y="990"/>
                </a:cubicBezTo>
                <a:cubicBezTo>
                  <a:pt x="2114" y="988"/>
                  <a:pt x="2114" y="983"/>
                  <a:pt x="2113" y="982"/>
                </a:cubicBezTo>
                <a:cubicBezTo>
                  <a:pt x="2111" y="982"/>
                  <a:pt x="2107" y="981"/>
                  <a:pt x="2107" y="979"/>
                </a:cubicBezTo>
                <a:cubicBezTo>
                  <a:pt x="2106" y="976"/>
                  <a:pt x="2109" y="975"/>
                  <a:pt x="2109" y="972"/>
                </a:cubicBezTo>
                <a:cubicBezTo>
                  <a:pt x="2108" y="969"/>
                  <a:pt x="2103" y="969"/>
                  <a:pt x="2103" y="967"/>
                </a:cubicBezTo>
                <a:cubicBezTo>
                  <a:pt x="2103" y="963"/>
                  <a:pt x="2102" y="965"/>
                  <a:pt x="2099" y="963"/>
                </a:cubicBezTo>
                <a:cubicBezTo>
                  <a:pt x="2096" y="961"/>
                  <a:pt x="2100" y="960"/>
                  <a:pt x="2095" y="959"/>
                </a:cubicBezTo>
                <a:cubicBezTo>
                  <a:pt x="2092" y="959"/>
                  <a:pt x="2090" y="959"/>
                  <a:pt x="2089" y="957"/>
                </a:cubicBezTo>
                <a:cubicBezTo>
                  <a:pt x="2085" y="952"/>
                  <a:pt x="2081" y="951"/>
                  <a:pt x="2077" y="947"/>
                </a:cubicBezTo>
                <a:cubicBezTo>
                  <a:pt x="2073" y="944"/>
                  <a:pt x="2068" y="941"/>
                  <a:pt x="2065" y="937"/>
                </a:cubicBezTo>
                <a:cubicBezTo>
                  <a:pt x="2062" y="932"/>
                  <a:pt x="2063" y="929"/>
                  <a:pt x="2056" y="928"/>
                </a:cubicBezTo>
                <a:cubicBezTo>
                  <a:pt x="2054" y="928"/>
                  <a:pt x="2044" y="924"/>
                  <a:pt x="2043" y="926"/>
                </a:cubicBezTo>
                <a:cubicBezTo>
                  <a:pt x="2041" y="928"/>
                  <a:pt x="2049" y="938"/>
                  <a:pt x="2051" y="940"/>
                </a:cubicBezTo>
                <a:cubicBezTo>
                  <a:pt x="2054" y="942"/>
                  <a:pt x="2061" y="944"/>
                  <a:pt x="2061" y="949"/>
                </a:cubicBezTo>
                <a:cubicBezTo>
                  <a:pt x="2061" y="956"/>
                  <a:pt x="2069" y="955"/>
                  <a:pt x="2070" y="961"/>
                </a:cubicBezTo>
                <a:cubicBezTo>
                  <a:pt x="2071" y="964"/>
                  <a:pt x="2072" y="968"/>
                  <a:pt x="2073" y="971"/>
                </a:cubicBezTo>
                <a:cubicBezTo>
                  <a:pt x="2074" y="974"/>
                  <a:pt x="2076" y="973"/>
                  <a:pt x="2077" y="974"/>
                </a:cubicBezTo>
                <a:cubicBezTo>
                  <a:pt x="2081" y="978"/>
                  <a:pt x="2083" y="987"/>
                  <a:pt x="2086" y="992"/>
                </a:cubicBezTo>
                <a:cubicBezTo>
                  <a:pt x="2088" y="997"/>
                  <a:pt x="2091" y="1000"/>
                  <a:pt x="2094" y="1003"/>
                </a:cubicBezTo>
                <a:cubicBezTo>
                  <a:pt x="2101" y="1010"/>
                  <a:pt x="2107" y="1018"/>
                  <a:pt x="2115" y="1024"/>
                </a:cubicBezTo>
                <a:cubicBezTo>
                  <a:pt x="2115" y="1023"/>
                  <a:pt x="2115" y="1021"/>
                  <a:pt x="2115" y="1020"/>
                </a:cubicBezTo>
                <a:cubicBezTo>
                  <a:pt x="2119" y="1024"/>
                  <a:pt x="2121" y="1018"/>
                  <a:pt x="2124" y="1024"/>
                </a:cubicBezTo>
                <a:close/>
                <a:moveTo>
                  <a:pt x="2141" y="995"/>
                </a:moveTo>
                <a:cubicBezTo>
                  <a:pt x="2137" y="991"/>
                  <a:pt x="2138" y="1000"/>
                  <a:pt x="2139" y="1001"/>
                </a:cubicBezTo>
                <a:cubicBezTo>
                  <a:pt x="2144" y="1003"/>
                  <a:pt x="2144" y="997"/>
                  <a:pt x="2141" y="995"/>
                </a:cubicBezTo>
                <a:close/>
                <a:moveTo>
                  <a:pt x="2185" y="1039"/>
                </a:moveTo>
                <a:cubicBezTo>
                  <a:pt x="2181" y="1040"/>
                  <a:pt x="2176" y="1037"/>
                  <a:pt x="2177" y="1032"/>
                </a:cubicBezTo>
                <a:cubicBezTo>
                  <a:pt x="2174" y="1033"/>
                  <a:pt x="2167" y="1032"/>
                  <a:pt x="2166" y="1030"/>
                </a:cubicBezTo>
                <a:cubicBezTo>
                  <a:pt x="2163" y="1027"/>
                  <a:pt x="2162" y="1029"/>
                  <a:pt x="2161" y="1032"/>
                </a:cubicBezTo>
                <a:cubicBezTo>
                  <a:pt x="2161" y="1033"/>
                  <a:pt x="2159" y="1032"/>
                  <a:pt x="2157" y="1032"/>
                </a:cubicBezTo>
                <a:cubicBezTo>
                  <a:pt x="2151" y="1032"/>
                  <a:pt x="2147" y="1033"/>
                  <a:pt x="2144" y="1027"/>
                </a:cubicBezTo>
                <a:cubicBezTo>
                  <a:pt x="2143" y="1027"/>
                  <a:pt x="2136" y="1025"/>
                  <a:pt x="2134" y="1024"/>
                </a:cubicBezTo>
                <a:cubicBezTo>
                  <a:pt x="2133" y="1026"/>
                  <a:pt x="2131" y="1025"/>
                  <a:pt x="2128" y="1024"/>
                </a:cubicBezTo>
                <a:cubicBezTo>
                  <a:pt x="2126" y="1024"/>
                  <a:pt x="2126" y="1025"/>
                  <a:pt x="2124" y="1026"/>
                </a:cubicBezTo>
                <a:cubicBezTo>
                  <a:pt x="2119" y="1032"/>
                  <a:pt x="2126" y="1033"/>
                  <a:pt x="2130" y="1033"/>
                </a:cubicBezTo>
                <a:cubicBezTo>
                  <a:pt x="2130" y="1034"/>
                  <a:pt x="2130" y="1035"/>
                  <a:pt x="2129" y="1036"/>
                </a:cubicBezTo>
                <a:cubicBezTo>
                  <a:pt x="2134" y="1037"/>
                  <a:pt x="2139" y="1040"/>
                  <a:pt x="2143" y="1040"/>
                </a:cubicBezTo>
                <a:cubicBezTo>
                  <a:pt x="2146" y="1041"/>
                  <a:pt x="2148" y="1039"/>
                  <a:pt x="2151" y="1039"/>
                </a:cubicBezTo>
                <a:cubicBezTo>
                  <a:pt x="2153" y="1040"/>
                  <a:pt x="2156" y="1041"/>
                  <a:pt x="2158" y="1042"/>
                </a:cubicBezTo>
                <a:cubicBezTo>
                  <a:pt x="2160" y="1043"/>
                  <a:pt x="2162" y="1044"/>
                  <a:pt x="2164" y="1044"/>
                </a:cubicBezTo>
                <a:cubicBezTo>
                  <a:pt x="2166" y="1044"/>
                  <a:pt x="2168" y="1044"/>
                  <a:pt x="2169" y="1045"/>
                </a:cubicBezTo>
                <a:cubicBezTo>
                  <a:pt x="2170" y="1045"/>
                  <a:pt x="2171" y="1043"/>
                  <a:pt x="2172" y="1043"/>
                </a:cubicBezTo>
                <a:cubicBezTo>
                  <a:pt x="2176" y="1044"/>
                  <a:pt x="2178" y="1045"/>
                  <a:pt x="2183" y="1044"/>
                </a:cubicBezTo>
                <a:cubicBezTo>
                  <a:pt x="2186" y="1046"/>
                  <a:pt x="2190" y="1047"/>
                  <a:pt x="2193" y="1048"/>
                </a:cubicBezTo>
                <a:cubicBezTo>
                  <a:pt x="2189" y="1044"/>
                  <a:pt x="2194" y="1037"/>
                  <a:pt x="2185" y="1039"/>
                </a:cubicBezTo>
                <a:close/>
                <a:moveTo>
                  <a:pt x="2119" y="990"/>
                </a:moveTo>
                <a:cubicBezTo>
                  <a:pt x="2121" y="992"/>
                  <a:pt x="2121" y="991"/>
                  <a:pt x="2123" y="991"/>
                </a:cubicBezTo>
                <a:cubicBezTo>
                  <a:pt x="2124" y="991"/>
                  <a:pt x="2124" y="993"/>
                  <a:pt x="2125" y="994"/>
                </a:cubicBezTo>
                <a:cubicBezTo>
                  <a:pt x="2126" y="996"/>
                  <a:pt x="2126" y="997"/>
                  <a:pt x="2127" y="998"/>
                </a:cubicBezTo>
                <a:cubicBezTo>
                  <a:pt x="2129" y="999"/>
                  <a:pt x="2130" y="1000"/>
                  <a:pt x="2132" y="1000"/>
                </a:cubicBezTo>
                <a:cubicBezTo>
                  <a:pt x="2130" y="998"/>
                  <a:pt x="2131" y="997"/>
                  <a:pt x="2132" y="995"/>
                </a:cubicBezTo>
                <a:cubicBezTo>
                  <a:pt x="2126" y="995"/>
                  <a:pt x="2129" y="986"/>
                  <a:pt x="2124" y="986"/>
                </a:cubicBezTo>
                <a:cubicBezTo>
                  <a:pt x="2124" y="987"/>
                  <a:pt x="2124" y="988"/>
                  <a:pt x="2124" y="988"/>
                </a:cubicBezTo>
                <a:cubicBezTo>
                  <a:pt x="2122" y="985"/>
                  <a:pt x="2121" y="988"/>
                  <a:pt x="2119" y="990"/>
                </a:cubicBezTo>
                <a:close/>
              </a:path>
            </a:pathLst>
          </a:custGeom>
          <a:solidFill>
            <a:schemeClr val="accent6">
              <a:lumMod val="20000"/>
              <a:lumOff val="80000"/>
              <a:alpha val="14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 name="TextBox 4">
            <a:extLst>
              <a:ext uri="{FF2B5EF4-FFF2-40B4-BE49-F238E27FC236}">
                <a16:creationId xmlns:a16="http://schemas.microsoft.com/office/drawing/2014/main" id="{6699AC3C-FE44-4341-B799-F20DE8937C2B}"/>
              </a:ext>
            </a:extLst>
          </p:cNvPr>
          <p:cNvSpPr txBox="1"/>
          <p:nvPr/>
        </p:nvSpPr>
        <p:spPr>
          <a:xfrm>
            <a:off x="679717" y="214067"/>
            <a:ext cx="10659576"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Denver Crime Analysis Project Stages </a:t>
            </a:r>
          </a:p>
        </p:txBody>
      </p:sp>
      <p:grpSp>
        <p:nvGrpSpPr>
          <p:cNvPr id="3" name="Group 2">
            <a:extLst>
              <a:ext uri="{FF2B5EF4-FFF2-40B4-BE49-F238E27FC236}">
                <a16:creationId xmlns:a16="http://schemas.microsoft.com/office/drawing/2014/main" id="{E7286D22-9DE8-4EF4-8B56-7E83C578F31F}"/>
              </a:ext>
            </a:extLst>
          </p:cNvPr>
          <p:cNvGrpSpPr/>
          <p:nvPr/>
        </p:nvGrpSpPr>
        <p:grpSpPr>
          <a:xfrm>
            <a:off x="1366329" y="2240761"/>
            <a:ext cx="9308442" cy="2119841"/>
            <a:chOff x="1195937" y="2330450"/>
            <a:chExt cx="9308442" cy="2119841"/>
          </a:xfrm>
          <a:gradFill>
            <a:gsLst>
              <a:gs pos="77000">
                <a:schemeClr val="accent4"/>
              </a:gs>
              <a:gs pos="37180">
                <a:schemeClr val="accent2"/>
              </a:gs>
              <a:gs pos="26000">
                <a:schemeClr val="accent2"/>
              </a:gs>
              <a:gs pos="15000">
                <a:schemeClr val="accent1"/>
              </a:gs>
              <a:gs pos="100000">
                <a:schemeClr val="accent6"/>
              </a:gs>
              <a:gs pos="50439">
                <a:schemeClr val="accent5"/>
              </a:gs>
              <a:gs pos="70000">
                <a:schemeClr val="accent4"/>
              </a:gs>
            </a:gsLst>
            <a:lin ang="0" scaled="0"/>
          </a:gradFill>
        </p:grpSpPr>
        <p:sp>
          <p:nvSpPr>
            <p:cNvPr id="7" name="Block Arc 6">
              <a:extLst>
                <a:ext uri="{FF2B5EF4-FFF2-40B4-BE49-F238E27FC236}">
                  <a16:creationId xmlns:a16="http://schemas.microsoft.com/office/drawing/2014/main" id="{B5FF9505-EFF1-453B-97EE-36B722B62691}"/>
                </a:ext>
              </a:extLst>
            </p:cNvPr>
            <p:cNvSpPr/>
            <p:nvPr/>
          </p:nvSpPr>
          <p:spPr>
            <a:xfrm>
              <a:off x="1195937" y="2343150"/>
              <a:ext cx="2088090" cy="2088091"/>
            </a:xfrm>
            <a:prstGeom prst="blockArc">
              <a:avLst>
                <a:gd name="adj1" fmla="val 1362"/>
                <a:gd name="adj2" fmla="val 10776871"/>
                <a:gd name="adj3" fmla="val 135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5" name="Block Arc 14">
              <a:extLst>
                <a:ext uri="{FF2B5EF4-FFF2-40B4-BE49-F238E27FC236}">
                  <a16:creationId xmlns:a16="http://schemas.microsoft.com/office/drawing/2014/main" id="{C08CC3C3-CFC4-436F-8DE1-872FAD37BCA3}"/>
                </a:ext>
              </a:extLst>
            </p:cNvPr>
            <p:cNvSpPr/>
            <p:nvPr/>
          </p:nvSpPr>
          <p:spPr>
            <a:xfrm rot="10800000">
              <a:off x="2999799" y="2362200"/>
              <a:ext cx="2088090" cy="2088091"/>
            </a:xfrm>
            <a:prstGeom prst="blockArc">
              <a:avLst>
                <a:gd name="adj1" fmla="val 1362"/>
                <a:gd name="adj2" fmla="val 10776871"/>
                <a:gd name="adj3" fmla="val 135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9" name="Block Arc 18">
              <a:extLst>
                <a:ext uri="{FF2B5EF4-FFF2-40B4-BE49-F238E27FC236}">
                  <a16:creationId xmlns:a16="http://schemas.microsoft.com/office/drawing/2014/main" id="{0ED5E047-8BAA-4B2C-A044-4D81951087A1}"/>
                </a:ext>
              </a:extLst>
            </p:cNvPr>
            <p:cNvSpPr/>
            <p:nvPr/>
          </p:nvSpPr>
          <p:spPr>
            <a:xfrm>
              <a:off x="4806113" y="2330450"/>
              <a:ext cx="2088090" cy="2088091"/>
            </a:xfrm>
            <a:prstGeom prst="blockArc">
              <a:avLst>
                <a:gd name="adj1" fmla="val 1362"/>
                <a:gd name="adj2" fmla="val 10776871"/>
                <a:gd name="adj3" fmla="val 135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0" name="Block Arc 19">
              <a:extLst>
                <a:ext uri="{FF2B5EF4-FFF2-40B4-BE49-F238E27FC236}">
                  <a16:creationId xmlns:a16="http://schemas.microsoft.com/office/drawing/2014/main" id="{230BC184-8FBA-4E6F-9EB7-F5AE6A963535}"/>
                </a:ext>
              </a:extLst>
            </p:cNvPr>
            <p:cNvSpPr/>
            <p:nvPr/>
          </p:nvSpPr>
          <p:spPr>
            <a:xfrm rot="10800000">
              <a:off x="6609975" y="2362200"/>
              <a:ext cx="2088090" cy="2088091"/>
            </a:xfrm>
            <a:prstGeom prst="blockArc">
              <a:avLst>
                <a:gd name="adj1" fmla="val 1362"/>
                <a:gd name="adj2" fmla="val 10776871"/>
                <a:gd name="adj3" fmla="val 135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1" name="Block Arc 20">
              <a:extLst>
                <a:ext uri="{FF2B5EF4-FFF2-40B4-BE49-F238E27FC236}">
                  <a16:creationId xmlns:a16="http://schemas.microsoft.com/office/drawing/2014/main" id="{D93A110D-D066-4ED3-B856-FE553DD645DD}"/>
                </a:ext>
              </a:extLst>
            </p:cNvPr>
            <p:cNvSpPr/>
            <p:nvPr/>
          </p:nvSpPr>
          <p:spPr>
            <a:xfrm>
              <a:off x="8416289" y="2330450"/>
              <a:ext cx="2088090" cy="2088091"/>
            </a:xfrm>
            <a:prstGeom prst="blockArc">
              <a:avLst>
                <a:gd name="adj1" fmla="val 1362"/>
                <a:gd name="adj2" fmla="val 10776871"/>
                <a:gd name="adj3" fmla="val 135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sp>
        <p:nvSpPr>
          <p:cNvPr id="22" name="TextBox 21">
            <a:extLst>
              <a:ext uri="{FF2B5EF4-FFF2-40B4-BE49-F238E27FC236}">
                <a16:creationId xmlns:a16="http://schemas.microsoft.com/office/drawing/2014/main" id="{2E80B3B3-8BF0-4942-AE74-AEC342F37D9E}"/>
              </a:ext>
            </a:extLst>
          </p:cNvPr>
          <p:cNvSpPr txBox="1"/>
          <p:nvPr/>
        </p:nvSpPr>
        <p:spPr>
          <a:xfrm>
            <a:off x="1702616" y="2751202"/>
            <a:ext cx="1400362" cy="10926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500" b="1" i="0" u="none" strike="noStrike" kern="1200" cap="none" spc="0" normalizeH="0" baseline="0" noProof="0" dirty="0">
                <a:ln>
                  <a:noFill/>
                </a:ln>
                <a:solidFill>
                  <a:srgbClr val="C2C923"/>
                </a:solidFill>
                <a:effectLst/>
                <a:uLnTx/>
                <a:uFillTx/>
                <a:latin typeface="Open Sans" panose="020B0606030504020204" pitchFamily="34" charset="0"/>
                <a:ea typeface="+mn-ea"/>
                <a:cs typeface="+mn-cs"/>
              </a:rPr>
              <a:t>01</a:t>
            </a:r>
            <a:endParaRPr kumimoji="0" lang="en-GB" sz="6500" b="1" i="0" u="none" strike="noStrike" kern="1200" cap="none" spc="0" normalizeH="0" baseline="0" noProof="0" dirty="0">
              <a:ln>
                <a:noFill/>
              </a:ln>
              <a:solidFill>
                <a:srgbClr val="C2C923"/>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4" name="TextBox 23">
            <a:extLst>
              <a:ext uri="{FF2B5EF4-FFF2-40B4-BE49-F238E27FC236}">
                <a16:creationId xmlns:a16="http://schemas.microsoft.com/office/drawing/2014/main" id="{F37CF925-78CF-479D-B8A1-20288EB49DDF}"/>
              </a:ext>
            </a:extLst>
          </p:cNvPr>
          <p:cNvSpPr txBox="1"/>
          <p:nvPr/>
        </p:nvSpPr>
        <p:spPr>
          <a:xfrm>
            <a:off x="3531416" y="2751202"/>
            <a:ext cx="1400362" cy="10926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500" b="1" i="0" u="none" strike="noStrike" kern="1200" cap="none" spc="0" normalizeH="0" baseline="0" noProof="0" dirty="0">
                <a:ln>
                  <a:noFill/>
                </a:ln>
                <a:solidFill>
                  <a:srgbClr val="42AFB6"/>
                </a:solidFill>
                <a:effectLst/>
                <a:uLnTx/>
                <a:uFillTx/>
                <a:latin typeface="Open Sans" panose="020B0606030504020204" pitchFamily="34" charset="0"/>
                <a:ea typeface="+mn-ea"/>
                <a:cs typeface="+mn-cs"/>
              </a:rPr>
              <a:t>02</a:t>
            </a:r>
            <a:endParaRPr kumimoji="0" lang="en-GB" sz="6500" b="1" i="0" u="none" strike="noStrike" kern="1200" cap="none" spc="0" normalizeH="0" baseline="0" noProof="0" dirty="0">
              <a:ln>
                <a:noFill/>
              </a:ln>
              <a:solidFill>
                <a:srgbClr val="42AFB6"/>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5" name="TextBox 24">
            <a:extLst>
              <a:ext uri="{FF2B5EF4-FFF2-40B4-BE49-F238E27FC236}">
                <a16:creationId xmlns:a16="http://schemas.microsoft.com/office/drawing/2014/main" id="{EDAAFE08-A5B0-4C02-A6A8-B79929DAE499}"/>
              </a:ext>
            </a:extLst>
          </p:cNvPr>
          <p:cNvSpPr txBox="1"/>
          <p:nvPr/>
        </p:nvSpPr>
        <p:spPr>
          <a:xfrm>
            <a:off x="5372916" y="2738502"/>
            <a:ext cx="1400362" cy="10926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500" b="1" i="0" u="none" strike="noStrike" kern="1200" cap="none" spc="0" normalizeH="0" baseline="0" noProof="0" dirty="0">
                <a:ln>
                  <a:noFill/>
                </a:ln>
                <a:solidFill>
                  <a:srgbClr val="FCB414"/>
                </a:solidFill>
                <a:effectLst/>
                <a:uLnTx/>
                <a:uFillTx/>
                <a:latin typeface="Open Sans" panose="020B0606030504020204" pitchFamily="34" charset="0"/>
                <a:ea typeface="+mn-ea"/>
                <a:cs typeface="+mn-cs"/>
              </a:rPr>
              <a:t>03</a:t>
            </a:r>
            <a:endParaRPr kumimoji="0" lang="en-GB" sz="6500" b="1" i="0" u="none" strike="noStrike" kern="1200" cap="none" spc="0" normalizeH="0" baseline="0" noProof="0" dirty="0">
              <a:ln>
                <a:noFill/>
              </a:ln>
              <a:solidFill>
                <a:srgbClr val="FCB414"/>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6" name="TextBox 25">
            <a:extLst>
              <a:ext uri="{FF2B5EF4-FFF2-40B4-BE49-F238E27FC236}">
                <a16:creationId xmlns:a16="http://schemas.microsoft.com/office/drawing/2014/main" id="{2540E7B3-9802-4659-A35B-B3F5A15CCCBB}"/>
              </a:ext>
            </a:extLst>
          </p:cNvPr>
          <p:cNvSpPr txBox="1"/>
          <p:nvPr/>
        </p:nvSpPr>
        <p:spPr>
          <a:xfrm>
            <a:off x="7138216" y="2751202"/>
            <a:ext cx="1400362" cy="10926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500" b="1" i="0" u="none" strike="noStrike" kern="1200" cap="none" spc="0" normalizeH="0" baseline="0" noProof="0" dirty="0">
                <a:ln>
                  <a:noFill/>
                </a:ln>
                <a:solidFill>
                  <a:srgbClr val="CB1B4A"/>
                </a:solidFill>
                <a:effectLst/>
                <a:uLnTx/>
                <a:uFillTx/>
                <a:latin typeface="Open Sans" panose="020B0606030504020204" pitchFamily="34" charset="0"/>
                <a:ea typeface="+mn-ea"/>
                <a:cs typeface="+mn-cs"/>
              </a:rPr>
              <a:t>04</a:t>
            </a:r>
            <a:endParaRPr kumimoji="0" lang="en-GB" sz="6500" b="1" i="0" u="none" strike="noStrike" kern="1200" cap="none" spc="0" normalizeH="0" baseline="0" noProof="0" dirty="0">
              <a:ln>
                <a:noFill/>
              </a:ln>
              <a:solidFill>
                <a:srgbClr val="CB1B4A"/>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7" name="TextBox 26">
            <a:extLst>
              <a:ext uri="{FF2B5EF4-FFF2-40B4-BE49-F238E27FC236}">
                <a16:creationId xmlns:a16="http://schemas.microsoft.com/office/drawing/2014/main" id="{9047EA5D-1BD3-48BA-9EFA-6D7FC06A3E59}"/>
              </a:ext>
            </a:extLst>
          </p:cNvPr>
          <p:cNvSpPr txBox="1"/>
          <p:nvPr/>
        </p:nvSpPr>
        <p:spPr>
          <a:xfrm>
            <a:off x="8990181" y="2751202"/>
            <a:ext cx="1400362" cy="10926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500" b="1" i="0" u="none" strike="noStrike" kern="1200" cap="none" spc="0" normalizeH="0" baseline="0" noProof="0" dirty="0">
                <a:ln>
                  <a:noFill/>
                </a:ln>
                <a:solidFill>
                  <a:srgbClr val="007A7D"/>
                </a:solidFill>
                <a:effectLst/>
                <a:uLnTx/>
                <a:uFillTx/>
                <a:latin typeface="Open Sans" panose="020B0606030504020204" pitchFamily="34" charset="0"/>
                <a:ea typeface="+mn-ea"/>
                <a:cs typeface="+mn-cs"/>
              </a:rPr>
              <a:t>05</a:t>
            </a:r>
            <a:endParaRPr kumimoji="0" lang="en-GB" sz="6500" b="1" i="0" u="none" strike="noStrike" kern="1200" cap="none" spc="0" normalizeH="0" baseline="0" noProof="0" dirty="0">
              <a:ln>
                <a:noFill/>
              </a:ln>
              <a:solidFill>
                <a:srgbClr val="007A7D"/>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8" name="TextBox 27">
            <a:extLst>
              <a:ext uri="{FF2B5EF4-FFF2-40B4-BE49-F238E27FC236}">
                <a16:creationId xmlns:a16="http://schemas.microsoft.com/office/drawing/2014/main" id="{F3B309C9-7371-48A4-874A-0320AB7F3ABF}"/>
              </a:ext>
            </a:extLst>
          </p:cNvPr>
          <p:cNvSpPr txBox="1"/>
          <p:nvPr/>
        </p:nvSpPr>
        <p:spPr>
          <a:xfrm>
            <a:off x="1575187" y="4617537"/>
            <a:ext cx="187923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rPr>
              <a:t>Obtain the Data</a:t>
            </a:r>
            <a:endParaRPr kumimoji="0" lang="en-GB" sz="2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9" name="TextBox 28">
            <a:extLst>
              <a:ext uri="{FF2B5EF4-FFF2-40B4-BE49-F238E27FC236}">
                <a16:creationId xmlns:a16="http://schemas.microsoft.com/office/drawing/2014/main" id="{FB7BA38F-3185-4612-92C5-35278501C321}"/>
              </a:ext>
            </a:extLst>
          </p:cNvPr>
          <p:cNvSpPr txBox="1"/>
          <p:nvPr/>
        </p:nvSpPr>
        <p:spPr>
          <a:xfrm>
            <a:off x="3378587" y="1175837"/>
            <a:ext cx="16703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rPr>
              <a:t>Scrub the Data</a:t>
            </a:r>
            <a:endParaRPr kumimoji="0" lang="en-GB" sz="2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1" name="TextBox 30">
            <a:extLst>
              <a:ext uri="{FF2B5EF4-FFF2-40B4-BE49-F238E27FC236}">
                <a16:creationId xmlns:a16="http://schemas.microsoft.com/office/drawing/2014/main" id="{E2B90775-942F-4C28-BE88-9079E16266D8}"/>
              </a:ext>
            </a:extLst>
          </p:cNvPr>
          <p:cNvSpPr txBox="1"/>
          <p:nvPr/>
        </p:nvSpPr>
        <p:spPr>
          <a:xfrm>
            <a:off x="5194687" y="4617537"/>
            <a:ext cx="16703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rPr>
              <a:t>Explore the Data</a:t>
            </a:r>
            <a:endParaRPr kumimoji="0" lang="en-GB" sz="2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2" name="TextBox 31">
            <a:extLst>
              <a:ext uri="{FF2B5EF4-FFF2-40B4-BE49-F238E27FC236}">
                <a16:creationId xmlns:a16="http://schemas.microsoft.com/office/drawing/2014/main" id="{A5C4E8A6-7921-4944-807C-D9C67259D1BE}"/>
              </a:ext>
            </a:extLst>
          </p:cNvPr>
          <p:cNvSpPr txBox="1"/>
          <p:nvPr/>
        </p:nvSpPr>
        <p:spPr>
          <a:xfrm>
            <a:off x="8915787" y="4617537"/>
            <a:ext cx="16703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rPr>
              <a:t>Interpret the Data</a:t>
            </a:r>
            <a:endParaRPr kumimoji="0" lang="en-GB" sz="2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3" name="TextBox 32">
            <a:extLst>
              <a:ext uri="{FF2B5EF4-FFF2-40B4-BE49-F238E27FC236}">
                <a16:creationId xmlns:a16="http://schemas.microsoft.com/office/drawing/2014/main" id="{3F7EB3C8-2E10-4D44-99EF-B1C2D795677D}"/>
              </a:ext>
            </a:extLst>
          </p:cNvPr>
          <p:cNvSpPr txBox="1"/>
          <p:nvPr/>
        </p:nvSpPr>
        <p:spPr>
          <a:xfrm>
            <a:off x="6947287" y="1175837"/>
            <a:ext cx="16703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rPr>
              <a:t>Model the Data</a:t>
            </a:r>
            <a:endParaRPr kumimoji="0" lang="en-GB" sz="2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3" name="TextBox 22">
            <a:extLst>
              <a:ext uri="{FF2B5EF4-FFF2-40B4-BE49-F238E27FC236}">
                <a16:creationId xmlns:a16="http://schemas.microsoft.com/office/drawing/2014/main" id="{87FD51E9-136B-4BB4-8D8F-E4F8E66BA129}"/>
              </a:ext>
            </a:extLst>
          </p:cNvPr>
          <p:cNvSpPr txBox="1"/>
          <p:nvPr/>
        </p:nvSpPr>
        <p:spPr>
          <a:xfrm>
            <a:off x="1897712" y="5164391"/>
            <a:ext cx="1489241"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O</a:t>
            </a:r>
          </a:p>
        </p:txBody>
      </p:sp>
      <p:sp>
        <p:nvSpPr>
          <p:cNvPr id="34" name="TextBox 33">
            <a:extLst>
              <a:ext uri="{FF2B5EF4-FFF2-40B4-BE49-F238E27FC236}">
                <a16:creationId xmlns:a16="http://schemas.microsoft.com/office/drawing/2014/main" id="{FE9E302D-CE06-45DC-AFEA-66F161A491D0}"/>
              </a:ext>
            </a:extLst>
          </p:cNvPr>
          <p:cNvSpPr txBox="1"/>
          <p:nvPr/>
        </p:nvSpPr>
        <p:spPr>
          <a:xfrm>
            <a:off x="3641913" y="5164391"/>
            <a:ext cx="1489241"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S</a:t>
            </a:r>
          </a:p>
        </p:txBody>
      </p:sp>
      <p:sp>
        <p:nvSpPr>
          <p:cNvPr id="35" name="TextBox 34">
            <a:extLst>
              <a:ext uri="{FF2B5EF4-FFF2-40B4-BE49-F238E27FC236}">
                <a16:creationId xmlns:a16="http://schemas.microsoft.com/office/drawing/2014/main" id="{E6D188EC-2856-48EB-B24C-A71CECE2C589}"/>
              </a:ext>
            </a:extLst>
          </p:cNvPr>
          <p:cNvSpPr txBox="1"/>
          <p:nvPr/>
        </p:nvSpPr>
        <p:spPr>
          <a:xfrm>
            <a:off x="5372916" y="5164391"/>
            <a:ext cx="1489241"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E</a:t>
            </a:r>
          </a:p>
        </p:txBody>
      </p:sp>
      <p:sp>
        <p:nvSpPr>
          <p:cNvPr id="38" name="TextBox 37">
            <a:extLst>
              <a:ext uri="{FF2B5EF4-FFF2-40B4-BE49-F238E27FC236}">
                <a16:creationId xmlns:a16="http://schemas.microsoft.com/office/drawing/2014/main" id="{DC3BEC3A-379B-49CD-8FB8-C21F8FA925B3}"/>
              </a:ext>
            </a:extLst>
          </p:cNvPr>
          <p:cNvSpPr txBox="1"/>
          <p:nvPr/>
        </p:nvSpPr>
        <p:spPr>
          <a:xfrm>
            <a:off x="7134531" y="5164391"/>
            <a:ext cx="1489241"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M</a:t>
            </a:r>
          </a:p>
        </p:txBody>
      </p:sp>
      <p:sp>
        <p:nvSpPr>
          <p:cNvPr id="39" name="TextBox 38">
            <a:extLst>
              <a:ext uri="{FF2B5EF4-FFF2-40B4-BE49-F238E27FC236}">
                <a16:creationId xmlns:a16="http://schemas.microsoft.com/office/drawing/2014/main" id="{8C84308F-9D5A-4189-B639-4E61F82577CE}"/>
              </a:ext>
            </a:extLst>
          </p:cNvPr>
          <p:cNvSpPr txBox="1"/>
          <p:nvPr/>
        </p:nvSpPr>
        <p:spPr>
          <a:xfrm>
            <a:off x="8844115" y="5164391"/>
            <a:ext cx="1489241"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N</a:t>
            </a:r>
          </a:p>
        </p:txBody>
      </p:sp>
      <p:pic>
        <p:nvPicPr>
          <p:cNvPr id="6" name="Audio 5">
            <a:hlinkClick r:id="" action="ppaction://media"/>
            <a:extLst>
              <a:ext uri="{FF2B5EF4-FFF2-40B4-BE49-F238E27FC236}">
                <a16:creationId xmlns:a16="http://schemas.microsoft.com/office/drawing/2014/main" id="{DDC5BC3C-06B5-4354-86E9-4D3DA424836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976673135"/>
      </p:ext>
    </p:extLst>
  </p:cSld>
  <p:clrMapOvr>
    <a:masterClrMapping/>
  </p:clrMapOvr>
  <mc:AlternateContent xmlns:mc="http://schemas.openxmlformats.org/markup-compatibility/2006" xmlns:p14="http://schemas.microsoft.com/office/powerpoint/2010/main">
    <mc:Choice Requires="p14">
      <p:transition spd="slow" p14:dur="2000" advTm="50778"/>
    </mc:Choice>
    <mc:Fallback xmlns="">
      <p:transition spd="slow" advTm="50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3650BAF-1624-4F46-81C3-F83D7B775E8B}"/>
              </a:ext>
            </a:extLst>
          </p:cNvPr>
          <p:cNvGrpSpPr/>
          <p:nvPr/>
        </p:nvGrpSpPr>
        <p:grpSpPr>
          <a:xfrm>
            <a:off x="8405129" y="4124016"/>
            <a:ext cx="2581657" cy="2137049"/>
            <a:chOff x="8405129" y="4124016"/>
            <a:chExt cx="2581657" cy="2137049"/>
          </a:xfrm>
        </p:grpSpPr>
        <p:sp>
          <p:nvSpPr>
            <p:cNvPr id="65" name="Rectangle 64">
              <a:extLst>
                <a:ext uri="{FF2B5EF4-FFF2-40B4-BE49-F238E27FC236}">
                  <a16:creationId xmlns:a16="http://schemas.microsoft.com/office/drawing/2014/main" id="{F60785E1-920B-4EE8-9BC6-3746616CC910}"/>
                </a:ext>
              </a:extLst>
            </p:cNvPr>
            <p:cNvSpPr/>
            <p:nvPr/>
          </p:nvSpPr>
          <p:spPr>
            <a:xfrm>
              <a:off x="8405129" y="4124016"/>
              <a:ext cx="2581657" cy="2108130"/>
            </a:xfrm>
            <a:prstGeom prst="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8DC2590-32A9-4AC3-A758-CB767519188D}"/>
                </a:ext>
              </a:extLst>
            </p:cNvPr>
            <p:cNvSpPr/>
            <p:nvPr/>
          </p:nvSpPr>
          <p:spPr>
            <a:xfrm>
              <a:off x="8405129" y="6181416"/>
              <a:ext cx="2581657" cy="796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 name="Group 3">
            <a:extLst>
              <a:ext uri="{FF2B5EF4-FFF2-40B4-BE49-F238E27FC236}">
                <a16:creationId xmlns:a16="http://schemas.microsoft.com/office/drawing/2014/main" id="{644E2700-6F9A-4B13-83EB-C99A694DB168}"/>
              </a:ext>
            </a:extLst>
          </p:cNvPr>
          <p:cNvGrpSpPr/>
          <p:nvPr/>
        </p:nvGrpSpPr>
        <p:grpSpPr>
          <a:xfrm>
            <a:off x="1220085" y="4124016"/>
            <a:ext cx="2581657" cy="2137049"/>
            <a:chOff x="1220085" y="4124016"/>
            <a:chExt cx="2581657" cy="2137049"/>
          </a:xfrm>
        </p:grpSpPr>
        <p:sp>
          <p:nvSpPr>
            <p:cNvPr id="61" name="Rectangle 60">
              <a:extLst>
                <a:ext uri="{FF2B5EF4-FFF2-40B4-BE49-F238E27FC236}">
                  <a16:creationId xmlns:a16="http://schemas.microsoft.com/office/drawing/2014/main" id="{081ED8F9-FA35-46E4-A111-6E26EEF77E2D}"/>
                </a:ext>
              </a:extLst>
            </p:cNvPr>
            <p:cNvSpPr/>
            <p:nvPr/>
          </p:nvSpPr>
          <p:spPr>
            <a:xfrm>
              <a:off x="1220085" y="4124016"/>
              <a:ext cx="2581657" cy="2108130"/>
            </a:xfrm>
            <a:prstGeom prst="rect">
              <a:avLst/>
            </a:prstGeom>
            <a:solidFill>
              <a:schemeClr val="accent5">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AB10E3E3-BD8F-40FF-8E28-66FEC53D2FE3}"/>
                </a:ext>
              </a:extLst>
            </p:cNvPr>
            <p:cNvSpPr/>
            <p:nvPr/>
          </p:nvSpPr>
          <p:spPr>
            <a:xfrm>
              <a:off x="1220085" y="6181416"/>
              <a:ext cx="2581657" cy="796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3" name="Group 2">
            <a:extLst>
              <a:ext uri="{FF2B5EF4-FFF2-40B4-BE49-F238E27FC236}">
                <a16:creationId xmlns:a16="http://schemas.microsoft.com/office/drawing/2014/main" id="{758A07F6-9686-4B7B-87BB-CDD861143399}"/>
              </a:ext>
            </a:extLst>
          </p:cNvPr>
          <p:cNvGrpSpPr/>
          <p:nvPr/>
        </p:nvGrpSpPr>
        <p:grpSpPr>
          <a:xfrm>
            <a:off x="4442938" y="4124016"/>
            <a:ext cx="3320995" cy="2137049"/>
            <a:chOff x="4442938" y="4124016"/>
            <a:chExt cx="3320995" cy="2137049"/>
          </a:xfrm>
        </p:grpSpPr>
        <p:sp>
          <p:nvSpPr>
            <p:cNvPr id="62" name="Rectangle 61">
              <a:extLst>
                <a:ext uri="{FF2B5EF4-FFF2-40B4-BE49-F238E27FC236}">
                  <a16:creationId xmlns:a16="http://schemas.microsoft.com/office/drawing/2014/main" id="{87210F91-94DD-45E7-B551-F12A6A500EBA}"/>
                </a:ext>
              </a:extLst>
            </p:cNvPr>
            <p:cNvSpPr/>
            <p:nvPr/>
          </p:nvSpPr>
          <p:spPr>
            <a:xfrm>
              <a:off x="4442938" y="4124016"/>
              <a:ext cx="3320995" cy="2108130"/>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88C069E6-A4D4-4420-9161-D0167DC96E62}"/>
                </a:ext>
              </a:extLst>
            </p:cNvPr>
            <p:cNvSpPr/>
            <p:nvPr/>
          </p:nvSpPr>
          <p:spPr>
            <a:xfrm>
              <a:off x="4442938" y="6181416"/>
              <a:ext cx="3320995" cy="796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9B8C1B79-74CD-4966-8BAA-84F8C87CB299}"/>
              </a:ext>
            </a:extLst>
          </p:cNvPr>
          <p:cNvSpPr/>
          <p:nvPr/>
        </p:nvSpPr>
        <p:spPr>
          <a:xfrm>
            <a:off x="888390" y="0"/>
            <a:ext cx="10344572" cy="40358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66288A5-37A7-479D-9050-4535FE30645D}"/>
              </a:ext>
            </a:extLst>
          </p:cNvPr>
          <p:cNvSpPr txBox="1"/>
          <p:nvPr/>
        </p:nvSpPr>
        <p:spPr>
          <a:xfrm>
            <a:off x="779522" y="377951"/>
            <a:ext cx="10667606"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Obtain The Data</a:t>
            </a:r>
          </a:p>
        </p:txBody>
      </p:sp>
      <p:sp>
        <p:nvSpPr>
          <p:cNvPr id="45" name="TextBox 44">
            <a:extLst>
              <a:ext uri="{FF2B5EF4-FFF2-40B4-BE49-F238E27FC236}">
                <a16:creationId xmlns:a16="http://schemas.microsoft.com/office/drawing/2014/main" id="{B62E3419-C206-4079-9AA5-799CD00C1D70}"/>
              </a:ext>
            </a:extLst>
          </p:cNvPr>
          <p:cNvSpPr txBox="1"/>
          <p:nvPr/>
        </p:nvSpPr>
        <p:spPr>
          <a:xfrm>
            <a:off x="1404267" y="4785666"/>
            <a:ext cx="2213292"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Date Time stamped data of specific incidents</a:t>
            </a:r>
          </a:p>
        </p:txBody>
      </p:sp>
      <p:sp>
        <p:nvSpPr>
          <p:cNvPr id="63" name="TextBox 62">
            <a:extLst>
              <a:ext uri="{FF2B5EF4-FFF2-40B4-BE49-F238E27FC236}">
                <a16:creationId xmlns:a16="http://schemas.microsoft.com/office/drawing/2014/main" id="{9048923B-EAEA-4E61-B955-870AB6AF7FD5}"/>
              </a:ext>
            </a:extLst>
          </p:cNvPr>
          <p:cNvSpPr txBox="1"/>
          <p:nvPr/>
        </p:nvSpPr>
        <p:spPr>
          <a:xfrm>
            <a:off x="4442938" y="4780988"/>
            <a:ext cx="3306123"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rPr>
              <a:t>2010 neighborhood statistics</a:t>
            </a:r>
            <a:r>
              <a:rPr kumimoji="0" lang="en-US" sz="1400" b="0" i="0" u="none" strike="noStrike" kern="1200" cap="none" spc="0" normalizeH="0" noProof="0" dirty="0">
                <a:ln>
                  <a:noFill/>
                </a:ln>
                <a:solidFill>
                  <a:srgbClr val="FFFFFF"/>
                </a:solidFill>
                <a:effectLst/>
                <a:uLnTx/>
                <a:uFillTx/>
                <a:latin typeface="Open Sans" panose="020B0606030504020204" pitchFamily="34" charset="0"/>
              </a:rPr>
              <a:t> of resident demographics and occupancy</a:t>
            </a:r>
            <a:endParaRPr kumimoji="0" lang="en-GB" sz="14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66" name="TextBox 65">
            <a:extLst>
              <a:ext uri="{FF2B5EF4-FFF2-40B4-BE49-F238E27FC236}">
                <a16:creationId xmlns:a16="http://schemas.microsoft.com/office/drawing/2014/main" id="{DCBB3AEA-D880-4943-A29B-CF20AFBF92E2}"/>
              </a:ext>
            </a:extLst>
          </p:cNvPr>
          <p:cNvSpPr txBox="1"/>
          <p:nvPr/>
        </p:nvSpPr>
        <p:spPr>
          <a:xfrm>
            <a:off x="8405129" y="4780988"/>
            <a:ext cx="2566786"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rPr>
              <a:t>Catalog of criminal and non-criminal</a:t>
            </a:r>
            <a:r>
              <a:rPr kumimoji="0" lang="en-US" sz="1400" b="0" i="0" u="none" strike="noStrike" kern="1200" cap="none" spc="0" normalizeH="0" noProof="0" dirty="0">
                <a:ln>
                  <a:noFill/>
                </a:ln>
                <a:solidFill>
                  <a:srgbClr val="FFFFFF"/>
                </a:solidFill>
                <a:effectLst/>
                <a:uLnTx/>
                <a:uFillTx/>
                <a:latin typeface="Open Sans" panose="020B0606030504020204" pitchFamily="34" charset="0"/>
              </a:rPr>
              <a:t> incident codes</a:t>
            </a:r>
            <a:endParaRPr kumimoji="0" lang="en-GB" sz="14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8" name="TextBox 37">
            <a:extLst>
              <a:ext uri="{FF2B5EF4-FFF2-40B4-BE49-F238E27FC236}">
                <a16:creationId xmlns:a16="http://schemas.microsoft.com/office/drawing/2014/main" id="{01CF5874-398A-4847-AF9F-9A212DF9BCA1}"/>
              </a:ext>
            </a:extLst>
          </p:cNvPr>
          <p:cNvSpPr txBox="1"/>
          <p:nvPr/>
        </p:nvSpPr>
        <p:spPr>
          <a:xfrm>
            <a:off x="4510428" y="4132866"/>
            <a:ext cx="320161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Demographics</a:t>
            </a:r>
          </a:p>
        </p:txBody>
      </p:sp>
      <p:sp>
        <p:nvSpPr>
          <p:cNvPr id="39" name="TextBox 38">
            <a:extLst>
              <a:ext uri="{FF2B5EF4-FFF2-40B4-BE49-F238E27FC236}">
                <a16:creationId xmlns:a16="http://schemas.microsoft.com/office/drawing/2014/main" id="{E6A26AFA-2726-49BD-9D9E-FE3183459762}"/>
              </a:ext>
            </a:extLst>
          </p:cNvPr>
          <p:cNvSpPr txBox="1"/>
          <p:nvPr/>
        </p:nvSpPr>
        <p:spPr>
          <a:xfrm>
            <a:off x="902669" y="4124016"/>
            <a:ext cx="320161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Incidents</a:t>
            </a:r>
            <a:endParaRPr kumimoji="0" lang="en-GB" sz="4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0" name="TextBox 39">
            <a:extLst>
              <a:ext uri="{FF2B5EF4-FFF2-40B4-BE49-F238E27FC236}">
                <a16:creationId xmlns:a16="http://schemas.microsoft.com/office/drawing/2014/main" id="{7747E29B-55AD-4C46-BF41-631FCBACFD3D}"/>
              </a:ext>
            </a:extLst>
          </p:cNvPr>
          <p:cNvSpPr txBox="1"/>
          <p:nvPr/>
        </p:nvSpPr>
        <p:spPr>
          <a:xfrm>
            <a:off x="8184352" y="4124016"/>
            <a:ext cx="304861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Codes</a:t>
            </a:r>
            <a:endParaRPr kumimoji="0" lang="en-GB" sz="4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2" name="Oval 41">
            <a:extLst>
              <a:ext uri="{FF2B5EF4-FFF2-40B4-BE49-F238E27FC236}">
                <a16:creationId xmlns:a16="http://schemas.microsoft.com/office/drawing/2014/main" id="{3E0FDFB0-0AF5-4A10-BDDE-31E1F42BAE80}"/>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a:t>
            </a:r>
          </a:p>
        </p:txBody>
      </p:sp>
      <p:sp>
        <p:nvSpPr>
          <p:cNvPr id="44" name="Freeform 14">
            <a:extLst>
              <a:ext uri="{FF2B5EF4-FFF2-40B4-BE49-F238E27FC236}">
                <a16:creationId xmlns:a16="http://schemas.microsoft.com/office/drawing/2014/main" id="{B2C4D080-ECDD-41CC-A951-9FEB7093276F}"/>
              </a:ext>
            </a:extLst>
          </p:cNvPr>
          <p:cNvSpPr>
            <a:spLocks/>
          </p:cNvSpPr>
          <p:nvPr/>
        </p:nvSpPr>
        <p:spPr bwMode="auto">
          <a:xfrm>
            <a:off x="1400100" y="1844588"/>
            <a:ext cx="2159935" cy="2159934"/>
          </a:xfrm>
          <a:custGeom>
            <a:avLst/>
            <a:gdLst>
              <a:gd name="T0" fmla="*/ 79 w 275"/>
              <a:gd name="T1" fmla="*/ 58 h 275"/>
              <a:gd name="T2" fmla="*/ 137 w 275"/>
              <a:gd name="T3" fmla="*/ 0 h 275"/>
              <a:gd name="T4" fmla="*/ 182 w 275"/>
              <a:gd name="T5" fmla="*/ 46 h 275"/>
              <a:gd name="T6" fmla="*/ 167 w 275"/>
              <a:gd name="T7" fmla="*/ 54 h 275"/>
              <a:gd name="T8" fmla="*/ 145 w 275"/>
              <a:gd name="T9" fmla="*/ 99 h 275"/>
              <a:gd name="T10" fmla="*/ 202 w 275"/>
              <a:gd name="T11" fmla="*/ 121 h 275"/>
              <a:gd name="T12" fmla="*/ 222 w 275"/>
              <a:gd name="T13" fmla="*/ 97 h 275"/>
              <a:gd name="T14" fmla="*/ 226 w 275"/>
              <a:gd name="T15" fmla="*/ 89 h 275"/>
              <a:gd name="T16" fmla="*/ 248 w 275"/>
              <a:gd name="T17" fmla="*/ 109 h 275"/>
              <a:gd name="T18" fmla="*/ 272 w 275"/>
              <a:gd name="T19" fmla="*/ 134 h 275"/>
              <a:gd name="T20" fmla="*/ 272 w 275"/>
              <a:gd name="T21" fmla="*/ 140 h 275"/>
              <a:gd name="T22" fmla="*/ 218 w 275"/>
              <a:gd name="T23" fmla="*/ 194 h 275"/>
              <a:gd name="T24" fmla="*/ 220 w 275"/>
              <a:gd name="T25" fmla="*/ 200 h 275"/>
              <a:gd name="T26" fmla="*/ 242 w 275"/>
              <a:gd name="T27" fmla="*/ 212 h 275"/>
              <a:gd name="T28" fmla="*/ 254 w 275"/>
              <a:gd name="T29" fmla="*/ 253 h 275"/>
              <a:gd name="T30" fmla="*/ 230 w 275"/>
              <a:gd name="T31" fmla="*/ 263 h 275"/>
              <a:gd name="T32" fmla="*/ 202 w 275"/>
              <a:gd name="T33" fmla="*/ 238 h 275"/>
              <a:gd name="T34" fmla="*/ 193 w 275"/>
              <a:gd name="T35" fmla="*/ 220 h 275"/>
              <a:gd name="T36" fmla="*/ 179 w 275"/>
              <a:gd name="T37" fmla="*/ 233 h 275"/>
              <a:gd name="T38" fmla="*/ 141 w 275"/>
              <a:gd name="T39" fmla="*/ 272 h 275"/>
              <a:gd name="T40" fmla="*/ 135 w 275"/>
              <a:gd name="T41" fmla="*/ 273 h 275"/>
              <a:gd name="T42" fmla="*/ 91 w 275"/>
              <a:gd name="T43" fmla="*/ 229 h 275"/>
              <a:gd name="T44" fmla="*/ 105 w 275"/>
              <a:gd name="T45" fmla="*/ 221 h 275"/>
              <a:gd name="T46" fmla="*/ 124 w 275"/>
              <a:gd name="T47" fmla="*/ 170 h 275"/>
              <a:gd name="T48" fmla="*/ 89 w 275"/>
              <a:gd name="T49" fmla="*/ 148 h 275"/>
              <a:gd name="T50" fmla="*/ 50 w 275"/>
              <a:gd name="T51" fmla="*/ 178 h 275"/>
              <a:gd name="T52" fmla="*/ 46 w 275"/>
              <a:gd name="T53" fmla="*/ 185 h 275"/>
              <a:gd name="T54" fmla="*/ 41 w 275"/>
              <a:gd name="T55" fmla="*/ 178 h 275"/>
              <a:gd name="T56" fmla="*/ 3 w 275"/>
              <a:gd name="T57" fmla="*/ 141 h 275"/>
              <a:gd name="T58" fmla="*/ 3 w 275"/>
              <a:gd name="T59" fmla="*/ 134 h 275"/>
              <a:gd name="T60" fmla="*/ 55 w 275"/>
              <a:gd name="T61" fmla="*/ 83 h 275"/>
              <a:gd name="T62" fmla="*/ 59 w 275"/>
              <a:gd name="T63" fmla="*/ 79 h 275"/>
              <a:gd name="T64" fmla="*/ 46 w 275"/>
              <a:gd name="T65" fmla="*/ 71 h 275"/>
              <a:gd name="T66" fmla="*/ 27 w 275"/>
              <a:gd name="T67" fmla="*/ 62 h 275"/>
              <a:gd name="T68" fmla="*/ 14 w 275"/>
              <a:gd name="T69" fmla="*/ 23 h 275"/>
              <a:gd name="T70" fmla="*/ 42 w 275"/>
              <a:gd name="T71" fmla="*/ 11 h 275"/>
              <a:gd name="T72" fmla="*/ 67 w 275"/>
              <a:gd name="T73" fmla="*/ 35 h 275"/>
              <a:gd name="T74" fmla="*/ 79 w 275"/>
              <a:gd name="T75" fmla="*/ 5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5" h="275">
                <a:moveTo>
                  <a:pt x="79" y="58"/>
                </a:moveTo>
                <a:cubicBezTo>
                  <a:pt x="99" y="38"/>
                  <a:pt x="118" y="19"/>
                  <a:pt x="137" y="0"/>
                </a:cubicBezTo>
                <a:cubicBezTo>
                  <a:pt x="152" y="16"/>
                  <a:pt x="167" y="31"/>
                  <a:pt x="182" y="46"/>
                </a:cubicBezTo>
                <a:cubicBezTo>
                  <a:pt x="178" y="48"/>
                  <a:pt x="173" y="51"/>
                  <a:pt x="167" y="54"/>
                </a:cubicBezTo>
                <a:cubicBezTo>
                  <a:pt x="151" y="62"/>
                  <a:pt x="141" y="82"/>
                  <a:pt x="145" y="99"/>
                </a:cubicBezTo>
                <a:cubicBezTo>
                  <a:pt x="151" y="125"/>
                  <a:pt x="179" y="135"/>
                  <a:pt x="202" y="121"/>
                </a:cubicBezTo>
                <a:cubicBezTo>
                  <a:pt x="212" y="115"/>
                  <a:pt x="218" y="106"/>
                  <a:pt x="222" y="97"/>
                </a:cubicBezTo>
                <a:cubicBezTo>
                  <a:pt x="224" y="94"/>
                  <a:pt x="225" y="92"/>
                  <a:pt x="226" y="89"/>
                </a:cubicBezTo>
                <a:cubicBezTo>
                  <a:pt x="234" y="96"/>
                  <a:pt x="241" y="102"/>
                  <a:pt x="248" y="109"/>
                </a:cubicBezTo>
                <a:cubicBezTo>
                  <a:pt x="256" y="118"/>
                  <a:pt x="264" y="126"/>
                  <a:pt x="272" y="134"/>
                </a:cubicBezTo>
                <a:cubicBezTo>
                  <a:pt x="275" y="137"/>
                  <a:pt x="275" y="138"/>
                  <a:pt x="272" y="140"/>
                </a:cubicBezTo>
                <a:cubicBezTo>
                  <a:pt x="254" y="158"/>
                  <a:pt x="237" y="176"/>
                  <a:pt x="218" y="194"/>
                </a:cubicBezTo>
                <a:cubicBezTo>
                  <a:pt x="215" y="198"/>
                  <a:pt x="216" y="199"/>
                  <a:pt x="220" y="200"/>
                </a:cubicBezTo>
                <a:cubicBezTo>
                  <a:pt x="227" y="204"/>
                  <a:pt x="235" y="208"/>
                  <a:pt x="242" y="212"/>
                </a:cubicBezTo>
                <a:cubicBezTo>
                  <a:pt x="258" y="220"/>
                  <a:pt x="263" y="240"/>
                  <a:pt x="254" y="253"/>
                </a:cubicBezTo>
                <a:cubicBezTo>
                  <a:pt x="250" y="260"/>
                  <a:pt x="238" y="265"/>
                  <a:pt x="230" y="263"/>
                </a:cubicBezTo>
                <a:cubicBezTo>
                  <a:pt x="215" y="261"/>
                  <a:pt x="208" y="250"/>
                  <a:pt x="202" y="238"/>
                </a:cubicBezTo>
                <a:cubicBezTo>
                  <a:pt x="199" y="232"/>
                  <a:pt x="196" y="226"/>
                  <a:pt x="193" y="220"/>
                </a:cubicBezTo>
                <a:cubicBezTo>
                  <a:pt x="188" y="225"/>
                  <a:pt x="184" y="229"/>
                  <a:pt x="179" y="233"/>
                </a:cubicBezTo>
                <a:cubicBezTo>
                  <a:pt x="166" y="246"/>
                  <a:pt x="154" y="259"/>
                  <a:pt x="141" y="272"/>
                </a:cubicBezTo>
                <a:cubicBezTo>
                  <a:pt x="140" y="273"/>
                  <a:pt x="138" y="275"/>
                  <a:pt x="135" y="273"/>
                </a:cubicBezTo>
                <a:cubicBezTo>
                  <a:pt x="121" y="258"/>
                  <a:pt x="106" y="243"/>
                  <a:pt x="91" y="229"/>
                </a:cubicBezTo>
                <a:cubicBezTo>
                  <a:pt x="96" y="226"/>
                  <a:pt x="100" y="223"/>
                  <a:pt x="105" y="221"/>
                </a:cubicBezTo>
                <a:cubicBezTo>
                  <a:pt x="124" y="211"/>
                  <a:pt x="132" y="189"/>
                  <a:pt x="124" y="170"/>
                </a:cubicBezTo>
                <a:cubicBezTo>
                  <a:pt x="119" y="156"/>
                  <a:pt x="103" y="147"/>
                  <a:pt x="89" y="148"/>
                </a:cubicBezTo>
                <a:cubicBezTo>
                  <a:pt x="69" y="150"/>
                  <a:pt x="58" y="161"/>
                  <a:pt x="50" y="178"/>
                </a:cubicBezTo>
                <a:cubicBezTo>
                  <a:pt x="49" y="180"/>
                  <a:pt x="48" y="181"/>
                  <a:pt x="46" y="185"/>
                </a:cubicBezTo>
                <a:cubicBezTo>
                  <a:pt x="44" y="182"/>
                  <a:pt x="43" y="180"/>
                  <a:pt x="41" y="178"/>
                </a:cubicBezTo>
                <a:cubicBezTo>
                  <a:pt x="28" y="165"/>
                  <a:pt x="16" y="153"/>
                  <a:pt x="3" y="141"/>
                </a:cubicBezTo>
                <a:cubicBezTo>
                  <a:pt x="0" y="138"/>
                  <a:pt x="0" y="137"/>
                  <a:pt x="3" y="134"/>
                </a:cubicBezTo>
                <a:cubicBezTo>
                  <a:pt x="21" y="117"/>
                  <a:pt x="38" y="100"/>
                  <a:pt x="55" y="83"/>
                </a:cubicBezTo>
                <a:cubicBezTo>
                  <a:pt x="56" y="81"/>
                  <a:pt x="57" y="80"/>
                  <a:pt x="59" y="79"/>
                </a:cubicBezTo>
                <a:cubicBezTo>
                  <a:pt x="54" y="76"/>
                  <a:pt x="50" y="74"/>
                  <a:pt x="46" y="71"/>
                </a:cubicBezTo>
                <a:cubicBezTo>
                  <a:pt x="40" y="68"/>
                  <a:pt x="33" y="65"/>
                  <a:pt x="27" y="62"/>
                </a:cubicBezTo>
                <a:cubicBezTo>
                  <a:pt x="13" y="55"/>
                  <a:pt x="7" y="36"/>
                  <a:pt x="14" y="23"/>
                </a:cubicBezTo>
                <a:cubicBezTo>
                  <a:pt x="19" y="13"/>
                  <a:pt x="32" y="9"/>
                  <a:pt x="42" y="11"/>
                </a:cubicBezTo>
                <a:cubicBezTo>
                  <a:pt x="55" y="15"/>
                  <a:pt x="62" y="24"/>
                  <a:pt x="67" y="35"/>
                </a:cubicBezTo>
                <a:cubicBezTo>
                  <a:pt x="70" y="43"/>
                  <a:pt x="74" y="50"/>
                  <a:pt x="79"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6" name="Freeform 15">
            <a:extLst>
              <a:ext uri="{FF2B5EF4-FFF2-40B4-BE49-F238E27FC236}">
                <a16:creationId xmlns:a16="http://schemas.microsoft.com/office/drawing/2014/main" id="{473E7DAF-14EA-4A34-9405-C73242969165}"/>
              </a:ext>
            </a:extLst>
          </p:cNvPr>
          <p:cNvSpPr>
            <a:spLocks/>
          </p:cNvSpPr>
          <p:nvPr/>
        </p:nvSpPr>
        <p:spPr bwMode="auto">
          <a:xfrm>
            <a:off x="8612084" y="1844588"/>
            <a:ext cx="2167746" cy="2152123"/>
          </a:xfrm>
          <a:custGeom>
            <a:avLst/>
            <a:gdLst>
              <a:gd name="T0" fmla="*/ 45 w 276"/>
              <a:gd name="T1" fmla="*/ 92 h 274"/>
              <a:gd name="T2" fmla="*/ 57 w 276"/>
              <a:gd name="T3" fmla="*/ 111 h 274"/>
              <a:gd name="T4" fmla="*/ 116 w 276"/>
              <a:gd name="T5" fmla="*/ 115 h 274"/>
              <a:gd name="T6" fmla="*/ 116 w 276"/>
              <a:gd name="T7" fmla="*/ 64 h 274"/>
              <a:gd name="T8" fmla="*/ 96 w 276"/>
              <a:gd name="T9" fmla="*/ 49 h 274"/>
              <a:gd name="T10" fmla="*/ 91 w 276"/>
              <a:gd name="T11" fmla="*/ 47 h 274"/>
              <a:gd name="T12" fmla="*/ 139 w 276"/>
              <a:gd name="T13" fmla="*/ 0 h 274"/>
              <a:gd name="T14" fmla="*/ 193 w 276"/>
              <a:gd name="T15" fmla="*/ 54 h 274"/>
              <a:gd name="T16" fmla="*/ 196 w 276"/>
              <a:gd name="T17" fmla="*/ 57 h 274"/>
              <a:gd name="T18" fmla="*/ 207 w 276"/>
              <a:gd name="T19" fmla="*/ 36 h 274"/>
              <a:gd name="T20" fmla="*/ 227 w 276"/>
              <a:gd name="T21" fmla="*/ 16 h 274"/>
              <a:gd name="T22" fmla="*/ 253 w 276"/>
              <a:gd name="T23" fmla="*/ 20 h 274"/>
              <a:gd name="T24" fmla="*/ 260 w 276"/>
              <a:gd name="T25" fmla="*/ 46 h 274"/>
              <a:gd name="T26" fmla="*/ 237 w 276"/>
              <a:gd name="T27" fmla="*/ 69 h 274"/>
              <a:gd name="T28" fmla="*/ 218 w 276"/>
              <a:gd name="T29" fmla="*/ 79 h 274"/>
              <a:gd name="T30" fmla="*/ 276 w 276"/>
              <a:gd name="T31" fmla="*/ 137 h 274"/>
              <a:gd name="T32" fmla="*/ 261 w 276"/>
              <a:gd name="T33" fmla="*/ 152 h 274"/>
              <a:gd name="T34" fmla="*/ 220 w 276"/>
              <a:gd name="T35" fmla="*/ 192 h 274"/>
              <a:gd name="T36" fmla="*/ 221 w 276"/>
              <a:gd name="T37" fmla="*/ 198 h 274"/>
              <a:gd name="T38" fmla="*/ 248 w 276"/>
              <a:gd name="T39" fmla="*/ 213 h 274"/>
              <a:gd name="T40" fmla="*/ 253 w 276"/>
              <a:gd name="T41" fmla="*/ 254 h 274"/>
              <a:gd name="T42" fmla="*/ 213 w 276"/>
              <a:gd name="T43" fmla="*/ 250 h 274"/>
              <a:gd name="T44" fmla="*/ 199 w 276"/>
              <a:gd name="T45" fmla="*/ 225 h 274"/>
              <a:gd name="T46" fmla="*/ 195 w 276"/>
              <a:gd name="T47" fmla="*/ 218 h 274"/>
              <a:gd name="T48" fmla="*/ 178 w 276"/>
              <a:gd name="T49" fmla="*/ 234 h 274"/>
              <a:gd name="T50" fmla="*/ 141 w 276"/>
              <a:gd name="T51" fmla="*/ 272 h 274"/>
              <a:gd name="T52" fmla="*/ 135 w 276"/>
              <a:gd name="T53" fmla="*/ 272 h 274"/>
              <a:gd name="T54" fmla="*/ 92 w 276"/>
              <a:gd name="T55" fmla="*/ 229 h 274"/>
              <a:gd name="T56" fmla="*/ 91 w 276"/>
              <a:gd name="T57" fmla="*/ 227 h 274"/>
              <a:gd name="T58" fmla="*/ 108 w 276"/>
              <a:gd name="T59" fmla="*/ 219 h 274"/>
              <a:gd name="T60" fmla="*/ 128 w 276"/>
              <a:gd name="T61" fmla="*/ 174 h 274"/>
              <a:gd name="T62" fmla="*/ 78 w 276"/>
              <a:gd name="T63" fmla="*/ 149 h 274"/>
              <a:gd name="T64" fmla="*/ 52 w 276"/>
              <a:gd name="T65" fmla="*/ 176 h 274"/>
              <a:gd name="T66" fmla="*/ 48 w 276"/>
              <a:gd name="T67" fmla="*/ 184 h 274"/>
              <a:gd name="T68" fmla="*/ 30 w 276"/>
              <a:gd name="T69" fmla="*/ 166 h 274"/>
              <a:gd name="T70" fmla="*/ 4 w 276"/>
              <a:gd name="T71" fmla="*/ 140 h 274"/>
              <a:gd name="T72" fmla="*/ 3 w 276"/>
              <a:gd name="T73" fmla="*/ 135 h 274"/>
              <a:gd name="T74" fmla="*/ 45 w 276"/>
              <a:gd name="T75" fmla="*/ 9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6" h="274">
                <a:moveTo>
                  <a:pt x="45" y="92"/>
                </a:moveTo>
                <a:cubicBezTo>
                  <a:pt x="50" y="99"/>
                  <a:pt x="53" y="106"/>
                  <a:pt x="57" y="111"/>
                </a:cubicBezTo>
                <a:cubicBezTo>
                  <a:pt x="72" y="129"/>
                  <a:pt x="99" y="133"/>
                  <a:pt x="116" y="115"/>
                </a:cubicBezTo>
                <a:cubicBezTo>
                  <a:pt x="129" y="102"/>
                  <a:pt x="129" y="79"/>
                  <a:pt x="116" y="64"/>
                </a:cubicBezTo>
                <a:cubicBezTo>
                  <a:pt x="110" y="57"/>
                  <a:pt x="103" y="53"/>
                  <a:pt x="96" y="49"/>
                </a:cubicBezTo>
                <a:cubicBezTo>
                  <a:pt x="94" y="48"/>
                  <a:pt x="93" y="48"/>
                  <a:pt x="91" y="47"/>
                </a:cubicBezTo>
                <a:cubicBezTo>
                  <a:pt x="106" y="32"/>
                  <a:pt x="139" y="0"/>
                  <a:pt x="139" y="0"/>
                </a:cubicBezTo>
                <a:cubicBezTo>
                  <a:pt x="141" y="3"/>
                  <a:pt x="181" y="42"/>
                  <a:pt x="193" y="54"/>
                </a:cubicBezTo>
                <a:cubicBezTo>
                  <a:pt x="193" y="55"/>
                  <a:pt x="194" y="56"/>
                  <a:pt x="196" y="57"/>
                </a:cubicBezTo>
                <a:cubicBezTo>
                  <a:pt x="200" y="50"/>
                  <a:pt x="204" y="43"/>
                  <a:pt x="207" y="36"/>
                </a:cubicBezTo>
                <a:cubicBezTo>
                  <a:pt x="211" y="27"/>
                  <a:pt x="217" y="19"/>
                  <a:pt x="227" y="16"/>
                </a:cubicBezTo>
                <a:cubicBezTo>
                  <a:pt x="236" y="12"/>
                  <a:pt x="245" y="13"/>
                  <a:pt x="253" y="20"/>
                </a:cubicBezTo>
                <a:cubicBezTo>
                  <a:pt x="261" y="26"/>
                  <a:pt x="263" y="35"/>
                  <a:pt x="260" y="46"/>
                </a:cubicBezTo>
                <a:cubicBezTo>
                  <a:pt x="257" y="58"/>
                  <a:pt x="248" y="64"/>
                  <a:pt x="237" y="69"/>
                </a:cubicBezTo>
                <a:cubicBezTo>
                  <a:pt x="231" y="72"/>
                  <a:pt x="225" y="76"/>
                  <a:pt x="218" y="79"/>
                </a:cubicBezTo>
                <a:cubicBezTo>
                  <a:pt x="237" y="99"/>
                  <a:pt x="256" y="117"/>
                  <a:pt x="276" y="137"/>
                </a:cubicBezTo>
                <a:cubicBezTo>
                  <a:pt x="270" y="142"/>
                  <a:pt x="266" y="147"/>
                  <a:pt x="261" y="152"/>
                </a:cubicBezTo>
                <a:cubicBezTo>
                  <a:pt x="247" y="166"/>
                  <a:pt x="234" y="179"/>
                  <a:pt x="220" y="192"/>
                </a:cubicBezTo>
                <a:cubicBezTo>
                  <a:pt x="217" y="195"/>
                  <a:pt x="218" y="197"/>
                  <a:pt x="221" y="198"/>
                </a:cubicBezTo>
                <a:cubicBezTo>
                  <a:pt x="230" y="203"/>
                  <a:pt x="240" y="207"/>
                  <a:pt x="248" y="213"/>
                </a:cubicBezTo>
                <a:cubicBezTo>
                  <a:pt x="262" y="222"/>
                  <a:pt x="265" y="244"/>
                  <a:pt x="253" y="254"/>
                </a:cubicBezTo>
                <a:cubicBezTo>
                  <a:pt x="242" y="266"/>
                  <a:pt x="223" y="263"/>
                  <a:pt x="213" y="250"/>
                </a:cubicBezTo>
                <a:cubicBezTo>
                  <a:pt x="207" y="242"/>
                  <a:pt x="203" y="233"/>
                  <a:pt x="199" y="225"/>
                </a:cubicBezTo>
                <a:cubicBezTo>
                  <a:pt x="197" y="223"/>
                  <a:pt x="196" y="221"/>
                  <a:pt x="195" y="218"/>
                </a:cubicBezTo>
                <a:cubicBezTo>
                  <a:pt x="189" y="224"/>
                  <a:pt x="184" y="229"/>
                  <a:pt x="178" y="234"/>
                </a:cubicBezTo>
                <a:cubicBezTo>
                  <a:pt x="166" y="247"/>
                  <a:pt x="153" y="259"/>
                  <a:pt x="141" y="272"/>
                </a:cubicBezTo>
                <a:cubicBezTo>
                  <a:pt x="139" y="274"/>
                  <a:pt x="137" y="274"/>
                  <a:pt x="135" y="272"/>
                </a:cubicBezTo>
                <a:cubicBezTo>
                  <a:pt x="121" y="258"/>
                  <a:pt x="107" y="243"/>
                  <a:pt x="92" y="229"/>
                </a:cubicBezTo>
                <a:cubicBezTo>
                  <a:pt x="92" y="229"/>
                  <a:pt x="92" y="228"/>
                  <a:pt x="91" y="227"/>
                </a:cubicBezTo>
                <a:cubicBezTo>
                  <a:pt x="97" y="225"/>
                  <a:pt x="102" y="222"/>
                  <a:pt x="108" y="219"/>
                </a:cubicBezTo>
                <a:cubicBezTo>
                  <a:pt x="123" y="210"/>
                  <a:pt x="132" y="191"/>
                  <a:pt x="128" y="174"/>
                </a:cubicBezTo>
                <a:cubicBezTo>
                  <a:pt x="123" y="151"/>
                  <a:pt x="100" y="141"/>
                  <a:pt x="78" y="149"/>
                </a:cubicBezTo>
                <a:cubicBezTo>
                  <a:pt x="65" y="154"/>
                  <a:pt x="58" y="164"/>
                  <a:pt x="52" y="176"/>
                </a:cubicBezTo>
                <a:cubicBezTo>
                  <a:pt x="51" y="178"/>
                  <a:pt x="49" y="181"/>
                  <a:pt x="48" y="184"/>
                </a:cubicBezTo>
                <a:cubicBezTo>
                  <a:pt x="41" y="178"/>
                  <a:pt x="35" y="172"/>
                  <a:pt x="30" y="166"/>
                </a:cubicBezTo>
                <a:cubicBezTo>
                  <a:pt x="21" y="158"/>
                  <a:pt x="12" y="149"/>
                  <a:pt x="4" y="140"/>
                </a:cubicBezTo>
                <a:cubicBezTo>
                  <a:pt x="2" y="139"/>
                  <a:pt x="0" y="137"/>
                  <a:pt x="3" y="135"/>
                </a:cubicBezTo>
                <a:cubicBezTo>
                  <a:pt x="17" y="121"/>
                  <a:pt x="31" y="106"/>
                  <a:pt x="45" y="9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7" name="Freeform 16">
            <a:extLst>
              <a:ext uri="{FF2B5EF4-FFF2-40B4-BE49-F238E27FC236}">
                <a16:creationId xmlns:a16="http://schemas.microsoft.com/office/drawing/2014/main" id="{779FF2C2-FAFA-4A93-A452-2DA0C906A54E}"/>
              </a:ext>
            </a:extLst>
          </p:cNvPr>
          <p:cNvSpPr>
            <a:spLocks/>
          </p:cNvSpPr>
          <p:nvPr/>
        </p:nvSpPr>
        <p:spPr bwMode="auto">
          <a:xfrm>
            <a:off x="5009998" y="1844587"/>
            <a:ext cx="2152123" cy="2152123"/>
          </a:xfrm>
          <a:custGeom>
            <a:avLst/>
            <a:gdLst>
              <a:gd name="T0" fmla="*/ 216 w 274"/>
              <a:gd name="T1" fmla="*/ 79 h 274"/>
              <a:gd name="T2" fmla="*/ 234 w 274"/>
              <a:gd name="T3" fmla="*/ 98 h 274"/>
              <a:gd name="T4" fmla="*/ 270 w 274"/>
              <a:gd name="T5" fmla="*/ 134 h 274"/>
              <a:gd name="T6" fmla="*/ 274 w 274"/>
              <a:gd name="T7" fmla="*/ 138 h 274"/>
              <a:gd name="T8" fmla="*/ 227 w 274"/>
              <a:gd name="T9" fmla="*/ 184 h 274"/>
              <a:gd name="T10" fmla="*/ 226 w 274"/>
              <a:gd name="T11" fmla="*/ 184 h 274"/>
              <a:gd name="T12" fmla="*/ 214 w 274"/>
              <a:gd name="T13" fmla="*/ 163 h 274"/>
              <a:gd name="T14" fmla="*/ 171 w 274"/>
              <a:gd name="T15" fmla="*/ 146 h 274"/>
              <a:gd name="T16" fmla="*/ 144 w 274"/>
              <a:gd name="T17" fmla="*/ 187 h 274"/>
              <a:gd name="T18" fmla="*/ 174 w 274"/>
              <a:gd name="T19" fmla="*/ 223 h 274"/>
              <a:gd name="T20" fmla="*/ 183 w 274"/>
              <a:gd name="T21" fmla="*/ 227 h 274"/>
              <a:gd name="T22" fmla="*/ 136 w 274"/>
              <a:gd name="T23" fmla="*/ 274 h 274"/>
              <a:gd name="T24" fmla="*/ 90 w 274"/>
              <a:gd name="T25" fmla="*/ 228 h 274"/>
              <a:gd name="T26" fmla="*/ 105 w 274"/>
              <a:gd name="T27" fmla="*/ 220 h 274"/>
              <a:gd name="T28" fmla="*/ 124 w 274"/>
              <a:gd name="T29" fmla="*/ 172 h 274"/>
              <a:gd name="T30" fmla="*/ 95 w 274"/>
              <a:gd name="T31" fmla="*/ 148 h 274"/>
              <a:gd name="T32" fmla="*/ 50 w 274"/>
              <a:gd name="T33" fmla="*/ 176 h 274"/>
              <a:gd name="T34" fmla="*/ 46 w 274"/>
              <a:gd name="T35" fmla="*/ 183 h 274"/>
              <a:gd name="T36" fmla="*/ 0 w 274"/>
              <a:gd name="T37" fmla="*/ 136 h 274"/>
              <a:gd name="T38" fmla="*/ 57 w 274"/>
              <a:gd name="T39" fmla="*/ 80 h 274"/>
              <a:gd name="T40" fmla="*/ 40 w 274"/>
              <a:gd name="T41" fmla="*/ 70 h 274"/>
              <a:gd name="T42" fmla="*/ 25 w 274"/>
              <a:gd name="T43" fmla="*/ 63 h 274"/>
              <a:gd name="T44" fmla="*/ 12 w 274"/>
              <a:gd name="T45" fmla="*/ 31 h 274"/>
              <a:gd name="T46" fmla="*/ 43 w 274"/>
              <a:gd name="T47" fmla="*/ 14 h 274"/>
              <a:gd name="T48" fmla="*/ 67 w 274"/>
              <a:gd name="T49" fmla="*/ 37 h 274"/>
              <a:gd name="T50" fmla="*/ 77 w 274"/>
              <a:gd name="T51" fmla="*/ 57 h 274"/>
              <a:gd name="T52" fmla="*/ 134 w 274"/>
              <a:gd name="T53" fmla="*/ 0 h 274"/>
              <a:gd name="T54" fmla="*/ 194 w 274"/>
              <a:gd name="T55" fmla="*/ 59 h 274"/>
              <a:gd name="T56" fmla="*/ 202 w 274"/>
              <a:gd name="T57" fmla="*/ 44 h 274"/>
              <a:gd name="T58" fmla="*/ 211 w 274"/>
              <a:gd name="T59" fmla="*/ 28 h 274"/>
              <a:gd name="T60" fmla="*/ 246 w 274"/>
              <a:gd name="T61" fmla="*/ 14 h 274"/>
              <a:gd name="T62" fmla="*/ 261 w 274"/>
              <a:gd name="T63" fmla="*/ 43 h 274"/>
              <a:gd name="T64" fmla="*/ 239 w 274"/>
              <a:gd name="T65" fmla="*/ 67 h 274"/>
              <a:gd name="T66" fmla="*/ 216 w 274"/>
              <a:gd name="T67" fmla="*/ 7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74">
                <a:moveTo>
                  <a:pt x="216" y="79"/>
                </a:moveTo>
                <a:cubicBezTo>
                  <a:pt x="222" y="86"/>
                  <a:pt x="228" y="92"/>
                  <a:pt x="234" y="98"/>
                </a:cubicBezTo>
                <a:cubicBezTo>
                  <a:pt x="246" y="110"/>
                  <a:pt x="258" y="122"/>
                  <a:pt x="270" y="134"/>
                </a:cubicBezTo>
                <a:cubicBezTo>
                  <a:pt x="272" y="136"/>
                  <a:pt x="274" y="138"/>
                  <a:pt x="274" y="138"/>
                </a:cubicBezTo>
                <a:cubicBezTo>
                  <a:pt x="274" y="138"/>
                  <a:pt x="242" y="169"/>
                  <a:pt x="227" y="184"/>
                </a:cubicBezTo>
                <a:cubicBezTo>
                  <a:pt x="227" y="184"/>
                  <a:pt x="227" y="184"/>
                  <a:pt x="226" y="184"/>
                </a:cubicBezTo>
                <a:cubicBezTo>
                  <a:pt x="222" y="177"/>
                  <a:pt x="218" y="170"/>
                  <a:pt x="214" y="163"/>
                </a:cubicBezTo>
                <a:cubicBezTo>
                  <a:pt x="204" y="149"/>
                  <a:pt x="186" y="142"/>
                  <a:pt x="171" y="146"/>
                </a:cubicBezTo>
                <a:cubicBezTo>
                  <a:pt x="152" y="151"/>
                  <a:pt x="141" y="168"/>
                  <a:pt x="144" y="187"/>
                </a:cubicBezTo>
                <a:cubicBezTo>
                  <a:pt x="147" y="205"/>
                  <a:pt x="159" y="215"/>
                  <a:pt x="174" y="223"/>
                </a:cubicBezTo>
                <a:cubicBezTo>
                  <a:pt x="177" y="224"/>
                  <a:pt x="180" y="226"/>
                  <a:pt x="183" y="227"/>
                </a:cubicBezTo>
                <a:cubicBezTo>
                  <a:pt x="167" y="243"/>
                  <a:pt x="151" y="259"/>
                  <a:pt x="136" y="274"/>
                </a:cubicBezTo>
                <a:cubicBezTo>
                  <a:pt x="121" y="259"/>
                  <a:pt x="106" y="244"/>
                  <a:pt x="90" y="228"/>
                </a:cubicBezTo>
                <a:cubicBezTo>
                  <a:pt x="95" y="226"/>
                  <a:pt x="100" y="223"/>
                  <a:pt x="105" y="220"/>
                </a:cubicBezTo>
                <a:cubicBezTo>
                  <a:pt x="122" y="210"/>
                  <a:pt x="130" y="191"/>
                  <a:pt x="124" y="172"/>
                </a:cubicBezTo>
                <a:cubicBezTo>
                  <a:pt x="121" y="160"/>
                  <a:pt x="107" y="149"/>
                  <a:pt x="95" y="148"/>
                </a:cubicBezTo>
                <a:cubicBezTo>
                  <a:pt x="74" y="146"/>
                  <a:pt x="60" y="156"/>
                  <a:pt x="50" y="176"/>
                </a:cubicBezTo>
                <a:cubicBezTo>
                  <a:pt x="49" y="178"/>
                  <a:pt x="47" y="181"/>
                  <a:pt x="46" y="183"/>
                </a:cubicBezTo>
                <a:cubicBezTo>
                  <a:pt x="31" y="167"/>
                  <a:pt x="15" y="152"/>
                  <a:pt x="0" y="136"/>
                </a:cubicBezTo>
                <a:cubicBezTo>
                  <a:pt x="18" y="118"/>
                  <a:pt x="37" y="99"/>
                  <a:pt x="57" y="80"/>
                </a:cubicBezTo>
                <a:cubicBezTo>
                  <a:pt x="50" y="76"/>
                  <a:pt x="45" y="73"/>
                  <a:pt x="40" y="70"/>
                </a:cubicBezTo>
                <a:cubicBezTo>
                  <a:pt x="35" y="68"/>
                  <a:pt x="30" y="66"/>
                  <a:pt x="25" y="63"/>
                </a:cubicBezTo>
                <a:cubicBezTo>
                  <a:pt x="14" y="55"/>
                  <a:pt x="9" y="44"/>
                  <a:pt x="12" y="31"/>
                </a:cubicBezTo>
                <a:cubicBezTo>
                  <a:pt x="15" y="17"/>
                  <a:pt x="30" y="10"/>
                  <a:pt x="43" y="14"/>
                </a:cubicBezTo>
                <a:cubicBezTo>
                  <a:pt x="55" y="17"/>
                  <a:pt x="62" y="26"/>
                  <a:pt x="67" y="37"/>
                </a:cubicBezTo>
                <a:cubicBezTo>
                  <a:pt x="70" y="44"/>
                  <a:pt x="74" y="50"/>
                  <a:pt x="77" y="57"/>
                </a:cubicBezTo>
                <a:cubicBezTo>
                  <a:pt x="95" y="39"/>
                  <a:pt x="116" y="19"/>
                  <a:pt x="134" y="0"/>
                </a:cubicBezTo>
                <a:cubicBezTo>
                  <a:pt x="145" y="11"/>
                  <a:pt x="194" y="59"/>
                  <a:pt x="194" y="59"/>
                </a:cubicBezTo>
                <a:cubicBezTo>
                  <a:pt x="194" y="59"/>
                  <a:pt x="200" y="49"/>
                  <a:pt x="202" y="44"/>
                </a:cubicBezTo>
                <a:cubicBezTo>
                  <a:pt x="205" y="39"/>
                  <a:pt x="208" y="33"/>
                  <a:pt x="211" y="28"/>
                </a:cubicBezTo>
                <a:cubicBezTo>
                  <a:pt x="218" y="15"/>
                  <a:pt x="234" y="10"/>
                  <a:pt x="246" y="14"/>
                </a:cubicBezTo>
                <a:cubicBezTo>
                  <a:pt x="257" y="19"/>
                  <a:pt x="263" y="30"/>
                  <a:pt x="261" y="43"/>
                </a:cubicBezTo>
                <a:cubicBezTo>
                  <a:pt x="258" y="55"/>
                  <a:pt x="250" y="62"/>
                  <a:pt x="239" y="67"/>
                </a:cubicBezTo>
                <a:cubicBezTo>
                  <a:pt x="231" y="71"/>
                  <a:pt x="224" y="75"/>
                  <a:pt x="216" y="79"/>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1ED254F0-04E9-4547-9032-5597F3D34324}"/>
              </a:ext>
            </a:extLst>
          </p:cNvPr>
          <p:cNvSpPr txBox="1"/>
          <p:nvPr/>
        </p:nvSpPr>
        <p:spPr>
          <a:xfrm>
            <a:off x="1220086" y="5348210"/>
            <a:ext cx="2566786"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512,946</a:t>
            </a:r>
          </a:p>
        </p:txBody>
      </p:sp>
      <p:sp>
        <p:nvSpPr>
          <p:cNvPr id="49" name="TextBox 48">
            <a:extLst>
              <a:ext uri="{FF2B5EF4-FFF2-40B4-BE49-F238E27FC236}">
                <a16:creationId xmlns:a16="http://schemas.microsoft.com/office/drawing/2014/main" id="{A4BC9772-F12C-49F3-BE7F-91B27229C1A5}"/>
              </a:ext>
            </a:extLst>
          </p:cNvPr>
          <p:cNvSpPr txBox="1"/>
          <p:nvPr/>
        </p:nvSpPr>
        <p:spPr>
          <a:xfrm>
            <a:off x="4777283" y="5348346"/>
            <a:ext cx="2566786"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78</a:t>
            </a:r>
          </a:p>
        </p:txBody>
      </p:sp>
      <p:sp>
        <p:nvSpPr>
          <p:cNvPr id="51" name="TextBox 50">
            <a:extLst>
              <a:ext uri="{FF2B5EF4-FFF2-40B4-BE49-F238E27FC236}">
                <a16:creationId xmlns:a16="http://schemas.microsoft.com/office/drawing/2014/main" id="{E2F57F7D-A532-44F0-9D82-336F4F2EF15B}"/>
              </a:ext>
            </a:extLst>
          </p:cNvPr>
          <p:cNvSpPr txBox="1"/>
          <p:nvPr/>
        </p:nvSpPr>
        <p:spPr>
          <a:xfrm>
            <a:off x="8443694" y="5348210"/>
            <a:ext cx="2566786"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299</a:t>
            </a:r>
          </a:p>
        </p:txBody>
      </p:sp>
      <p:pic>
        <p:nvPicPr>
          <p:cNvPr id="7" name="Audio 6">
            <a:hlinkClick r:id="" action="ppaction://media"/>
            <a:extLst>
              <a:ext uri="{FF2B5EF4-FFF2-40B4-BE49-F238E27FC236}">
                <a16:creationId xmlns:a16="http://schemas.microsoft.com/office/drawing/2014/main" id="{8C7929F4-61FA-4FB3-9DC1-3A9612BE58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23147012"/>
      </p:ext>
    </p:extLst>
  </p:cSld>
  <p:clrMapOvr>
    <a:masterClrMapping/>
  </p:clrMapOvr>
  <mc:AlternateContent xmlns:mc="http://schemas.openxmlformats.org/markup-compatibility/2006" xmlns:p14="http://schemas.microsoft.com/office/powerpoint/2010/main">
    <mc:Choice Requires="p14">
      <p:transition spd="slow" p14:dur="2000" advTm="90227"/>
    </mc:Choice>
    <mc:Fallback xmlns="">
      <p:transition spd="slow" advTm="90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4082FBAF-9A6D-4BA2-A387-F5E8C075442A}"/>
              </a:ext>
            </a:extLst>
          </p:cNvPr>
          <p:cNvSpPr>
            <a:spLocks noEditPoints="1"/>
          </p:cNvSpPr>
          <p:nvPr/>
        </p:nvSpPr>
        <p:spPr bwMode="auto">
          <a:xfrm>
            <a:off x="1482929" y="-820349"/>
            <a:ext cx="680473" cy="677324"/>
          </a:xfrm>
          <a:custGeom>
            <a:avLst/>
            <a:gdLst>
              <a:gd name="T0" fmla="*/ 53 w 107"/>
              <a:gd name="T1" fmla="*/ 0 h 107"/>
              <a:gd name="T2" fmla="*/ 0 w 107"/>
              <a:gd name="T3" fmla="*/ 54 h 107"/>
              <a:gd name="T4" fmla="*/ 53 w 107"/>
              <a:gd name="T5" fmla="*/ 107 h 107"/>
              <a:gd name="T6" fmla="*/ 107 w 107"/>
              <a:gd name="T7" fmla="*/ 54 h 107"/>
              <a:gd name="T8" fmla="*/ 53 w 107"/>
              <a:gd name="T9" fmla="*/ 0 h 107"/>
              <a:gd name="T10" fmla="*/ 53 w 107"/>
              <a:gd name="T11" fmla="*/ 75 h 107"/>
              <a:gd name="T12" fmla="*/ 32 w 107"/>
              <a:gd name="T13" fmla="*/ 54 h 107"/>
              <a:gd name="T14" fmla="*/ 53 w 107"/>
              <a:gd name="T15" fmla="*/ 33 h 107"/>
              <a:gd name="T16" fmla="*/ 74 w 107"/>
              <a:gd name="T17" fmla="*/ 54 h 107"/>
              <a:gd name="T18" fmla="*/ 53 w 107"/>
              <a:gd name="T19" fmla="*/ 7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53" y="0"/>
                </a:moveTo>
                <a:cubicBezTo>
                  <a:pt x="24" y="0"/>
                  <a:pt x="0" y="24"/>
                  <a:pt x="0" y="54"/>
                </a:cubicBezTo>
                <a:cubicBezTo>
                  <a:pt x="0" y="83"/>
                  <a:pt x="24" y="107"/>
                  <a:pt x="53" y="107"/>
                </a:cubicBezTo>
                <a:cubicBezTo>
                  <a:pt x="83" y="107"/>
                  <a:pt x="107" y="83"/>
                  <a:pt x="107" y="54"/>
                </a:cubicBezTo>
                <a:cubicBezTo>
                  <a:pt x="107" y="24"/>
                  <a:pt x="83" y="0"/>
                  <a:pt x="53" y="0"/>
                </a:cubicBezTo>
                <a:close/>
                <a:moveTo>
                  <a:pt x="53" y="75"/>
                </a:moveTo>
                <a:cubicBezTo>
                  <a:pt x="42" y="75"/>
                  <a:pt x="32" y="65"/>
                  <a:pt x="32" y="54"/>
                </a:cubicBezTo>
                <a:cubicBezTo>
                  <a:pt x="32" y="42"/>
                  <a:pt x="42" y="33"/>
                  <a:pt x="53" y="33"/>
                </a:cubicBezTo>
                <a:cubicBezTo>
                  <a:pt x="65" y="33"/>
                  <a:pt x="74" y="42"/>
                  <a:pt x="74" y="54"/>
                </a:cubicBezTo>
                <a:cubicBezTo>
                  <a:pt x="74" y="65"/>
                  <a:pt x="65" y="75"/>
                  <a:pt x="53" y="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1" name="Freeform 7">
            <a:extLst>
              <a:ext uri="{FF2B5EF4-FFF2-40B4-BE49-F238E27FC236}">
                <a16:creationId xmlns:a16="http://schemas.microsoft.com/office/drawing/2014/main" id="{68474FEA-B538-4BCE-AFA4-444944986FF2}"/>
              </a:ext>
            </a:extLst>
          </p:cNvPr>
          <p:cNvSpPr>
            <a:spLocks noEditPoints="1"/>
          </p:cNvSpPr>
          <p:nvPr/>
        </p:nvSpPr>
        <p:spPr bwMode="auto">
          <a:xfrm>
            <a:off x="2636972" y="-817391"/>
            <a:ext cx="680473" cy="677324"/>
          </a:xfrm>
          <a:custGeom>
            <a:avLst/>
            <a:gdLst>
              <a:gd name="T0" fmla="*/ 53 w 107"/>
              <a:gd name="T1" fmla="*/ 0 h 107"/>
              <a:gd name="T2" fmla="*/ 0 w 107"/>
              <a:gd name="T3" fmla="*/ 54 h 107"/>
              <a:gd name="T4" fmla="*/ 53 w 107"/>
              <a:gd name="T5" fmla="*/ 107 h 107"/>
              <a:gd name="T6" fmla="*/ 107 w 107"/>
              <a:gd name="T7" fmla="*/ 54 h 107"/>
              <a:gd name="T8" fmla="*/ 53 w 107"/>
              <a:gd name="T9" fmla="*/ 0 h 107"/>
              <a:gd name="T10" fmla="*/ 53 w 107"/>
              <a:gd name="T11" fmla="*/ 75 h 107"/>
              <a:gd name="T12" fmla="*/ 32 w 107"/>
              <a:gd name="T13" fmla="*/ 54 h 107"/>
              <a:gd name="T14" fmla="*/ 53 w 107"/>
              <a:gd name="T15" fmla="*/ 33 h 107"/>
              <a:gd name="T16" fmla="*/ 74 w 107"/>
              <a:gd name="T17" fmla="*/ 54 h 107"/>
              <a:gd name="T18" fmla="*/ 53 w 107"/>
              <a:gd name="T19" fmla="*/ 7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53" y="0"/>
                </a:moveTo>
                <a:cubicBezTo>
                  <a:pt x="24" y="0"/>
                  <a:pt x="0" y="24"/>
                  <a:pt x="0" y="54"/>
                </a:cubicBezTo>
                <a:cubicBezTo>
                  <a:pt x="0" y="83"/>
                  <a:pt x="24" y="107"/>
                  <a:pt x="53" y="107"/>
                </a:cubicBezTo>
                <a:cubicBezTo>
                  <a:pt x="83" y="107"/>
                  <a:pt x="107" y="83"/>
                  <a:pt x="107" y="54"/>
                </a:cubicBezTo>
                <a:cubicBezTo>
                  <a:pt x="107" y="24"/>
                  <a:pt x="83" y="0"/>
                  <a:pt x="53" y="0"/>
                </a:cubicBezTo>
                <a:close/>
                <a:moveTo>
                  <a:pt x="53" y="75"/>
                </a:moveTo>
                <a:cubicBezTo>
                  <a:pt x="42" y="75"/>
                  <a:pt x="32" y="65"/>
                  <a:pt x="32" y="54"/>
                </a:cubicBezTo>
                <a:cubicBezTo>
                  <a:pt x="32" y="42"/>
                  <a:pt x="42" y="33"/>
                  <a:pt x="53" y="33"/>
                </a:cubicBezTo>
                <a:cubicBezTo>
                  <a:pt x="65" y="33"/>
                  <a:pt x="74" y="42"/>
                  <a:pt x="74" y="54"/>
                </a:cubicBezTo>
                <a:cubicBezTo>
                  <a:pt x="74" y="65"/>
                  <a:pt x="65" y="75"/>
                  <a:pt x="53" y="7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 name="Freeform 8">
            <a:extLst>
              <a:ext uri="{FF2B5EF4-FFF2-40B4-BE49-F238E27FC236}">
                <a16:creationId xmlns:a16="http://schemas.microsoft.com/office/drawing/2014/main" id="{921AC88A-1900-40B8-85A4-E1F8E26A18F3}"/>
              </a:ext>
            </a:extLst>
          </p:cNvPr>
          <p:cNvSpPr>
            <a:spLocks noEditPoints="1"/>
          </p:cNvSpPr>
          <p:nvPr/>
        </p:nvSpPr>
        <p:spPr bwMode="auto">
          <a:xfrm>
            <a:off x="3978975" y="-820349"/>
            <a:ext cx="680473" cy="677324"/>
          </a:xfrm>
          <a:custGeom>
            <a:avLst/>
            <a:gdLst>
              <a:gd name="T0" fmla="*/ 53 w 107"/>
              <a:gd name="T1" fmla="*/ 0 h 107"/>
              <a:gd name="T2" fmla="*/ 0 w 107"/>
              <a:gd name="T3" fmla="*/ 54 h 107"/>
              <a:gd name="T4" fmla="*/ 53 w 107"/>
              <a:gd name="T5" fmla="*/ 107 h 107"/>
              <a:gd name="T6" fmla="*/ 107 w 107"/>
              <a:gd name="T7" fmla="*/ 54 h 107"/>
              <a:gd name="T8" fmla="*/ 53 w 107"/>
              <a:gd name="T9" fmla="*/ 0 h 107"/>
              <a:gd name="T10" fmla="*/ 53 w 107"/>
              <a:gd name="T11" fmla="*/ 75 h 107"/>
              <a:gd name="T12" fmla="*/ 32 w 107"/>
              <a:gd name="T13" fmla="*/ 54 h 107"/>
              <a:gd name="T14" fmla="*/ 53 w 107"/>
              <a:gd name="T15" fmla="*/ 33 h 107"/>
              <a:gd name="T16" fmla="*/ 74 w 107"/>
              <a:gd name="T17" fmla="*/ 54 h 107"/>
              <a:gd name="T18" fmla="*/ 53 w 107"/>
              <a:gd name="T19" fmla="*/ 7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53" y="0"/>
                </a:moveTo>
                <a:cubicBezTo>
                  <a:pt x="24" y="0"/>
                  <a:pt x="0" y="24"/>
                  <a:pt x="0" y="54"/>
                </a:cubicBezTo>
                <a:cubicBezTo>
                  <a:pt x="0" y="83"/>
                  <a:pt x="24" y="107"/>
                  <a:pt x="53" y="107"/>
                </a:cubicBezTo>
                <a:cubicBezTo>
                  <a:pt x="83" y="107"/>
                  <a:pt x="107" y="83"/>
                  <a:pt x="107" y="54"/>
                </a:cubicBezTo>
                <a:cubicBezTo>
                  <a:pt x="107" y="24"/>
                  <a:pt x="83" y="0"/>
                  <a:pt x="53" y="0"/>
                </a:cubicBezTo>
                <a:close/>
                <a:moveTo>
                  <a:pt x="53" y="75"/>
                </a:moveTo>
                <a:cubicBezTo>
                  <a:pt x="42" y="75"/>
                  <a:pt x="32" y="65"/>
                  <a:pt x="32" y="54"/>
                </a:cubicBezTo>
                <a:cubicBezTo>
                  <a:pt x="32" y="42"/>
                  <a:pt x="42" y="33"/>
                  <a:pt x="53" y="33"/>
                </a:cubicBezTo>
                <a:cubicBezTo>
                  <a:pt x="65" y="33"/>
                  <a:pt x="74" y="42"/>
                  <a:pt x="74" y="54"/>
                </a:cubicBezTo>
                <a:cubicBezTo>
                  <a:pt x="74" y="65"/>
                  <a:pt x="65" y="75"/>
                  <a:pt x="53" y="7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6028230F-4368-47F7-A8F9-43DF92EAFF37}"/>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3</a:t>
            </a:r>
          </a:p>
        </p:txBody>
      </p:sp>
      <p:sp>
        <p:nvSpPr>
          <p:cNvPr id="10" name="TextBox 9">
            <a:extLst>
              <a:ext uri="{FF2B5EF4-FFF2-40B4-BE49-F238E27FC236}">
                <a16:creationId xmlns:a16="http://schemas.microsoft.com/office/drawing/2014/main" id="{DB0A9C50-B290-4C30-A65A-9D7AB111D154}"/>
              </a:ext>
            </a:extLst>
          </p:cNvPr>
          <p:cNvSpPr txBox="1"/>
          <p:nvPr/>
        </p:nvSpPr>
        <p:spPr>
          <a:xfrm>
            <a:off x="2492280" y="332077"/>
            <a:ext cx="745817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Scrub the Data</a:t>
            </a:r>
          </a:p>
        </p:txBody>
      </p:sp>
      <p:sp>
        <p:nvSpPr>
          <p:cNvPr id="3" name="Rectangle 2">
            <a:extLst>
              <a:ext uri="{FF2B5EF4-FFF2-40B4-BE49-F238E27FC236}">
                <a16:creationId xmlns:a16="http://schemas.microsoft.com/office/drawing/2014/main" id="{A3BE14F5-E741-4E06-99C5-A0D422F38A0F}"/>
              </a:ext>
            </a:extLst>
          </p:cNvPr>
          <p:cNvSpPr/>
          <p:nvPr/>
        </p:nvSpPr>
        <p:spPr>
          <a:xfrm>
            <a:off x="1249021" y="2644554"/>
            <a:ext cx="3876040" cy="2958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4">
            <a:extLst>
              <a:ext uri="{FF2B5EF4-FFF2-40B4-BE49-F238E27FC236}">
                <a16:creationId xmlns:a16="http://schemas.microsoft.com/office/drawing/2014/main" id="{78F55AD6-A215-4065-ABA9-92DF29C7DC14}"/>
              </a:ext>
            </a:extLst>
          </p:cNvPr>
          <p:cNvSpPr>
            <a:spLocks/>
          </p:cNvSpPr>
          <p:nvPr/>
        </p:nvSpPr>
        <p:spPr bwMode="auto">
          <a:xfrm>
            <a:off x="634300" y="1395920"/>
            <a:ext cx="1285068" cy="1349233"/>
          </a:xfrm>
          <a:custGeom>
            <a:avLst/>
            <a:gdLst>
              <a:gd name="T0" fmla="*/ 79 w 275"/>
              <a:gd name="T1" fmla="*/ 58 h 275"/>
              <a:gd name="T2" fmla="*/ 137 w 275"/>
              <a:gd name="T3" fmla="*/ 0 h 275"/>
              <a:gd name="T4" fmla="*/ 182 w 275"/>
              <a:gd name="T5" fmla="*/ 46 h 275"/>
              <a:gd name="T6" fmla="*/ 167 w 275"/>
              <a:gd name="T7" fmla="*/ 54 h 275"/>
              <a:gd name="T8" fmla="*/ 145 w 275"/>
              <a:gd name="T9" fmla="*/ 99 h 275"/>
              <a:gd name="T10" fmla="*/ 202 w 275"/>
              <a:gd name="T11" fmla="*/ 121 h 275"/>
              <a:gd name="T12" fmla="*/ 222 w 275"/>
              <a:gd name="T13" fmla="*/ 97 h 275"/>
              <a:gd name="T14" fmla="*/ 226 w 275"/>
              <a:gd name="T15" fmla="*/ 89 h 275"/>
              <a:gd name="T16" fmla="*/ 248 w 275"/>
              <a:gd name="T17" fmla="*/ 109 h 275"/>
              <a:gd name="T18" fmla="*/ 272 w 275"/>
              <a:gd name="T19" fmla="*/ 134 h 275"/>
              <a:gd name="T20" fmla="*/ 272 w 275"/>
              <a:gd name="T21" fmla="*/ 140 h 275"/>
              <a:gd name="T22" fmla="*/ 218 w 275"/>
              <a:gd name="T23" fmla="*/ 194 h 275"/>
              <a:gd name="T24" fmla="*/ 220 w 275"/>
              <a:gd name="T25" fmla="*/ 200 h 275"/>
              <a:gd name="T26" fmla="*/ 242 w 275"/>
              <a:gd name="T27" fmla="*/ 212 h 275"/>
              <a:gd name="T28" fmla="*/ 254 w 275"/>
              <a:gd name="T29" fmla="*/ 253 h 275"/>
              <a:gd name="T30" fmla="*/ 230 w 275"/>
              <a:gd name="T31" fmla="*/ 263 h 275"/>
              <a:gd name="T32" fmla="*/ 202 w 275"/>
              <a:gd name="T33" fmla="*/ 238 h 275"/>
              <a:gd name="T34" fmla="*/ 193 w 275"/>
              <a:gd name="T35" fmla="*/ 220 h 275"/>
              <a:gd name="T36" fmla="*/ 179 w 275"/>
              <a:gd name="T37" fmla="*/ 233 h 275"/>
              <a:gd name="T38" fmla="*/ 141 w 275"/>
              <a:gd name="T39" fmla="*/ 272 h 275"/>
              <a:gd name="T40" fmla="*/ 135 w 275"/>
              <a:gd name="T41" fmla="*/ 273 h 275"/>
              <a:gd name="T42" fmla="*/ 91 w 275"/>
              <a:gd name="T43" fmla="*/ 229 h 275"/>
              <a:gd name="T44" fmla="*/ 105 w 275"/>
              <a:gd name="T45" fmla="*/ 221 h 275"/>
              <a:gd name="T46" fmla="*/ 124 w 275"/>
              <a:gd name="T47" fmla="*/ 170 h 275"/>
              <a:gd name="T48" fmla="*/ 89 w 275"/>
              <a:gd name="T49" fmla="*/ 148 h 275"/>
              <a:gd name="T50" fmla="*/ 50 w 275"/>
              <a:gd name="T51" fmla="*/ 178 h 275"/>
              <a:gd name="T52" fmla="*/ 46 w 275"/>
              <a:gd name="T53" fmla="*/ 185 h 275"/>
              <a:gd name="T54" fmla="*/ 41 w 275"/>
              <a:gd name="T55" fmla="*/ 178 h 275"/>
              <a:gd name="T56" fmla="*/ 3 w 275"/>
              <a:gd name="T57" fmla="*/ 141 h 275"/>
              <a:gd name="T58" fmla="*/ 3 w 275"/>
              <a:gd name="T59" fmla="*/ 134 h 275"/>
              <a:gd name="T60" fmla="*/ 55 w 275"/>
              <a:gd name="T61" fmla="*/ 83 h 275"/>
              <a:gd name="T62" fmla="*/ 59 w 275"/>
              <a:gd name="T63" fmla="*/ 79 h 275"/>
              <a:gd name="T64" fmla="*/ 46 w 275"/>
              <a:gd name="T65" fmla="*/ 71 h 275"/>
              <a:gd name="T66" fmla="*/ 27 w 275"/>
              <a:gd name="T67" fmla="*/ 62 h 275"/>
              <a:gd name="T68" fmla="*/ 14 w 275"/>
              <a:gd name="T69" fmla="*/ 23 h 275"/>
              <a:gd name="T70" fmla="*/ 42 w 275"/>
              <a:gd name="T71" fmla="*/ 11 h 275"/>
              <a:gd name="T72" fmla="*/ 67 w 275"/>
              <a:gd name="T73" fmla="*/ 35 h 275"/>
              <a:gd name="T74" fmla="*/ 79 w 275"/>
              <a:gd name="T75" fmla="*/ 5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5" h="275">
                <a:moveTo>
                  <a:pt x="79" y="58"/>
                </a:moveTo>
                <a:cubicBezTo>
                  <a:pt x="99" y="38"/>
                  <a:pt x="118" y="19"/>
                  <a:pt x="137" y="0"/>
                </a:cubicBezTo>
                <a:cubicBezTo>
                  <a:pt x="152" y="16"/>
                  <a:pt x="167" y="31"/>
                  <a:pt x="182" y="46"/>
                </a:cubicBezTo>
                <a:cubicBezTo>
                  <a:pt x="178" y="48"/>
                  <a:pt x="173" y="51"/>
                  <a:pt x="167" y="54"/>
                </a:cubicBezTo>
                <a:cubicBezTo>
                  <a:pt x="151" y="62"/>
                  <a:pt x="141" y="82"/>
                  <a:pt x="145" y="99"/>
                </a:cubicBezTo>
                <a:cubicBezTo>
                  <a:pt x="151" y="125"/>
                  <a:pt x="179" y="135"/>
                  <a:pt x="202" y="121"/>
                </a:cubicBezTo>
                <a:cubicBezTo>
                  <a:pt x="212" y="115"/>
                  <a:pt x="218" y="106"/>
                  <a:pt x="222" y="97"/>
                </a:cubicBezTo>
                <a:cubicBezTo>
                  <a:pt x="224" y="94"/>
                  <a:pt x="225" y="92"/>
                  <a:pt x="226" y="89"/>
                </a:cubicBezTo>
                <a:cubicBezTo>
                  <a:pt x="234" y="96"/>
                  <a:pt x="241" y="102"/>
                  <a:pt x="248" y="109"/>
                </a:cubicBezTo>
                <a:cubicBezTo>
                  <a:pt x="256" y="118"/>
                  <a:pt x="264" y="126"/>
                  <a:pt x="272" y="134"/>
                </a:cubicBezTo>
                <a:cubicBezTo>
                  <a:pt x="275" y="137"/>
                  <a:pt x="275" y="138"/>
                  <a:pt x="272" y="140"/>
                </a:cubicBezTo>
                <a:cubicBezTo>
                  <a:pt x="254" y="158"/>
                  <a:pt x="237" y="176"/>
                  <a:pt x="218" y="194"/>
                </a:cubicBezTo>
                <a:cubicBezTo>
                  <a:pt x="215" y="198"/>
                  <a:pt x="216" y="199"/>
                  <a:pt x="220" y="200"/>
                </a:cubicBezTo>
                <a:cubicBezTo>
                  <a:pt x="227" y="204"/>
                  <a:pt x="235" y="208"/>
                  <a:pt x="242" y="212"/>
                </a:cubicBezTo>
                <a:cubicBezTo>
                  <a:pt x="258" y="220"/>
                  <a:pt x="263" y="240"/>
                  <a:pt x="254" y="253"/>
                </a:cubicBezTo>
                <a:cubicBezTo>
                  <a:pt x="250" y="260"/>
                  <a:pt x="238" y="265"/>
                  <a:pt x="230" y="263"/>
                </a:cubicBezTo>
                <a:cubicBezTo>
                  <a:pt x="215" y="261"/>
                  <a:pt x="208" y="250"/>
                  <a:pt x="202" y="238"/>
                </a:cubicBezTo>
                <a:cubicBezTo>
                  <a:pt x="199" y="232"/>
                  <a:pt x="196" y="226"/>
                  <a:pt x="193" y="220"/>
                </a:cubicBezTo>
                <a:cubicBezTo>
                  <a:pt x="188" y="225"/>
                  <a:pt x="184" y="229"/>
                  <a:pt x="179" y="233"/>
                </a:cubicBezTo>
                <a:cubicBezTo>
                  <a:pt x="166" y="246"/>
                  <a:pt x="154" y="259"/>
                  <a:pt x="141" y="272"/>
                </a:cubicBezTo>
                <a:cubicBezTo>
                  <a:pt x="140" y="273"/>
                  <a:pt x="138" y="275"/>
                  <a:pt x="135" y="273"/>
                </a:cubicBezTo>
                <a:cubicBezTo>
                  <a:pt x="121" y="258"/>
                  <a:pt x="106" y="243"/>
                  <a:pt x="91" y="229"/>
                </a:cubicBezTo>
                <a:cubicBezTo>
                  <a:pt x="96" y="226"/>
                  <a:pt x="100" y="223"/>
                  <a:pt x="105" y="221"/>
                </a:cubicBezTo>
                <a:cubicBezTo>
                  <a:pt x="124" y="211"/>
                  <a:pt x="132" y="189"/>
                  <a:pt x="124" y="170"/>
                </a:cubicBezTo>
                <a:cubicBezTo>
                  <a:pt x="119" y="156"/>
                  <a:pt x="103" y="147"/>
                  <a:pt x="89" y="148"/>
                </a:cubicBezTo>
                <a:cubicBezTo>
                  <a:pt x="69" y="150"/>
                  <a:pt x="58" y="161"/>
                  <a:pt x="50" y="178"/>
                </a:cubicBezTo>
                <a:cubicBezTo>
                  <a:pt x="49" y="180"/>
                  <a:pt x="48" y="181"/>
                  <a:pt x="46" y="185"/>
                </a:cubicBezTo>
                <a:cubicBezTo>
                  <a:pt x="44" y="182"/>
                  <a:pt x="43" y="180"/>
                  <a:pt x="41" y="178"/>
                </a:cubicBezTo>
                <a:cubicBezTo>
                  <a:pt x="28" y="165"/>
                  <a:pt x="16" y="153"/>
                  <a:pt x="3" y="141"/>
                </a:cubicBezTo>
                <a:cubicBezTo>
                  <a:pt x="0" y="138"/>
                  <a:pt x="0" y="137"/>
                  <a:pt x="3" y="134"/>
                </a:cubicBezTo>
                <a:cubicBezTo>
                  <a:pt x="21" y="117"/>
                  <a:pt x="38" y="100"/>
                  <a:pt x="55" y="83"/>
                </a:cubicBezTo>
                <a:cubicBezTo>
                  <a:pt x="56" y="81"/>
                  <a:pt x="57" y="80"/>
                  <a:pt x="59" y="79"/>
                </a:cubicBezTo>
                <a:cubicBezTo>
                  <a:pt x="54" y="76"/>
                  <a:pt x="50" y="74"/>
                  <a:pt x="46" y="71"/>
                </a:cubicBezTo>
                <a:cubicBezTo>
                  <a:pt x="40" y="68"/>
                  <a:pt x="33" y="65"/>
                  <a:pt x="27" y="62"/>
                </a:cubicBezTo>
                <a:cubicBezTo>
                  <a:pt x="13" y="55"/>
                  <a:pt x="7" y="36"/>
                  <a:pt x="14" y="23"/>
                </a:cubicBezTo>
                <a:cubicBezTo>
                  <a:pt x="19" y="13"/>
                  <a:pt x="32" y="9"/>
                  <a:pt x="42" y="11"/>
                </a:cubicBezTo>
                <a:cubicBezTo>
                  <a:pt x="55" y="15"/>
                  <a:pt x="62" y="24"/>
                  <a:pt x="67" y="35"/>
                </a:cubicBezTo>
                <a:cubicBezTo>
                  <a:pt x="70" y="43"/>
                  <a:pt x="74" y="50"/>
                  <a:pt x="79"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4" name="Freeform 15">
            <a:extLst>
              <a:ext uri="{FF2B5EF4-FFF2-40B4-BE49-F238E27FC236}">
                <a16:creationId xmlns:a16="http://schemas.microsoft.com/office/drawing/2014/main" id="{96DB43D3-7C69-463F-968C-0B31AE48045A}"/>
              </a:ext>
            </a:extLst>
          </p:cNvPr>
          <p:cNvSpPr>
            <a:spLocks/>
          </p:cNvSpPr>
          <p:nvPr/>
        </p:nvSpPr>
        <p:spPr bwMode="auto">
          <a:xfrm>
            <a:off x="3409149" y="1381363"/>
            <a:ext cx="1289715" cy="1344354"/>
          </a:xfrm>
          <a:custGeom>
            <a:avLst/>
            <a:gdLst>
              <a:gd name="T0" fmla="*/ 45 w 276"/>
              <a:gd name="T1" fmla="*/ 92 h 274"/>
              <a:gd name="T2" fmla="*/ 57 w 276"/>
              <a:gd name="T3" fmla="*/ 111 h 274"/>
              <a:gd name="T4" fmla="*/ 116 w 276"/>
              <a:gd name="T5" fmla="*/ 115 h 274"/>
              <a:gd name="T6" fmla="*/ 116 w 276"/>
              <a:gd name="T7" fmla="*/ 64 h 274"/>
              <a:gd name="T8" fmla="*/ 96 w 276"/>
              <a:gd name="T9" fmla="*/ 49 h 274"/>
              <a:gd name="T10" fmla="*/ 91 w 276"/>
              <a:gd name="T11" fmla="*/ 47 h 274"/>
              <a:gd name="T12" fmla="*/ 139 w 276"/>
              <a:gd name="T13" fmla="*/ 0 h 274"/>
              <a:gd name="T14" fmla="*/ 193 w 276"/>
              <a:gd name="T15" fmla="*/ 54 h 274"/>
              <a:gd name="T16" fmla="*/ 196 w 276"/>
              <a:gd name="T17" fmla="*/ 57 h 274"/>
              <a:gd name="T18" fmla="*/ 207 w 276"/>
              <a:gd name="T19" fmla="*/ 36 h 274"/>
              <a:gd name="T20" fmla="*/ 227 w 276"/>
              <a:gd name="T21" fmla="*/ 16 h 274"/>
              <a:gd name="T22" fmla="*/ 253 w 276"/>
              <a:gd name="T23" fmla="*/ 20 h 274"/>
              <a:gd name="T24" fmla="*/ 260 w 276"/>
              <a:gd name="T25" fmla="*/ 46 h 274"/>
              <a:gd name="T26" fmla="*/ 237 w 276"/>
              <a:gd name="T27" fmla="*/ 69 h 274"/>
              <a:gd name="T28" fmla="*/ 218 w 276"/>
              <a:gd name="T29" fmla="*/ 79 h 274"/>
              <a:gd name="T30" fmla="*/ 276 w 276"/>
              <a:gd name="T31" fmla="*/ 137 h 274"/>
              <a:gd name="T32" fmla="*/ 261 w 276"/>
              <a:gd name="T33" fmla="*/ 152 h 274"/>
              <a:gd name="T34" fmla="*/ 220 w 276"/>
              <a:gd name="T35" fmla="*/ 192 h 274"/>
              <a:gd name="T36" fmla="*/ 221 w 276"/>
              <a:gd name="T37" fmla="*/ 198 h 274"/>
              <a:gd name="T38" fmla="*/ 248 w 276"/>
              <a:gd name="T39" fmla="*/ 213 h 274"/>
              <a:gd name="T40" fmla="*/ 253 w 276"/>
              <a:gd name="T41" fmla="*/ 254 h 274"/>
              <a:gd name="T42" fmla="*/ 213 w 276"/>
              <a:gd name="T43" fmla="*/ 250 h 274"/>
              <a:gd name="T44" fmla="*/ 199 w 276"/>
              <a:gd name="T45" fmla="*/ 225 h 274"/>
              <a:gd name="T46" fmla="*/ 195 w 276"/>
              <a:gd name="T47" fmla="*/ 218 h 274"/>
              <a:gd name="T48" fmla="*/ 178 w 276"/>
              <a:gd name="T49" fmla="*/ 234 h 274"/>
              <a:gd name="T50" fmla="*/ 141 w 276"/>
              <a:gd name="T51" fmla="*/ 272 h 274"/>
              <a:gd name="T52" fmla="*/ 135 w 276"/>
              <a:gd name="T53" fmla="*/ 272 h 274"/>
              <a:gd name="T54" fmla="*/ 92 w 276"/>
              <a:gd name="T55" fmla="*/ 229 h 274"/>
              <a:gd name="T56" fmla="*/ 91 w 276"/>
              <a:gd name="T57" fmla="*/ 227 h 274"/>
              <a:gd name="T58" fmla="*/ 108 w 276"/>
              <a:gd name="T59" fmla="*/ 219 h 274"/>
              <a:gd name="T60" fmla="*/ 128 w 276"/>
              <a:gd name="T61" fmla="*/ 174 h 274"/>
              <a:gd name="T62" fmla="*/ 78 w 276"/>
              <a:gd name="T63" fmla="*/ 149 h 274"/>
              <a:gd name="T64" fmla="*/ 52 w 276"/>
              <a:gd name="T65" fmla="*/ 176 h 274"/>
              <a:gd name="T66" fmla="*/ 48 w 276"/>
              <a:gd name="T67" fmla="*/ 184 h 274"/>
              <a:gd name="T68" fmla="*/ 30 w 276"/>
              <a:gd name="T69" fmla="*/ 166 h 274"/>
              <a:gd name="T70" fmla="*/ 4 w 276"/>
              <a:gd name="T71" fmla="*/ 140 h 274"/>
              <a:gd name="T72" fmla="*/ 3 w 276"/>
              <a:gd name="T73" fmla="*/ 135 h 274"/>
              <a:gd name="T74" fmla="*/ 45 w 276"/>
              <a:gd name="T75" fmla="*/ 9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6" h="274">
                <a:moveTo>
                  <a:pt x="45" y="92"/>
                </a:moveTo>
                <a:cubicBezTo>
                  <a:pt x="50" y="99"/>
                  <a:pt x="53" y="106"/>
                  <a:pt x="57" y="111"/>
                </a:cubicBezTo>
                <a:cubicBezTo>
                  <a:pt x="72" y="129"/>
                  <a:pt x="99" y="133"/>
                  <a:pt x="116" y="115"/>
                </a:cubicBezTo>
                <a:cubicBezTo>
                  <a:pt x="129" y="102"/>
                  <a:pt x="129" y="79"/>
                  <a:pt x="116" y="64"/>
                </a:cubicBezTo>
                <a:cubicBezTo>
                  <a:pt x="110" y="57"/>
                  <a:pt x="103" y="53"/>
                  <a:pt x="96" y="49"/>
                </a:cubicBezTo>
                <a:cubicBezTo>
                  <a:pt x="94" y="48"/>
                  <a:pt x="93" y="48"/>
                  <a:pt x="91" y="47"/>
                </a:cubicBezTo>
                <a:cubicBezTo>
                  <a:pt x="106" y="32"/>
                  <a:pt x="139" y="0"/>
                  <a:pt x="139" y="0"/>
                </a:cubicBezTo>
                <a:cubicBezTo>
                  <a:pt x="141" y="3"/>
                  <a:pt x="181" y="42"/>
                  <a:pt x="193" y="54"/>
                </a:cubicBezTo>
                <a:cubicBezTo>
                  <a:pt x="193" y="55"/>
                  <a:pt x="194" y="56"/>
                  <a:pt x="196" y="57"/>
                </a:cubicBezTo>
                <a:cubicBezTo>
                  <a:pt x="200" y="50"/>
                  <a:pt x="204" y="43"/>
                  <a:pt x="207" y="36"/>
                </a:cubicBezTo>
                <a:cubicBezTo>
                  <a:pt x="211" y="27"/>
                  <a:pt x="217" y="19"/>
                  <a:pt x="227" y="16"/>
                </a:cubicBezTo>
                <a:cubicBezTo>
                  <a:pt x="236" y="12"/>
                  <a:pt x="245" y="13"/>
                  <a:pt x="253" y="20"/>
                </a:cubicBezTo>
                <a:cubicBezTo>
                  <a:pt x="261" y="26"/>
                  <a:pt x="263" y="35"/>
                  <a:pt x="260" y="46"/>
                </a:cubicBezTo>
                <a:cubicBezTo>
                  <a:pt x="257" y="58"/>
                  <a:pt x="248" y="64"/>
                  <a:pt x="237" y="69"/>
                </a:cubicBezTo>
                <a:cubicBezTo>
                  <a:pt x="231" y="72"/>
                  <a:pt x="225" y="76"/>
                  <a:pt x="218" y="79"/>
                </a:cubicBezTo>
                <a:cubicBezTo>
                  <a:pt x="237" y="99"/>
                  <a:pt x="256" y="117"/>
                  <a:pt x="276" y="137"/>
                </a:cubicBezTo>
                <a:cubicBezTo>
                  <a:pt x="270" y="142"/>
                  <a:pt x="266" y="147"/>
                  <a:pt x="261" y="152"/>
                </a:cubicBezTo>
                <a:cubicBezTo>
                  <a:pt x="247" y="166"/>
                  <a:pt x="234" y="179"/>
                  <a:pt x="220" y="192"/>
                </a:cubicBezTo>
                <a:cubicBezTo>
                  <a:pt x="217" y="195"/>
                  <a:pt x="218" y="197"/>
                  <a:pt x="221" y="198"/>
                </a:cubicBezTo>
                <a:cubicBezTo>
                  <a:pt x="230" y="203"/>
                  <a:pt x="240" y="207"/>
                  <a:pt x="248" y="213"/>
                </a:cubicBezTo>
                <a:cubicBezTo>
                  <a:pt x="262" y="222"/>
                  <a:pt x="265" y="244"/>
                  <a:pt x="253" y="254"/>
                </a:cubicBezTo>
                <a:cubicBezTo>
                  <a:pt x="242" y="266"/>
                  <a:pt x="223" y="263"/>
                  <a:pt x="213" y="250"/>
                </a:cubicBezTo>
                <a:cubicBezTo>
                  <a:pt x="207" y="242"/>
                  <a:pt x="203" y="233"/>
                  <a:pt x="199" y="225"/>
                </a:cubicBezTo>
                <a:cubicBezTo>
                  <a:pt x="197" y="223"/>
                  <a:pt x="196" y="221"/>
                  <a:pt x="195" y="218"/>
                </a:cubicBezTo>
                <a:cubicBezTo>
                  <a:pt x="189" y="224"/>
                  <a:pt x="184" y="229"/>
                  <a:pt x="178" y="234"/>
                </a:cubicBezTo>
                <a:cubicBezTo>
                  <a:pt x="166" y="247"/>
                  <a:pt x="153" y="259"/>
                  <a:pt x="141" y="272"/>
                </a:cubicBezTo>
                <a:cubicBezTo>
                  <a:pt x="139" y="274"/>
                  <a:pt x="137" y="274"/>
                  <a:pt x="135" y="272"/>
                </a:cubicBezTo>
                <a:cubicBezTo>
                  <a:pt x="121" y="258"/>
                  <a:pt x="107" y="243"/>
                  <a:pt x="92" y="229"/>
                </a:cubicBezTo>
                <a:cubicBezTo>
                  <a:pt x="92" y="229"/>
                  <a:pt x="92" y="228"/>
                  <a:pt x="91" y="227"/>
                </a:cubicBezTo>
                <a:cubicBezTo>
                  <a:pt x="97" y="225"/>
                  <a:pt x="102" y="222"/>
                  <a:pt x="108" y="219"/>
                </a:cubicBezTo>
                <a:cubicBezTo>
                  <a:pt x="123" y="210"/>
                  <a:pt x="132" y="191"/>
                  <a:pt x="128" y="174"/>
                </a:cubicBezTo>
                <a:cubicBezTo>
                  <a:pt x="123" y="151"/>
                  <a:pt x="100" y="141"/>
                  <a:pt x="78" y="149"/>
                </a:cubicBezTo>
                <a:cubicBezTo>
                  <a:pt x="65" y="154"/>
                  <a:pt x="58" y="164"/>
                  <a:pt x="52" y="176"/>
                </a:cubicBezTo>
                <a:cubicBezTo>
                  <a:pt x="51" y="178"/>
                  <a:pt x="49" y="181"/>
                  <a:pt x="48" y="184"/>
                </a:cubicBezTo>
                <a:cubicBezTo>
                  <a:pt x="41" y="178"/>
                  <a:pt x="35" y="172"/>
                  <a:pt x="30" y="166"/>
                </a:cubicBezTo>
                <a:cubicBezTo>
                  <a:pt x="21" y="158"/>
                  <a:pt x="12" y="149"/>
                  <a:pt x="4" y="140"/>
                </a:cubicBezTo>
                <a:cubicBezTo>
                  <a:pt x="2" y="139"/>
                  <a:pt x="0" y="137"/>
                  <a:pt x="3" y="135"/>
                </a:cubicBezTo>
                <a:cubicBezTo>
                  <a:pt x="17" y="121"/>
                  <a:pt x="31" y="106"/>
                  <a:pt x="45" y="9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5" name="Freeform 16">
            <a:extLst>
              <a:ext uri="{FF2B5EF4-FFF2-40B4-BE49-F238E27FC236}">
                <a16:creationId xmlns:a16="http://schemas.microsoft.com/office/drawing/2014/main" id="{62D205C8-7E20-401D-A51E-1E48B21C98EC}"/>
              </a:ext>
            </a:extLst>
          </p:cNvPr>
          <p:cNvSpPr>
            <a:spLocks/>
          </p:cNvSpPr>
          <p:nvPr/>
        </p:nvSpPr>
        <p:spPr bwMode="auto">
          <a:xfrm>
            <a:off x="2054897" y="1381363"/>
            <a:ext cx="1280420" cy="1344354"/>
          </a:xfrm>
          <a:custGeom>
            <a:avLst/>
            <a:gdLst>
              <a:gd name="T0" fmla="*/ 216 w 274"/>
              <a:gd name="T1" fmla="*/ 79 h 274"/>
              <a:gd name="T2" fmla="*/ 234 w 274"/>
              <a:gd name="T3" fmla="*/ 98 h 274"/>
              <a:gd name="T4" fmla="*/ 270 w 274"/>
              <a:gd name="T5" fmla="*/ 134 h 274"/>
              <a:gd name="T6" fmla="*/ 274 w 274"/>
              <a:gd name="T7" fmla="*/ 138 h 274"/>
              <a:gd name="T8" fmla="*/ 227 w 274"/>
              <a:gd name="T9" fmla="*/ 184 h 274"/>
              <a:gd name="T10" fmla="*/ 226 w 274"/>
              <a:gd name="T11" fmla="*/ 184 h 274"/>
              <a:gd name="T12" fmla="*/ 214 w 274"/>
              <a:gd name="T13" fmla="*/ 163 h 274"/>
              <a:gd name="T14" fmla="*/ 171 w 274"/>
              <a:gd name="T15" fmla="*/ 146 h 274"/>
              <a:gd name="T16" fmla="*/ 144 w 274"/>
              <a:gd name="T17" fmla="*/ 187 h 274"/>
              <a:gd name="T18" fmla="*/ 174 w 274"/>
              <a:gd name="T19" fmla="*/ 223 h 274"/>
              <a:gd name="T20" fmla="*/ 183 w 274"/>
              <a:gd name="T21" fmla="*/ 227 h 274"/>
              <a:gd name="T22" fmla="*/ 136 w 274"/>
              <a:gd name="T23" fmla="*/ 274 h 274"/>
              <a:gd name="T24" fmla="*/ 90 w 274"/>
              <a:gd name="T25" fmla="*/ 228 h 274"/>
              <a:gd name="T26" fmla="*/ 105 w 274"/>
              <a:gd name="T27" fmla="*/ 220 h 274"/>
              <a:gd name="T28" fmla="*/ 124 w 274"/>
              <a:gd name="T29" fmla="*/ 172 h 274"/>
              <a:gd name="T30" fmla="*/ 95 w 274"/>
              <a:gd name="T31" fmla="*/ 148 h 274"/>
              <a:gd name="T32" fmla="*/ 50 w 274"/>
              <a:gd name="T33" fmla="*/ 176 h 274"/>
              <a:gd name="T34" fmla="*/ 46 w 274"/>
              <a:gd name="T35" fmla="*/ 183 h 274"/>
              <a:gd name="T36" fmla="*/ 0 w 274"/>
              <a:gd name="T37" fmla="*/ 136 h 274"/>
              <a:gd name="T38" fmla="*/ 57 w 274"/>
              <a:gd name="T39" fmla="*/ 80 h 274"/>
              <a:gd name="T40" fmla="*/ 40 w 274"/>
              <a:gd name="T41" fmla="*/ 70 h 274"/>
              <a:gd name="T42" fmla="*/ 25 w 274"/>
              <a:gd name="T43" fmla="*/ 63 h 274"/>
              <a:gd name="T44" fmla="*/ 12 w 274"/>
              <a:gd name="T45" fmla="*/ 31 h 274"/>
              <a:gd name="T46" fmla="*/ 43 w 274"/>
              <a:gd name="T47" fmla="*/ 14 h 274"/>
              <a:gd name="T48" fmla="*/ 67 w 274"/>
              <a:gd name="T49" fmla="*/ 37 h 274"/>
              <a:gd name="T50" fmla="*/ 77 w 274"/>
              <a:gd name="T51" fmla="*/ 57 h 274"/>
              <a:gd name="T52" fmla="*/ 134 w 274"/>
              <a:gd name="T53" fmla="*/ 0 h 274"/>
              <a:gd name="T54" fmla="*/ 194 w 274"/>
              <a:gd name="T55" fmla="*/ 59 h 274"/>
              <a:gd name="T56" fmla="*/ 202 w 274"/>
              <a:gd name="T57" fmla="*/ 44 h 274"/>
              <a:gd name="T58" fmla="*/ 211 w 274"/>
              <a:gd name="T59" fmla="*/ 28 h 274"/>
              <a:gd name="T60" fmla="*/ 246 w 274"/>
              <a:gd name="T61" fmla="*/ 14 h 274"/>
              <a:gd name="T62" fmla="*/ 261 w 274"/>
              <a:gd name="T63" fmla="*/ 43 h 274"/>
              <a:gd name="T64" fmla="*/ 239 w 274"/>
              <a:gd name="T65" fmla="*/ 67 h 274"/>
              <a:gd name="T66" fmla="*/ 216 w 274"/>
              <a:gd name="T67" fmla="*/ 7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74">
                <a:moveTo>
                  <a:pt x="216" y="79"/>
                </a:moveTo>
                <a:cubicBezTo>
                  <a:pt x="222" y="86"/>
                  <a:pt x="228" y="92"/>
                  <a:pt x="234" y="98"/>
                </a:cubicBezTo>
                <a:cubicBezTo>
                  <a:pt x="246" y="110"/>
                  <a:pt x="258" y="122"/>
                  <a:pt x="270" y="134"/>
                </a:cubicBezTo>
                <a:cubicBezTo>
                  <a:pt x="272" y="136"/>
                  <a:pt x="274" y="138"/>
                  <a:pt x="274" y="138"/>
                </a:cubicBezTo>
                <a:cubicBezTo>
                  <a:pt x="274" y="138"/>
                  <a:pt x="242" y="169"/>
                  <a:pt x="227" y="184"/>
                </a:cubicBezTo>
                <a:cubicBezTo>
                  <a:pt x="227" y="184"/>
                  <a:pt x="227" y="184"/>
                  <a:pt x="226" y="184"/>
                </a:cubicBezTo>
                <a:cubicBezTo>
                  <a:pt x="222" y="177"/>
                  <a:pt x="218" y="170"/>
                  <a:pt x="214" y="163"/>
                </a:cubicBezTo>
                <a:cubicBezTo>
                  <a:pt x="204" y="149"/>
                  <a:pt x="186" y="142"/>
                  <a:pt x="171" y="146"/>
                </a:cubicBezTo>
                <a:cubicBezTo>
                  <a:pt x="152" y="151"/>
                  <a:pt x="141" y="168"/>
                  <a:pt x="144" y="187"/>
                </a:cubicBezTo>
                <a:cubicBezTo>
                  <a:pt x="147" y="205"/>
                  <a:pt x="159" y="215"/>
                  <a:pt x="174" y="223"/>
                </a:cubicBezTo>
                <a:cubicBezTo>
                  <a:pt x="177" y="224"/>
                  <a:pt x="180" y="226"/>
                  <a:pt x="183" y="227"/>
                </a:cubicBezTo>
                <a:cubicBezTo>
                  <a:pt x="167" y="243"/>
                  <a:pt x="151" y="259"/>
                  <a:pt x="136" y="274"/>
                </a:cubicBezTo>
                <a:cubicBezTo>
                  <a:pt x="121" y="259"/>
                  <a:pt x="106" y="244"/>
                  <a:pt x="90" y="228"/>
                </a:cubicBezTo>
                <a:cubicBezTo>
                  <a:pt x="95" y="226"/>
                  <a:pt x="100" y="223"/>
                  <a:pt x="105" y="220"/>
                </a:cubicBezTo>
                <a:cubicBezTo>
                  <a:pt x="122" y="210"/>
                  <a:pt x="130" y="191"/>
                  <a:pt x="124" y="172"/>
                </a:cubicBezTo>
                <a:cubicBezTo>
                  <a:pt x="121" y="160"/>
                  <a:pt x="107" y="149"/>
                  <a:pt x="95" y="148"/>
                </a:cubicBezTo>
                <a:cubicBezTo>
                  <a:pt x="74" y="146"/>
                  <a:pt x="60" y="156"/>
                  <a:pt x="50" y="176"/>
                </a:cubicBezTo>
                <a:cubicBezTo>
                  <a:pt x="49" y="178"/>
                  <a:pt x="47" y="181"/>
                  <a:pt x="46" y="183"/>
                </a:cubicBezTo>
                <a:cubicBezTo>
                  <a:pt x="31" y="167"/>
                  <a:pt x="15" y="152"/>
                  <a:pt x="0" y="136"/>
                </a:cubicBezTo>
                <a:cubicBezTo>
                  <a:pt x="18" y="118"/>
                  <a:pt x="37" y="99"/>
                  <a:pt x="57" y="80"/>
                </a:cubicBezTo>
                <a:cubicBezTo>
                  <a:pt x="50" y="76"/>
                  <a:pt x="45" y="73"/>
                  <a:pt x="40" y="70"/>
                </a:cubicBezTo>
                <a:cubicBezTo>
                  <a:pt x="35" y="68"/>
                  <a:pt x="30" y="66"/>
                  <a:pt x="25" y="63"/>
                </a:cubicBezTo>
                <a:cubicBezTo>
                  <a:pt x="14" y="55"/>
                  <a:pt x="9" y="44"/>
                  <a:pt x="12" y="31"/>
                </a:cubicBezTo>
                <a:cubicBezTo>
                  <a:pt x="15" y="17"/>
                  <a:pt x="30" y="10"/>
                  <a:pt x="43" y="14"/>
                </a:cubicBezTo>
                <a:cubicBezTo>
                  <a:pt x="55" y="17"/>
                  <a:pt x="62" y="26"/>
                  <a:pt x="67" y="37"/>
                </a:cubicBezTo>
                <a:cubicBezTo>
                  <a:pt x="70" y="44"/>
                  <a:pt x="74" y="50"/>
                  <a:pt x="77" y="57"/>
                </a:cubicBezTo>
                <a:cubicBezTo>
                  <a:pt x="95" y="39"/>
                  <a:pt x="116" y="19"/>
                  <a:pt x="134" y="0"/>
                </a:cubicBezTo>
                <a:cubicBezTo>
                  <a:pt x="145" y="11"/>
                  <a:pt x="194" y="59"/>
                  <a:pt x="194" y="59"/>
                </a:cubicBezTo>
                <a:cubicBezTo>
                  <a:pt x="194" y="59"/>
                  <a:pt x="200" y="49"/>
                  <a:pt x="202" y="44"/>
                </a:cubicBezTo>
                <a:cubicBezTo>
                  <a:pt x="205" y="39"/>
                  <a:pt x="208" y="33"/>
                  <a:pt x="211" y="28"/>
                </a:cubicBezTo>
                <a:cubicBezTo>
                  <a:pt x="218" y="15"/>
                  <a:pt x="234" y="10"/>
                  <a:pt x="246" y="14"/>
                </a:cubicBezTo>
                <a:cubicBezTo>
                  <a:pt x="257" y="19"/>
                  <a:pt x="263" y="30"/>
                  <a:pt x="261" y="43"/>
                </a:cubicBezTo>
                <a:cubicBezTo>
                  <a:pt x="258" y="55"/>
                  <a:pt x="250" y="62"/>
                  <a:pt x="239" y="67"/>
                </a:cubicBezTo>
                <a:cubicBezTo>
                  <a:pt x="231" y="71"/>
                  <a:pt x="224" y="75"/>
                  <a:pt x="216" y="79"/>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6307D829-93ED-4D70-B281-1D6E59F24C72}"/>
              </a:ext>
            </a:extLst>
          </p:cNvPr>
          <p:cNvSpPr txBox="1"/>
          <p:nvPr/>
        </p:nvSpPr>
        <p:spPr>
          <a:xfrm rot="1416998">
            <a:off x="634299" y="1910181"/>
            <a:ext cx="128506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Incidents</a:t>
            </a:r>
            <a:endParaRPr kumimoji="0" lang="en-GB" sz="16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9" name="TextBox 28">
            <a:extLst>
              <a:ext uri="{FF2B5EF4-FFF2-40B4-BE49-F238E27FC236}">
                <a16:creationId xmlns:a16="http://schemas.microsoft.com/office/drawing/2014/main" id="{2C730247-3F5D-455C-AD66-C41FF8B0D6A6}"/>
              </a:ext>
            </a:extLst>
          </p:cNvPr>
          <p:cNvSpPr txBox="1"/>
          <p:nvPr/>
        </p:nvSpPr>
        <p:spPr>
          <a:xfrm rot="21162921">
            <a:off x="1967358" y="1800582"/>
            <a:ext cx="134171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Demography</a:t>
            </a:r>
            <a:endParaRPr kumimoji="0" lang="en-GB" sz="14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0" name="TextBox 29">
            <a:extLst>
              <a:ext uri="{FF2B5EF4-FFF2-40B4-BE49-F238E27FC236}">
                <a16:creationId xmlns:a16="http://schemas.microsoft.com/office/drawing/2014/main" id="{2E0E3568-3EBB-4FDB-A906-C7B7679CB1C5}"/>
              </a:ext>
            </a:extLst>
          </p:cNvPr>
          <p:cNvSpPr txBox="1"/>
          <p:nvPr/>
        </p:nvSpPr>
        <p:spPr>
          <a:xfrm rot="21258070">
            <a:off x="3579536" y="1881599"/>
            <a:ext cx="134171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Codes</a:t>
            </a:r>
            <a:endParaRPr kumimoji="0" lang="en-GB" sz="16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8" name="Freeform 5">
            <a:extLst>
              <a:ext uri="{FF2B5EF4-FFF2-40B4-BE49-F238E27FC236}">
                <a16:creationId xmlns:a16="http://schemas.microsoft.com/office/drawing/2014/main" id="{30F41225-EDCA-4BB9-8FB1-C4F4867A45CF}"/>
              </a:ext>
            </a:extLst>
          </p:cNvPr>
          <p:cNvSpPr>
            <a:spLocks/>
          </p:cNvSpPr>
          <p:nvPr/>
        </p:nvSpPr>
        <p:spPr bwMode="auto">
          <a:xfrm>
            <a:off x="638620" y="2912262"/>
            <a:ext cx="4261462" cy="3613661"/>
          </a:xfrm>
          <a:custGeom>
            <a:avLst/>
            <a:gdLst>
              <a:gd name="T0" fmla="*/ 0 w 512"/>
              <a:gd name="T1" fmla="*/ 0 h 405"/>
              <a:gd name="T2" fmla="*/ 25 w 512"/>
              <a:gd name="T3" fmla="*/ 0 h 405"/>
              <a:gd name="T4" fmla="*/ 461 w 512"/>
              <a:gd name="T5" fmla="*/ 0 h 405"/>
              <a:gd name="T6" fmla="*/ 512 w 512"/>
              <a:gd name="T7" fmla="*/ 0 h 405"/>
              <a:gd name="T8" fmla="*/ 410 w 512"/>
              <a:gd name="T9" fmla="*/ 121 h 405"/>
              <a:gd name="T10" fmla="*/ 321 w 512"/>
              <a:gd name="T11" fmla="*/ 228 h 405"/>
              <a:gd name="T12" fmla="*/ 319 w 512"/>
              <a:gd name="T13" fmla="*/ 237 h 405"/>
              <a:gd name="T14" fmla="*/ 319 w 512"/>
              <a:gd name="T15" fmla="*/ 348 h 405"/>
              <a:gd name="T16" fmla="*/ 313 w 512"/>
              <a:gd name="T17" fmla="*/ 356 h 405"/>
              <a:gd name="T18" fmla="*/ 246 w 512"/>
              <a:gd name="T19" fmla="*/ 383 h 405"/>
              <a:gd name="T20" fmla="*/ 194 w 512"/>
              <a:gd name="T21" fmla="*/ 405 h 405"/>
              <a:gd name="T22" fmla="*/ 194 w 512"/>
              <a:gd name="T23" fmla="*/ 398 h 405"/>
              <a:gd name="T24" fmla="*/ 194 w 512"/>
              <a:gd name="T25" fmla="*/ 237 h 405"/>
              <a:gd name="T26" fmla="*/ 190 w 512"/>
              <a:gd name="T27" fmla="*/ 226 h 405"/>
              <a:gd name="T28" fmla="*/ 44 w 512"/>
              <a:gd name="T29" fmla="*/ 52 h 405"/>
              <a:gd name="T30" fmla="*/ 0 w 512"/>
              <a:gd name="T31"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405">
                <a:moveTo>
                  <a:pt x="0" y="0"/>
                </a:moveTo>
                <a:cubicBezTo>
                  <a:pt x="9" y="0"/>
                  <a:pt x="17" y="0"/>
                  <a:pt x="25" y="0"/>
                </a:cubicBezTo>
                <a:cubicBezTo>
                  <a:pt x="171" y="0"/>
                  <a:pt x="316" y="0"/>
                  <a:pt x="461" y="0"/>
                </a:cubicBezTo>
                <a:cubicBezTo>
                  <a:pt x="464" y="0"/>
                  <a:pt x="509" y="0"/>
                  <a:pt x="512" y="0"/>
                </a:cubicBezTo>
                <a:cubicBezTo>
                  <a:pt x="478" y="41"/>
                  <a:pt x="444" y="81"/>
                  <a:pt x="410" y="121"/>
                </a:cubicBezTo>
                <a:cubicBezTo>
                  <a:pt x="380" y="157"/>
                  <a:pt x="351" y="192"/>
                  <a:pt x="321" y="228"/>
                </a:cubicBezTo>
                <a:cubicBezTo>
                  <a:pt x="319" y="230"/>
                  <a:pt x="319" y="234"/>
                  <a:pt x="319" y="237"/>
                </a:cubicBezTo>
                <a:cubicBezTo>
                  <a:pt x="318" y="274"/>
                  <a:pt x="318" y="311"/>
                  <a:pt x="319" y="348"/>
                </a:cubicBezTo>
                <a:cubicBezTo>
                  <a:pt x="319" y="353"/>
                  <a:pt x="317" y="354"/>
                  <a:pt x="313" y="356"/>
                </a:cubicBezTo>
                <a:cubicBezTo>
                  <a:pt x="291" y="365"/>
                  <a:pt x="269" y="374"/>
                  <a:pt x="246" y="383"/>
                </a:cubicBezTo>
                <a:cubicBezTo>
                  <a:pt x="229" y="390"/>
                  <a:pt x="212" y="397"/>
                  <a:pt x="194" y="405"/>
                </a:cubicBezTo>
                <a:cubicBezTo>
                  <a:pt x="194" y="402"/>
                  <a:pt x="194" y="400"/>
                  <a:pt x="194" y="398"/>
                </a:cubicBezTo>
                <a:cubicBezTo>
                  <a:pt x="194" y="344"/>
                  <a:pt x="194" y="291"/>
                  <a:pt x="194" y="237"/>
                </a:cubicBezTo>
                <a:cubicBezTo>
                  <a:pt x="194" y="233"/>
                  <a:pt x="193" y="229"/>
                  <a:pt x="190" y="226"/>
                </a:cubicBezTo>
                <a:cubicBezTo>
                  <a:pt x="141" y="168"/>
                  <a:pt x="92" y="110"/>
                  <a:pt x="44" y="52"/>
                </a:cubicBezTo>
                <a:cubicBezTo>
                  <a:pt x="29" y="35"/>
                  <a:pt x="15" y="18"/>
                  <a:pt x="0"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nvGrpSpPr>
          <p:cNvPr id="67" name="Group 66">
            <a:extLst>
              <a:ext uri="{FF2B5EF4-FFF2-40B4-BE49-F238E27FC236}">
                <a16:creationId xmlns:a16="http://schemas.microsoft.com/office/drawing/2014/main" id="{1490FC5F-2656-4FEE-A33C-D5E37F5FF964}"/>
              </a:ext>
            </a:extLst>
          </p:cNvPr>
          <p:cNvGrpSpPr/>
          <p:nvPr/>
        </p:nvGrpSpPr>
        <p:grpSpPr>
          <a:xfrm>
            <a:off x="1988371" y="3925623"/>
            <a:ext cx="944032" cy="944032"/>
            <a:chOff x="4284618" y="1851059"/>
            <a:chExt cx="944032" cy="944032"/>
          </a:xfrm>
        </p:grpSpPr>
        <p:sp>
          <p:nvSpPr>
            <p:cNvPr id="68" name="Oval 67">
              <a:extLst>
                <a:ext uri="{FF2B5EF4-FFF2-40B4-BE49-F238E27FC236}">
                  <a16:creationId xmlns:a16="http://schemas.microsoft.com/office/drawing/2014/main" id="{A874E245-4EC1-4F74-BA5C-2B2727598DB9}"/>
                </a:ext>
              </a:extLst>
            </p:cNvPr>
            <p:cNvSpPr/>
            <p:nvPr/>
          </p:nvSpPr>
          <p:spPr>
            <a:xfrm>
              <a:off x="4284618" y="1851059"/>
              <a:ext cx="944032" cy="94403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64EEB4FB-D72F-44EC-922B-AF17AC047236}"/>
                </a:ext>
              </a:extLst>
            </p:cNvPr>
            <p:cNvSpPr txBox="1"/>
            <p:nvPr/>
          </p:nvSpPr>
          <p:spPr>
            <a:xfrm>
              <a:off x="4284618" y="2123020"/>
              <a:ext cx="9440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Primary Key</a:t>
              </a:r>
              <a:endParaRPr kumimoji="0" lang="en-GB" sz="12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70" name="Group 69">
            <a:extLst>
              <a:ext uri="{FF2B5EF4-FFF2-40B4-BE49-F238E27FC236}">
                <a16:creationId xmlns:a16="http://schemas.microsoft.com/office/drawing/2014/main" id="{151B1822-D5BB-43DE-B615-262C9246DCBC}"/>
              </a:ext>
            </a:extLst>
          </p:cNvPr>
          <p:cNvGrpSpPr/>
          <p:nvPr/>
        </p:nvGrpSpPr>
        <p:grpSpPr>
          <a:xfrm>
            <a:off x="1464474" y="2983701"/>
            <a:ext cx="1198649" cy="1198649"/>
            <a:chOff x="6963351" y="1700031"/>
            <a:chExt cx="1198649" cy="1198649"/>
          </a:xfrm>
        </p:grpSpPr>
        <p:sp>
          <p:nvSpPr>
            <p:cNvPr id="71" name="Oval 70">
              <a:extLst>
                <a:ext uri="{FF2B5EF4-FFF2-40B4-BE49-F238E27FC236}">
                  <a16:creationId xmlns:a16="http://schemas.microsoft.com/office/drawing/2014/main" id="{3AD9F33C-E9BB-448D-BD62-471120C823C7}"/>
                </a:ext>
              </a:extLst>
            </p:cNvPr>
            <p:cNvSpPr/>
            <p:nvPr/>
          </p:nvSpPr>
          <p:spPr>
            <a:xfrm>
              <a:off x="6963351" y="1700031"/>
              <a:ext cx="1198649" cy="119864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2" name="TextBox 71">
              <a:extLst>
                <a:ext uri="{FF2B5EF4-FFF2-40B4-BE49-F238E27FC236}">
                  <a16:creationId xmlns:a16="http://schemas.microsoft.com/office/drawing/2014/main" id="{1ED8F21E-B3C3-412D-AB62-F65A4A72BAF9}"/>
                </a:ext>
              </a:extLst>
            </p:cNvPr>
            <p:cNvSpPr txBox="1"/>
            <p:nvPr/>
          </p:nvSpPr>
          <p:spPr>
            <a:xfrm>
              <a:off x="7074384" y="2114553"/>
              <a:ext cx="9440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Null Values</a:t>
              </a:r>
              <a:endParaRPr kumimoji="0" lang="en-GB" sz="12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82" name="Group 81">
            <a:extLst>
              <a:ext uri="{FF2B5EF4-FFF2-40B4-BE49-F238E27FC236}">
                <a16:creationId xmlns:a16="http://schemas.microsoft.com/office/drawing/2014/main" id="{4080E737-4DB8-4D9E-8844-B0890D09BA9E}"/>
              </a:ext>
            </a:extLst>
          </p:cNvPr>
          <p:cNvGrpSpPr/>
          <p:nvPr/>
        </p:nvGrpSpPr>
        <p:grpSpPr>
          <a:xfrm>
            <a:off x="2428730" y="3317888"/>
            <a:ext cx="944032" cy="850414"/>
            <a:chOff x="2276143" y="4182350"/>
            <a:chExt cx="944032" cy="850414"/>
          </a:xfrm>
        </p:grpSpPr>
        <p:sp>
          <p:nvSpPr>
            <p:cNvPr id="83" name="Oval 82">
              <a:extLst>
                <a:ext uri="{FF2B5EF4-FFF2-40B4-BE49-F238E27FC236}">
                  <a16:creationId xmlns:a16="http://schemas.microsoft.com/office/drawing/2014/main" id="{79CBD8D5-D828-449F-8022-F23A1F431057}"/>
                </a:ext>
              </a:extLst>
            </p:cNvPr>
            <p:cNvSpPr/>
            <p:nvPr/>
          </p:nvSpPr>
          <p:spPr>
            <a:xfrm>
              <a:off x="2313368" y="4182350"/>
              <a:ext cx="850414" cy="8504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4" name="TextBox 83">
              <a:extLst>
                <a:ext uri="{FF2B5EF4-FFF2-40B4-BE49-F238E27FC236}">
                  <a16:creationId xmlns:a16="http://schemas.microsoft.com/office/drawing/2014/main" id="{A2B8D9A8-E52B-409D-95AD-119954F74D55}"/>
                </a:ext>
              </a:extLst>
            </p:cNvPr>
            <p:cNvSpPr txBox="1"/>
            <p:nvPr/>
          </p:nvSpPr>
          <p:spPr>
            <a:xfrm>
              <a:off x="2276143" y="4434417"/>
              <a:ext cx="9440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Open Sans" panose="020B0606030504020204" pitchFamily="34" charset="0"/>
                </a:rPr>
                <a:t>Left Join</a:t>
              </a:r>
              <a:endParaRPr kumimoji="0" lang="en-GB" sz="12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85" name="Group 84">
            <a:extLst>
              <a:ext uri="{FF2B5EF4-FFF2-40B4-BE49-F238E27FC236}">
                <a16:creationId xmlns:a16="http://schemas.microsoft.com/office/drawing/2014/main" id="{BF9B2C51-64FE-4733-AF6B-078A3341F8D7}"/>
              </a:ext>
            </a:extLst>
          </p:cNvPr>
          <p:cNvGrpSpPr/>
          <p:nvPr/>
        </p:nvGrpSpPr>
        <p:grpSpPr>
          <a:xfrm>
            <a:off x="3044330" y="2917431"/>
            <a:ext cx="944032" cy="850414"/>
            <a:chOff x="1721964" y="2668230"/>
            <a:chExt cx="944032" cy="850414"/>
          </a:xfrm>
        </p:grpSpPr>
        <p:sp>
          <p:nvSpPr>
            <p:cNvPr id="86" name="Oval 85">
              <a:extLst>
                <a:ext uri="{FF2B5EF4-FFF2-40B4-BE49-F238E27FC236}">
                  <a16:creationId xmlns:a16="http://schemas.microsoft.com/office/drawing/2014/main" id="{89D76B13-B6C6-4D96-8AC9-CCAA7DC99083}"/>
                </a:ext>
              </a:extLst>
            </p:cNvPr>
            <p:cNvSpPr/>
            <p:nvPr/>
          </p:nvSpPr>
          <p:spPr>
            <a:xfrm>
              <a:off x="1756507" y="2668230"/>
              <a:ext cx="850414" cy="850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A946B048-114E-48E9-9075-D24ECCFCC79B}"/>
                </a:ext>
              </a:extLst>
            </p:cNvPr>
            <p:cNvSpPr txBox="1"/>
            <p:nvPr/>
          </p:nvSpPr>
          <p:spPr>
            <a:xfrm>
              <a:off x="1721964" y="2898680"/>
              <a:ext cx="9440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Open Sans" panose="020B0606030504020204" pitchFamily="34" charset="0"/>
                </a:rPr>
                <a:t>String to Data Time</a:t>
              </a:r>
              <a:endParaRPr kumimoji="0" lang="en-GB" sz="12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92" name="Group 91">
            <a:extLst>
              <a:ext uri="{FF2B5EF4-FFF2-40B4-BE49-F238E27FC236}">
                <a16:creationId xmlns:a16="http://schemas.microsoft.com/office/drawing/2014/main" id="{91CA8336-6DC4-4354-ADE3-CAC1B899809F}"/>
              </a:ext>
            </a:extLst>
          </p:cNvPr>
          <p:cNvGrpSpPr/>
          <p:nvPr/>
        </p:nvGrpSpPr>
        <p:grpSpPr>
          <a:xfrm>
            <a:off x="2788827" y="3796790"/>
            <a:ext cx="986516" cy="927490"/>
            <a:chOff x="6963351" y="1700031"/>
            <a:chExt cx="1198649" cy="1198649"/>
          </a:xfrm>
        </p:grpSpPr>
        <p:sp>
          <p:nvSpPr>
            <p:cNvPr id="93" name="Oval 92">
              <a:extLst>
                <a:ext uri="{FF2B5EF4-FFF2-40B4-BE49-F238E27FC236}">
                  <a16:creationId xmlns:a16="http://schemas.microsoft.com/office/drawing/2014/main" id="{195B010E-ABF7-4A66-8AD5-020A9F6BAB7A}"/>
                </a:ext>
              </a:extLst>
            </p:cNvPr>
            <p:cNvSpPr/>
            <p:nvPr/>
          </p:nvSpPr>
          <p:spPr>
            <a:xfrm>
              <a:off x="6963351" y="1700031"/>
              <a:ext cx="1198649" cy="119864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941BB9DE-77FA-4C8F-ABF6-2FA3E36D2FD8}"/>
                </a:ext>
              </a:extLst>
            </p:cNvPr>
            <p:cNvSpPr txBox="1"/>
            <p:nvPr/>
          </p:nvSpPr>
          <p:spPr>
            <a:xfrm>
              <a:off x="7077170" y="1989378"/>
              <a:ext cx="944032" cy="8352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Text Clean Up</a:t>
              </a:r>
              <a:endParaRPr kumimoji="0" lang="en-GB" sz="12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95" name="Group 94">
            <a:extLst>
              <a:ext uri="{FF2B5EF4-FFF2-40B4-BE49-F238E27FC236}">
                <a16:creationId xmlns:a16="http://schemas.microsoft.com/office/drawing/2014/main" id="{D7D48724-D874-4DDD-AE20-34326EAEFA38}"/>
              </a:ext>
            </a:extLst>
          </p:cNvPr>
          <p:cNvGrpSpPr/>
          <p:nvPr/>
        </p:nvGrpSpPr>
        <p:grpSpPr>
          <a:xfrm>
            <a:off x="2342012" y="4572251"/>
            <a:ext cx="944032" cy="850414"/>
            <a:chOff x="1709698" y="2668230"/>
            <a:chExt cx="944032" cy="850414"/>
          </a:xfrm>
        </p:grpSpPr>
        <p:sp>
          <p:nvSpPr>
            <p:cNvPr id="96" name="Oval 95">
              <a:extLst>
                <a:ext uri="{FF2B5EF4-FFF2-40B4-BE49-F238E27FC236}">
                  <a16:creationId xmlns:a16="http://schemas.microsoft.com/office/drawing/2014/main" id="{8985BD8A-4372-4A9D-A555-C22EBF80BAA0}"/>
                </a:ext>
              </a:extLst>
            </p:cNvPr>
            <p:cNvSpPr/>
            <p:nvPr/>
          </p:nvSpPr>
          <p:spPr>
            <a:xfrm>
              <a:off x="1756507" y="2668230"/>
              <a:ext cx="850414" cy="850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7" name="TextBox 96">
              <a:extLst>
                <a:ext uri="{FF2B5EF4-FFF2-40B4-BE49-F238E27FC236}">
                  <a16:creationId xmlns:a16="http://schemas.microsoft.com/office/drawing/2014/main" id="{5382F35B-7927-4544-8007-B13CA4F31DE2}"/>
                </a:ext>
              </a:extLst>
            </p:cNvPr>
            <p:cNvSpPr txBox="1"/>
            <p:nvPr/>
          </p:nvSpPr>
          <p:spPr>
            <a:xfrm>
              <a:off x="1709698" y="2802410"/>
              <a:ext cx="94403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Open Sans" panose="020B0606030504020204" pitchFamily="34" charset="0"/>
                </a:rPr>
                <a:t>Convert Text Object to Cat</a:t>
              </a:r>
              <a:endParaRPr kumimoji="0" lang="en-GB" sz="12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grpSp>
      <p:sp>
        <p:nvSpPr>
          <p:cNvPr id="100" name="TextBox 99">
            <a:extLst>
              <a:ext uri="{FF2B5EF4-FFF2-40B4-BE49-F238E27FC236}">
                <a16:creationId xmlns:a16="http://schemas.microsoft.com/office/drawing/2014/main" id="{DAE3432A-BB68-472E-8727-EF37EC262F9E}"/>
              </a:ext>
            </a:extLst>
          </p:cNvPr>
          <p:cNvSpPr txBox="1"/>
          <p:nvPr/>
        </p:nvSpPr>
        <p:spPr>
          <a:xfrm>
            <a:off x="9779450" y="4966456"/>
            <a:ext cx="2712012" cy="150810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6000" b="1" i="0" u="none" strike="noStrike" kern="1200" cap="none" spc="0" normalizeH="0" baseline="0" noProof="0" dirty="0">
                <a:ln>
                  <a:noFill/>
                </a:ln>
                <a:solidFill>
                  <a:srgbClr val="FFC000"/>
                </a:solidFill>
                <a:effectLst/>
                <a:uLnTx/>
                <a:uFillTx/>
                <a:latin typeface="Noto Sans" panose="020B0502040504020204" pitchFamily="34"/>
                <a:ea typeface="Noto Sans" panose="020B0502040504020204" pitchFamily="34"/>
                <a:cs typeface="Noto Sans" panose="020B0502040504020204" pitchFamily="34"/>
              </a:rPr>
              <a:t>141</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FFC000"/>
                </a:solidFill>
                <a:effectLst/>
                <a:uLnTx/>
                <a:uFillTx/>
                <a:latin typeface="Noto Sans" panose="020B0502040504020204" pitchFamily="34"/>
                <a:ea typeface="Noto Sans" panose="020B0502040504020204" pitchFamily="34"/>
                <a:cs typeface="Noto Sans" panose="020B0502040504020204" pitchFamily="34"/>
              </a:rPr>
              <a:t>Attributes</a:t>
            </a:r>
          </a:p>
        </p:txBody>
      </p:sp>
      <p:sp>
        <p:nvSpPr>
          <p:cNvPr id="102" name="TextBox 101">
            <a:extLst>
              <a:ext uri="{FF2B5EF4-FFF2-40B4-BE49-F238E27FC236}">
                <a16:creationId xmlns:a16="http://schemas.microsoft.com/office/drawing/2014/main" id="{5946586E-FC9B-4E4A-8F38-59CBE95BA7A3}"/>
              </a:ext>
            </a:extLst>
          </p:cNvPr>
          <p:cNvSpPr txBox="1"/>
          <p:nvPr/>
        </p:nvSpPr>
        <p:spPr>
          <a:xfrm>
            <a:off x="4433212" y="4862791"/>
            <a:ext cx="3256135" cy="150810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6000" b="1" i="0" u="none" strike="noStrike" kern="1200" cap="none" spc="0" normalizeH="0" baseline="0" noProof="0" dirty="0">
                <a:ln>
                  <a:noFill/>
                </a:ln>
                <a:solidFill>
                  <a:srgbClr val="FFC000"/>
                </a:solidFill>
                <a:effectLst/>
                <a:uLnTx/>
                <a:uFillTx/>
                <a:latin typeface="Noto Sans" panose="020B0502040504020204" pitchFamily="34"/>
                <a:ea typeface="Noto Sans" panose="020B0502040504020204" pitchFamily="34"/>
                <a:cs typeface="Noto Sans" panose="020B0502040504020204" pitchFamily="34"/>
              </a:rPr>
              <a:t>512,946</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FFC000"/>
                </a:solidFill>
                <a:effectLst/>
                <a:uLnTx/>
                <a:uFillTx/>
                <a:latin typeface="Noto Sans" panose="020B0502040504020204" pitchFamily="34"/>
                <a:ea typeface="Noto Sans" panose="020B0502040504020204" pitchFamily="34"/>
                <a:cs typeface="Noto Sans" panose="020B0502040504020204" pitchFamily="34"/>
              </a:rPr>
              <a:t>Observations</a:t>
            </a:r>
          </a:p>
        </p:txBody>
      </p:sp>
      <p:grpSp>
        <p:nvGrpSpPr>
          <p:cNvPr id="6" name="Group 5">
            <a:extLst>
              <a:ext uri="{FF2B5EF4-FFF2-40B4-BE49-F238E27FC236}">
                <a16:creationId xmlns:a16="http://schemas.microsoft.com/office/drawing/2014/main" id="{27925508-4D79-45B3-8047-0A6AB5CEC8C0}"/>
              </a:ext>
            </a:extLst>
          </p:cNvPr>
          <p:cNvGrpSpPr/>
          <p:nvPr/>
        </p:nvGrpSpPr>
        <p:grpSpPr>
          <a:xfrm>
            <a:off x="5978284" y="2368835"/>
            <a:ext cx="4695079" cy="3919308"/>
            <a:chOff x="5978284" y="2368835"/>
            <a:chExt cx="4695079" cy="3919308"/>
          </a:xfrm>
        </p:grpSpPr>
        <p:sp>
          <p:nvSpPr>
            <p:cNvPr id="103" name="Freeform 14">
              <a:extLst>
                <a:ext uri="{FF2B5EF4-FFF2-40B4-BE49-F238E27FC236}">
                  <a16:creationId xmlns:a16="http://schemas.microsoft.com/office/drawing/2014/main" id="{A98F2FFE-4357-492D-8690-E95DDBF952A6}"/>
                </a:ext>
              </a:extLst>
            </p:cNvPr>
            <p:cNvSpPr>
              <a:spLocks/>
            </p:cNvSpPr>
            <p:nvPr/>
          </p:nvSpPr>
          <p:spPr bwMode="auto">
            <a:xfrm rot="5400000">
              <a:off x="5945941" y="2494822"/>
              <a:ext cx="2483065" cy="2418379"/>
            </a:xfrm>
            <a:custGeom>
              <a:avLst/>
              <a:gdLst>
                <a:gd name="T0" fmla="*/ 79 w 275"/>
                <a:gd name="T1" fmla="*/ 58 h 275"/>
                <a:gd name="T2" fmla="*/ 137 w 275"/>
                <a:gd name="T3" fmla="*/ 0 h 275"/>
                <a:gd name="T4" fmla="*/ 182 w 275"/>
                <a:gd name="T5" fmla="*/ 46 h 275"/>
                <a:gd name="T6" fmla="*/ 167 w 275"/>
                <a:gd name="T7" fmla="*/ 54 h 275"/>
                <a:gd name="T8" fmla="*/ 145 w 275"/>
                <a:gd name="T9" fmla="*/ 99 h 275"/>
                <a:gd name="T10" fmla="*/ 202 w 275"/>
                <a:gd name="T11" fmla="*/ 121 h 275"/>
                <a:gd name="T12" fmla="*/ 222 w 275"/>
                <a:gd name="T13" fmla="*/ 97 h 275"/>
                <a:gd name="T14" fmla="*/ 226 w 275"/>
                <a:gd name="T15" fmla="*/ 89 h 275"/>
                <a:gd name="T16" fmla="*/ 248 w 275"/>
                <a:gd name="T17" fmla="*/ 109 h 275"/>
                <a:gd name="T18" fmla="*/ 272 w 275"/>
                <a:gd name="T19" fmla="*/ 134 h 275"/>
                <a:gd name="T20" fmla="*/ 272 w 275"/>
                <a:gd name="T21" fmla="*/ 140 h 275"/>
                <a:gd name="T22" fmla="*/ 218 w 275"/>
                <a:gd name="T23" fmla="*/ 194 h 275"/>
                <a:gd name="T24" fmla="*/ 220 w 275"/>
                <a:gd name="T25" fmla="*/ 200 h 275"/>
                <a:gd name="T26" fmla="*/ 242 w 275"/>
                <a:gd name="T27" fmla="*/ 212 h 275"/>
                <a:gd name="T28" fmla="*/ 254 w 275"/>
                <a:gd name="T29" fmla="*/ 253 h 275"/>
                <a:gd name="T30" fmla="*/ 230 w 275"/>
                <a:gd name="T31" fmla="*/ 263 h 275"/>
                <a:gd name="T32" fmla="*/ 202 w 275"/>
                <a:gd name="T33" fmla="*/ 238 h 275"/>
                <a:gd name="T34" fmla="*/ 193 w 275"/>
                <a:gd name="T35" fmla="*/ 220 h 275"/>
                <a:gd name="T36" fmla="*/ 179 w 275"/>
                <a:gd name="T37" fmla="*/ 233 h 275"/>
                <a:gd name="T38" fmla="*/ 141 w 275"/>
                <a:gd name="T39" fmla="*/ 272 h 275"/>
                <a:gd name="T40" fmla="*/ 135 w 275"/>
                <a:gd name="T41" fmla="*/ 273 h 275"/>
                <a:gd name="T42" fmla="*/ 91 w 275"/>
                <a:gd name="T43" fmla="*/ 229 h 275"/>
                <a:gd name="T44" fmla="*/ 105 w 275"/>
                <a:gd name="T45" fmla="*/ 221 h 275"/>
                <a:gd name="T46" fmla="*/ 124 w 275"/>
                <a:gd name="T47" fmla="*/ 170 h 275"/>
                <a:gd name="T48" fmla="*/ 89 w 275"/>
                <a:gd name="T49" fmla="*/ 148 h 275"/>
                <a:gd name="T50" fmla="*/ 50 w 275"/>
                <a:gd name="T51" fmla="*/ 178 h 275"/>
                <a:gd name="T52" fmla="*/ 46 w 275"/>
                <a:gd name="T53" fmla="*/ 185 h 275"/>
                <a:gd name="T54" fmla="*/ 41 w 275"/>
                <a:gd name="T55" fmla="*/ 178 h 275"/>
                <a:gd name="T56" fmla="*/ 3 w 275"/>
                <a:gd name="T57" fmla="*/ 141 h 275"/>
                <a:gd name="T58" fmla="*/ 3 w 275"/>
                <a:gd name="T59" fmla="*/ 134 h 275"/>
                <a:gd name="T60" fmla="*/ 55 w 275"/>
                <a:gd name="T61" fmla="*/ 83 h 275"/>
                <a:gd name="T62" fmla="*/ 59 w 275"/>
                <a:gd name="T63" fmla="*/ 79 h 275"/>
                <a:gd name="T64" fmla="*/ 46 w 275"/>
                <a:gd name="T65" fmla="*/ 71 h 275"/>
                <a:gd name="T66" fmla="*/ 27 w 275"/>
                <a:gd name="T67" fmla="*/ 62 h 275"/>
                <a:gd name="T68" fmla="*/ 14 w 275"/>
                <a:gd name="T69" fmla="*/ 23 h 275"/>
                <a:gd name="T70" fmla="*/ 42 w 275"/>
                <a:gd name="T71" fmla="*/ 11 h 275"/>
                <a:gd name="T72" fmla="*/ 67 w 275"/>
                <a:gd name="T73" fmla="*/ 35 h 275"/>
                <a:gd name="T74" fmla="*/ 79 w 275"/>
                <a:gd name="T75" fmla="*/ 5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5" h="275">
                  <a:moveTo>
                    <a:pt x="79" y="58"/>
                  </a:moveTo>
                  <a:cubicBezTo>
                    <a:pt x="99" y="38"/>
                    <a:pt x="118" y="19"/>
                    <a:pt x="137" y="0"/>
                  </a:cubicBezTo>
                  <a:cubicBezTo>
                    <a:pt x="152" y="16"/>
                    <a:pt x="167" y="31"/>
                    <a:pt x="182" y="46"/>
                  </a:cubicBezTo>
                  <a:cubicBezTo>
                    <a:pt x="178" y="48"/>
                    <a:pt x="173" y="51"/>
                    <a:pt x="167" y="54"/>
                  </a:cubicBezTo>
                  <a:cubicBezTo>
                    <a:pt x="151" y="62"/>
                    <a:pt x="141" y="82"/>
                    <a:pt x="145" y="99"/>
                  </a:cubicBezTo>
                  <a:cubicBezTo>
                    <a:pt x="151" y="125"/>
                    <a:pt x="179" y="135"/>
                    <a:pt x="202" y="121"/>
                  </a:cubicBezTo>
                  <a:cubicBezTo>
                    <a:pt x="212" y="115"/>
                    <a:pt x="218" y="106"/>
                    <a:pt x="222" y="97"/>
                  </a:cubicBezTo>
                  <a:cubicBezTo>
                    <a:pt x="224" y="94"/>
                    <a:pt x="225" y="92"/>
                    <a:pt x="226" y="89"/>
                  </a:cubicBezTo>
                  <a:cubicBezTo>
                    <a:pt x="234" y="96"/>
                    <a:pt x="241" y="102"/>
                    <a:pt x="248" y="109"/>
                  </a:cubicBezTo>
                  <a:cubicBezTo>
                    <a:pt x="256" y="118"/>
                    <a:pt x="264" y="126"/>
                    <a:pt x="272" y="134"/>
                  </a:cubicBezTo>
                  <a:cubicBezTo>
                    <a:pt x="275" y="137"/>
                    <a:pt x="275" y="138"/>
                    <a:pt x="272" y="140"/>
                  </a:cubicBezTo>
                  <a:cubicBezTo>
                    <a:pt x="254" y="158"/>
                    <a:pt x="237" y="176"/>
                    <a:pt x="218" y="194"/>
                  </a:cubicBezTo>
                  <a:cubicBezTo>
                    <a:pt x="215" y="198"/>
                    <a:pt x="216" y="199"/>
                    <a:pt x="220" y="200"/>
                  </a:cubicBezTo>
                  <a:cubicBezTo>
                    <a:pt x="227" y="204"/>
                    <a:pt x="235" y="208"/>
                    <a:pt x="242" y="212"/>
                  </a:cubicBezTo>
                  <a:cubicBezTo>
                    <a:pt x="258" y="220"/>
                    <a:pt x="263" y="240"/>
                    <a:pt x="254" y="253"/>
                  </a:cubicBezTo>
                  <a:cubicBezTo>
                    <a:pt x="250" y="260"/>
                    <a:pt x="238" y="265"/>
                    <a:pt x="230" y="263"/>
                  </a:cubicBezTo>
                  <a:cubicBezTo>
                    <a:pt x="215" y="261"/>
                    <a:pt x="208" y="250"/>
                    <a:pt x="202" y="238"/>
                  </a:cubicBezTo>
                  <a:cubicBezTo>
                    <a:pt x="199" y="232"/>
                    <a:pt x="196" y="226"/>
                    <a:pt x="193" y="220"/>
                  </a:cubicBezTo>
                  <a:cubicBezTo>
                    <a:pt x="188" y="225"/>
                    <a:pt x="184" y="229"/>
                    <a:pt x="179" y="233"/>
                  </a:cubicBezTo>
                  <a:cubicBezTo>
                    <a:pt x="166" y="246"/>
                    <a:pt x="154" y="259"/>
                    <a:pt x="141" y="272"/>
                  </a:cubicBezTo>
                  <a:cubicBezTo>
                    <a:pt x="140" y="273"/>
                    <a:pt x="138" y="275"/>
                    <a:pt x="135" y="273"/>
                  </a:cubicBezTo>
                  <a:cubicBezTo>
                    <a:pt x="121" y="258"/>
                    <a:pt x="106" y="243"/>
                    <a:pt x="91" y="229"/>
                  </a:cubicBezTo>
                  <a:cubicBezTo>
                    <a:pt x="96" y="226"/>
                    <a:pt x="100" y="223"/>
                    <a:pt x="105" y="221"/>
                  </a:cubicBezTo>
                  <a:cubicBezTo>
                    <a:pt x="124" y="211"/>
                    <a:pt x="132" y="189"/>
                    <a:pt x="124" y="170"/>
                  </a:cubicBezTo>
                  <a:cubicBezTo>
                    <a:pt x="119" y="156"/>
                    <a:pt x="103" y="147"/>
                    <a:pt x="89" y="148"/>
                  </a:cubicBezTo>
                  <a:cubicBezTo>
                    <a:pt x="69" y="150"/>
                    <a:pt x="58" y="161"/>
                    <a:pt x="50" y="178"/>
                  </a:cubicBezTo>
                  <a:cubicBezTo>
                    <a:pt x="49" y="180"/>
                    <a:pt x="48" y="181"/>
                    <a:pt x="46" y="185"/>
                  </a:cubicBezTo>
                  <a:cubicBezTo>
                    <a:pt x="44" y="182"/>
                    <a:pt x="43" y="180"/>
                    <a:pt x="41" y="178"/>
                  </a:cubicBezTo>
                  <a:cubicBezTo>
                    <a:pt x="28" y="165"/>
                    <a:pt x="16" y="153"/>
                    <a:pt x="3" y="141"/>
                  </a:cubicBezTo>
                  <a:cubicBezTo>
                    <a:pt x="0" y="138"/>
                    <a:pt x="0" y="137"/>
                    <a:pt x="3" y="134"/>
                  </a:cubicBezTo>
                  <a:cubicBezTo>
                    <a:pt x="21" y="117"/>
                    <a:pt x="38" y="100"/>
                    <a:pt x="55" y="83"/>
                  </a:cubicBezTo>
                  <a:cubicBezTo>
                    <a:pt x="56" y="81"/>
                    <a:pt x="57" y="80"/>
                    <a:pt x="59" y="79"/>
                  </a:cubicBezTo>
                  <a:cubicBezTo>
                    <a:pt x="54" y="76"/>
                    <a:pt x="50" y="74"/>
                    <a:pt x="46" y="71"/>
                  </a:cubicBezTo>
                  <a:cubicBezTo>
                    <a:pt x="40" y="68"/>
                    <a:pt x="33" y="65"/>
                    <a:pt x="27" y="62"/>
                  </a:cubicBezTo>
                  <a:cubicBezTo>
                    <a:pt x="13" y="55"/>
                    <a:pt x="7" y="36"/>
                    <a:pt x="14" y="23"/>
                  </a:cubicBezTo>
                  <a:cubicBezTo>
                    <a:pt x="19" y="13"/>
                    <a:pt x="32" y="9"/>
                    <a:pt x="42" y="11"/>
                  </a:cubicBezTo>
                  <a:cubicBezTo>
                    <a:pt x="55" y="15"/>
                    <a:pt x="62" y="24"/>
                    <a:pt x="67" y="35"/>
                  </a:cubicBezTo>
                  <a:cubicBezTo>
                    <a:pt x="70" y="43"/>
                    <a:pt x="74" y="50"/>
                    <a:pt x="79" y="58"/>
                  </a:cubicBezTo>
                  <a:close/>
                </a:path>
              </a:pathLst>
            </a:custGeom>
            <a:solidFill>
              <a:schemeClr val="accent4"/>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4" name="Freeform 15">
              <a:extLst>
                <a:ext uri="{FF2B5EF4-FFF2-40B4-BE49-F238E27FC236}">
                  <a16:creationId xmlns:a16="http://schemas.microsoft.com/office/drawing/2014/main" id="{A5522FB5-E053-49C2-A6C2-B153F3F89C19}"/>
                </a:ext>
              </a:extLst>
            </p:cNvPr>
            <p:cNvSpPr>
              <a:spLocks/>
            </p:cNvSpPr>
            <p:nvPr/>
          </p:nvSpPr>
          <p:spPr bwMode="auto">
            <a:xfrm>
              <a:off x="8361665" y="2368835"/>
              <a:ext cx="2311698" cy="2597621"/>
            </a:xfrm>
            <a:custGeom>
              <a:avLst/>
              <a:gdLst>
                <a:gd name="T0" fmla="*/ 45 w 276"/>
                <a:gd name="T1" fmla="*/ 92 h 274"/>
                <a:gd name="T2" fmla="*/ 57 w 276"/>
                <a:gd name="T3" fmla="*/ 111 h 274"/>
                <a:gd name="T4" fmla="*/ 116 w 276"/>
                <a:gd name="T5" fmla="*/ 115 h 274"/>
                <a:gd name="T6" fmla="*/ 116 w 276"/>
                <a:gd name="T7" fmla="*/ 64 h 274"/>
                <a:gd name="T8" fmla="*/ 96 w 276"/>
                <a:gd name="T9" fmla="*/ 49 h 274"/>
                <a:gd name="T10" fmla="*/ 91 w 276"/>
                <a:gd name="T11" fmla="*/ 47 h 274"/>
                <a:gd name="T12" fmla="*/ 139 w 276"/>
                <a:gd name="T13" fmla="*/ 0 h 274"/>
                <a:gd name="T14" fmla="*/ 193 w 276"/>
                <a:gd name="T15" fmla="*/ 54 h 274"/>
                <a:gd name="T16" fmla="*/ 196 w 276"/>
                <a:gd name="T17" fmla="*/ 57 h 274"/>
                <a:gd name="T18" fmla="*/ 207 w 276"/>
                <a:gd name="T19" fmla="*/ 36 h 274"/>
                <a:gd name="T20" fmla="*/ 227 w 276"/>
                <a:gd name="T21" fmla="*/ 16 h 274"/>
                <a:gd name="T22" fmla="*/ 253 w 276"/>
                <a:gd name="T23" fmla="*/ 20 h 274"/>
                <a:gd name="T24" fmla="*/ 260 w 276"/>
                <a:gd name="T25" fmla="*/ 46 h 274"/>
                <a:gd name="T26" fmla="*/ 237 w 276"/>
                <a:gd name="T27" fmla="*/ 69 h 274"/>
                <a:gd name="T28" fmla="*/ 218 w 276"/>
                <a:gd name="T29" fmla="*/ 79 h 274"/>
                <a:gd name="T30" fmla="*/ 276 w 276"/>
                <a:gd name="T31" fmla="*/ 137 h 274"/>
                <a:gd name="T32" fmla="*/ 261 w 276"/>
                <a:gd name="T33" fmla="*/ 152 h 274"/>
                <a:gd name="T34" fmla="*/ 220 w 276"/>
                <a:gd name="T35" fmla="*/ 192 h 274"/>
                <a:gd name="T36" fmla="*/ 221 w 276"/>
                <a:gd name="T37" fmla="*/ 198 h 274"/>
                <a:gd name="T38" fmla="*/ 248 w 276"/>
                <a:gd name="T39" fmla="*/ 213 h 274"/>
                <a:gd name="T40" fmla="*/ 253 w 276"/>
                <a:gd name="T41" fmla="*/ 254 h 274"/>
                <a:gd name="T42" fmla="*/ 213 w 276"/>
                <a:gd name="T43" fmla="*/ 250 h 274"/>
                <a:gd name="T44" fmla="*/ 199 w 276"/>
                <a:gd name="T45" fmla="*/ 225 h 274"/>
                <a:gd name="T46" fmla="*/ 195 w 276"/>
                <a:gd name="T47" fmla="*/ 218 h 274"/>
                <a:gd name="T48" fmla="*/ 178 w 276"/>
                <a:gd name="T49" fmla="*/ 234 h 274"/>
                <a:gd name="T50" fmla="*/ 141 w 276"/>
                <a:gd name="T51" fmla="*/ 272 h 274"/>
                <a:gd name="T52" fmla="*/ 135 w 276"/>
                <a:gd name="T53" fmla="*/ 272 h 274"/>
                <a:gd name="T54" fmla="*/ 92 w 276"/>
                <a:gd name="T55" fmla="*/ 229 h 274"/>
                <a:gd name="T56" fmla="*/ 91 w 276"/>
                <a:gd name="T57" fmla="*/ 227 h 274"/>
                <a:gd name="T58" fmla="*/ 108 w 276"/>
                <a:gd name="T59" fmla="*/ 219 h 274"/>
                <a:gd name="T60" fmla="*/ 128 w 276"/>
                <a:gd name="T61" fmla="*/ 174 h 274"/>
                <a:gd name="T62" fmla="*/ 78 w 276"/>
                <a:gd name="T63" fmla="*/ 149 h 274"/>
                <a:gd name="T64" fmla="*/ 52 w 276"/>
                <a:gd name="T65" fmla="*/ 176 h 274"/>
                <a:gd name="T66" fmla="*/ 48 w 276"/>
                <a:gd name="T67" fmla="*/ 184 h 274"/>
                <a:gd name="T68" fmla="*/ 30 w 276"/>
                <a:gd name="T69" fmla="*/ 166 h 274"/>
                <a:gd name="T70" fmla="*/ 4 w 276"/>
                <a:gd name="T71" fmla="*/ 140 h 274"/>
                <a:gd name="T72" fmla="*/ 3 w 276"/>
                <a:gd name="T73" fmla="*/ 135 h 274"/>
                <a:gd name="T74" fmla="*/ 45 w 276"/>
                <a:gd name="T75" fmla="*/ 9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6" h="274">
                  <a:moveTo>
                    <a:pt x="45" y="92"/>
                  </a:moveTo>
                  <a:cubicBezTo>
                    <a:pt x="50" y="99"/>
                    <a:pt x="53" y="106"/>
                    <a:pt x="57" y="111"/>
                  </a:cubicBezTo>
                  <a:cubicBezTo>
                    <a:pt x="72" y="129"/>
                    <a:pt x="99" y="133"/>
                    <a:pt x="116" y="115"/>
                  </a:cubicBezTo>
                  <a:cubicBezTo>
                    <a:pt x="129" y="102"/>
                    <a:pt x="129" y="79"/>
                    <a:pt x="116" y="64"/>
                  </a:cubicBezTo>
                  <a:cubicBezTo>
                    <a:pt x="110" y="57"/>
                    <a:pt x="103" y="53"/>
                    <a:pt x="96" y="49"/>
                  </a:cubicBezTo>
                  <a:cubicBezTo>
                    <a:pt x="94" y="48"/>
                    <a:pt x="93" y="48"/>
                    <a:pt x="91" y="47"/>
                  </a:cubicBezTo>
                  <a:cubicBezTo>
                    <a:pt x="106" y="32"/>
                    <a:pt x="139" y="0"/>
                    <a:pt x="139" y="0"/>
                  </a:cubicBezTo>
                  <a:cubicBezTo>
                    <a:pt x="141" y="3"/>
                    <a:pt x="181" y="42"/>
                    <a:pt x="193" y="54"/>
                  </a:cubicBezTo>
                  <a:cubicBezTo>
                    <a:pt x="193" y="55"/>
                    <a:pt x="194" y="56"/>
                    <a:pt x="196" y="57"/>
                  </a:cubicBezTo>
                  <a:cubicBezTo>
                    <a:pt x="200" y="50"/>
                    <a:pt x="204" y="43"/>
                    <a:pt x="207" y="36"/>
                  </a:cubicBezTo>
                  <a:cubicBezTo>
                    <a:pt x="211" y="27"/>
                    <a:pt x="217" y="19"/>
                    <a:pt x="227" y="16"/>
                  </a:cubicBezTo>
                  <a:cubicBezTo>
                    <a:pt x="236" y="12"/>
                    <a:pt x="245" y="13"/>
                    <a:pt x="253" y="20"/>
                  </a:cubicBezTo>
                  <a:cubicBezTo>
                    <a:pt x="261" y="26"/>
                    <a:pt x="263" y="35"/>
                    <a:pt x="260" y="46"/>
                  </a:cubicBezTo>
                  <a:cubicBezTo>
                    <a:pt x="257" y="58"/>
                    <a:pt x="248" y="64"/>
                    <a:pt x="237" y="69"/>
                  </a:cubicBezTo>
                  <a:cubicBezTo>
                    <a:pt x="231" y="72"/>
                    <a:pt x="225" y="76"/>
                    <a:pt x="218" y="79"/>
                  </a:cubicBezTo>
                  <a:cubicBezTo>
                    <a:pt x="237" y="99"/>
                    <a:pt x="256" y="117"/>
                    <a:pt x="276" y="137"/>
                  </a:cubicBezTo>
                  <a:cubicBezTo>
                    <a:pt x="270" y="142"/>
                    <a:pt x="266" y="147"/>
                    <a:pt x="261" y="152"/>
                  </a:cubicBezTo>
                  <a:cubicBezTo>
                    <a:pt x="247" y="166"/>
                    <a:pt x="234" y="179"/>
                    <a:pt x="220" y="192"/>
                  </a:cubicBezTo>
                  <a:cubicBezTo>
                    <a:pt x="217" y="195"/>
                    <a:pt x="218" y="197"/>
                    <a:pt x="221" y="198"/>
                  </a:cubicBezTo>
                  <a:cubicBezTo>
                    <a:pt x="230" y="203"/>
                    <a:pt x="240" y="207"/>
                    <a:pt x="248" y="213"/>
                  </a:cubicBezTo>
                  <a:cubicBezTo>
                    <a:pt x="262" y="222"/>
                    <a:pt x="265" y="244"/>
                    <a:pt x="253" y="254"/>
                  </a:cubicBezTo>
                  <a:cubicBezTo>
                    <a:pt x="242" y="266"/>
                    <a:pt x="223" y="263"/>
                    <a:pt x="213" y="250"/>
                  </a:cubicBezTo>
                  <a:cubicBezTo>
                    <a:pt x="207" y="242"/>
                    <a:pt x="203" y="233"/>
                    <a:pt x="199" y="225"/>
                  </a:cubicBezTo>
                  <a:cubicBezTo>
                    <a:pt x="197" y="223"/>
                    <a:pt x="196" y="221"/>
                    <a:pt x="195" y="218"/>
                  </a:cubicBezTo>
                  <a:cubicBezTo>
                    <a:pt x="189" y="224"/>
                    <a:pt x="184" y="229"/>
                    <a:pt x="178" y="234"/>
                  </a:cubicBezTo>
                  <a:cubicBezTo>
                    <a:pt x="166" y="247"/>
                    <a:pt x="153" y="259"/>
                    <a:pt x="141" y="272"/>
                  </a:cubicBezTo>
                  <a:cubicBezTo>
                    <a:pt x="139" y="274"/>
                    <a:pt x="137" y="274"/>
                    <a:pt x="135" y="272"/>
                  </a:cubicBezTo>
                  <a:cubicBezTo>
                    <a:pt x="121" y="258"/>
                    <a:pt x="107" y="243"/>
                    <a:pt x="92" y="229"/>
                  </a:cubicBezTo>
                  <a:cubicBezTo>
                    <a:pt x="92" y="229"/>
                    <a:pt x="92" y="228"/>
                    <a:pt x="91" y="227"/>
                  </a:cubicBezTo>
                  <a:cubicBezTo>
                    <a:pt x="97" y="225"/>
                    <a:pt x="102" y="222"/>
                    <a:pt x="108" y="219"/>
                  </a:cubicBezTo>
                  <a:cubicBezTo>
                    <a:pt x="123" y="210"/>
                    <a:pt x="132" y="191"/>
                    <a:pt x="128" y="174"/>
                  </a:cubicBezTo>
                  <a:cubicBezTo>
                    <a:pt x="123" y="151"/>
                    <a:pt x="100" y="141"/>
                    <a:pt x="78" y="149"/>
                  </a:cubicBezTo>
                  <a:cubicBezTo>
                    <a:pt x="65" y="154"/>
                    <a:pt x="58" y="164"/>
                    <a:pt x="52" y="176"/>
                  </a:cubicBezTo>
                  <a:cubicBezTo>
                    <a:pt x="51" y="178"/>
                    <a:pt x="49" y="181"/>
                    <a:pt x="48" y="184"/>
                  </a:cubicBezTo>
                  <a:cubicBezTo>
                    <a:pt x="41" y="178"/>
                    <a:pt x="35" y="172"/>
                    <a:pt x="30" y="166"/>
                  </a:cubicBezTo>
                  <a:cubicBezTo>
                    <a:pt x="21" y="158"/>
                    <a:pt x="12" y="149"/>
                    <a:pt x="4" y="140"/>
                  </a:cubicBezTo>
                  <a:cubicBezTo>
                    <a:pt x="2" y="139"/>
                    <a:pt x="0" y="137"/>
                    <a:pt x="3" y="135"/>
                  </a:cubicBezTo>
                  <a:cubicBezTo>
                    <a:pt x="17" y="121"/>
                    <a:pt x="31" y="106"/>
                    <a:pt x="45" y="92"/>
                  </a:cubicBezTo>
                  <a:close/>
                </a:path>
              </a:pathLst>
            </a:custGeom>
            <a:solidFill>
              <a:schemeClr val="accent4"/>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5" name="Freeform 16">
              <a:extLst>
                <a:ext uri="{FF2B5EF4-FFF2-40B4-BE49-F238E27FC236}">
                  <a16:creationId xmlns:a16="http://schemas.microsoft.com/office/drawing/2014/main" id="{DBA1A163-7115-4BA4-8B13-623FA5BF7DC5}"/>
                </a:ext>
              </a:extLst>
            </p:cNvPr>
            <p:cNvSpPr>
              <a:spLocks/>
            </p:cNvSpPr>
            <p:nvPr/>
          </p:nvSpPr>
          <p:spPr bwMode="auto">
            <a:xfrm>
              <a:off x="7222476" y="3690522"/>
              <a:ext cx="2295038" cy="2597621"/>
            </a:xfrm>
            <a:custGeom>
              <a:avLst/>
              <a:gdLst>
                <a:gd name="T0" fmla="*/ 216 w 274"/>
                <a:gd name="T1" fmla="*/ 79 h 274"/>
                <a:gd name="T2" fmla="*/ 234 w 274"/>
                <a:gd name="T3" fmla="*/ 98 h 274"/>
                <a:gd name="T4" fmla="*/ 270 w 274"/>
                <a:gd name="T5" fmla="*/ 134 h 274"/>
                <a:gd name="T6" fmla="*/ 274 w 274"/>
                <a:gd name="T7" fmla="*/ 138 h 274"/>
                <a:gd name="T8" fmla="*/ 227 w 274"/>
                <a:gd name="T9" fmla="*/ 184 h 274"/>
                <a:gd name="T10" fmla="*/ 226 w 274"/>
                <a:gd name="T11" fmla="*/ 184 h 274"/>
                <a:gd name="T12" fmla="*/ 214 w 274"/>
                <a:gd name="T13" fmla="*/ 163 h 274"/>
                <a:gd name="T14" fmla="*/ 171 w 274"/>
                <a:gd name="T15" fmla="*/ 146 h 274"/>
                <a:gd name="T16" fmla="*/ 144 w 274"/>
                <a:gd name="T17" fmla="*/ 187 h 274"/>
                <a:gd name="T18" fmla="*/ 174 w 274"/>
                <a:gd name="T19" fmla="*/ 223 h 274"/>
                <a:gd name="T20" fmla="*/ 183 w 274"/>
                <a:gd name="T21" fmla="*/ 227 h 274"/>
                <a:gd name="T22" fmla="*/ 136 w 274"/>
                <a:gd name="T23" fmla="*/ 274 h 274"/>
                <a:gd name="T24" fmla="*/ 90 w 274"/>
                <a:gd name="T25" fmla="*/ 228 h 274"/>
                <a:gd name="T26" fmla="*/ 105 w 274"/>
                <a:gd name="T27" fmla="*/ 220 h 274"/>
                <a:gd name="T28" fmla="*/ 124 w 274"/>
                <a:gd name="T29" fmla="*/ 172 h 274"/>
                <a:gd name="T30" fmla="*/ 95 w 274"/>
                <a:gd name="T31" fmla="*/ 148 h 274"/>
                <a:gd name="T32" fmla="*/ 50 w 274"/>
                <a:gd name="T33" fmla="*/ 176 h 274"/>
                <a:gd name="T34" fmla="*/ 46 w 274"/>
                <a:gd name="T35" fmla="*/ 183 h 274"/>
                <a:gd name="T36" fmla="*/ 0 w 274"/>
                <a:gd name="T37" fmla="*/ 136 h 274"/>
                <a:gd name="T38" fmla="*/ 57 w 274"/>
                <a:gd name="T39" fmla="*/ 80 h 274"/>
                <a:gd name="T40" fmla="*/ 40 w 274"/>
                <a:gd name="T41" fmla="*/ 70 h 274"/>
                <a:gd name="T42" fmla="*/ 25 w 274"/>
                <a:gd name="T43" fmla="*/ 63 h 274"/>
                <a:gd name="T44" fmla="*/ 12 w 274"/>
                <a:gd name="T45" fmla="*/ 31 h 274"/>
                <a:gd name="T46" fmla="*/ 43 w 274"/>
                <a:gd name="T47" fmla="*/ 14 h 274"/>
                <a:gd name="T48" fmla="*/ 67 w 274"/>
                <a:gd name="T49" fmla="*/ 37 h 274"/>
                <a:gd name="T50" fmla="*/ 77 w 274"/>
                <a:gd name="T51" fmla="*/ 57 h 274"/>
                <a:gd name="T52" fmla="*/ 134 w 274"/>
                <a:gd name="T53" fmla="*/ 0 h 274"/>
                <a:gd name="T54" fmla="*/ 194 w 274"/>
                <a:gd name="T55" fmla="*/ 59 h 274"/>
                <a:gd name="T56" fmla="*/ 202 w 274"/>
                <a:gd name="T57" fmla="*/ 44 h 274"/>
                <a:gd name="T58" fmla="*/ 211 w 274"/>
                <a:gd name="T59" fmla="*/ 28 h 274"/>
                <a:gd name="T60" fmla="*/ 246 w 274"/>
                <a:gd name="T61" fmla="*/ 14 h 274"/>
                <a:gd name="T62" fmla="*/ 261 w 274"/>
                <a:gd name="T63" fmla="*/ 43 h 274"/>
                <a:gd name="T64" fmla="*/ 239 w 274"/>
                <a:gd name="T65" fmla="*/ 67 h 274"/>
                <a:gd name="T66" fmla="*/ 216 w 274"/>
                <a:gd name="T67" fmla="*/ 7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74">
                  <a:moveTo>
                    <a:pt x="216" y="79"/>
                  </a:moveTo>
                  <a:cubicBezTo>
                    <a:pt x="222" y="86"/>
                    <a:pt x="228" y="92"/>
                    <a:pt x="234" y="98"/>
                  </a:cubicBezTo>
                  <a:cubicBezTo>
                    <a:pt x="246" y="110"/>
                    <a:pt x="258" y="122"/>
                    <a:pt x="270" y="134"/>
                  </a:cubicBezTo>
                  <a:cubicBezTo>
                    <a:pt x="272" y="136"/>
                    <a:pt x="274" y="138"/>
                    <a:pt x="274" y="138"/>
                  </a:cubicBezTo>
                  <a:cubicBezTo>
                    <a:pt x="274" y="138"/>
                    <a:pt x="242" y="169"/>
                    <a:pt x="227" y="184"/>
                  </a:cubicBezTo>
                  <a:cubicBezTo>
                    <a:pt x="227" y="184"/>
                    <a:pt x="227" y="184"/>
                    <a:pt x="226" y="184"/>
                  </a:cubicBezTo>
                  <a:cubicBezTo>
                    <a:pt x="222" y="177"/>
                    <a:pt x="218" y="170"/>
                    <a:pt x="214" y="163"/>
                  </a:cubicBezTo>
                  <a:cubicBezTo>
                    <a:pt x="204" y="149"/>
                    <a:pt x="186" y="142"/>
                    <a:pt x="171" y="146"/>
                  </a:cubicBezTo>
                  <a:cubicBezTo>
                    <a:pt x="152" y="151"/>
                    <a:pt x="141" y="168"/>
                    <a:pt x="144" y="187"/>
                  </a:cubicBezTo>
                  <a:cubicBezTo>
                    <a:pt x="147" y="205"/>
                    <a:pt x="159" y="215"/>
                    <a:pt x="174" y="223"/>
                  </a:cubicBezTo>
                  <a:cubicBezTo>
                    <a:pt x="177" y="224"/>
                    <a:pt x="180" y="226"/>
                    <a:pt x="183" y="227"/>
                  </a:cubicBezTo>
                  <a:cubicBezTo>
                    <a:pt x="167" y="243"/>
                    <a:pt x="151" y="259"/>
                    <a:pt x="136" y="274"/>
                  </a:cubicBezTo>
                  <a:cubicBezTo>
                    <a:pt x="121" y="259"/>
                    <a:pt x="106" y="244"/>
                    <a:pt x="90" y="228"/>
                  </a:cubicBezTo>
                  <a:cubicBezTo>
                    <a:pt x="95" y="226"/>
                    <a:pt x="100" y="223"/>
                    <a:pt x="105" y="220"/>
                  </a:cubicBezTo>
                  <a:cubicBezTo>
                    <a:pt x="122" y="210"/>
                    <a:pt x="130" y="191"/>
                    <a:pt x="124" y="172"/>
                  </a:cubicBezTo>
                  <a:cubicBezTo>
                    <a:pt x="121" y="160"/>
                    <a:pt x="107" y="149"/>
                    <a:pt x="95" y="148"/>
                  </a:cubicBezTo>
                  <a:cubicBezTo>
                    <a:pt x="74" y="146"/>
                    <a:pt x="60" y="156"/>
                    <a:pt x="50" y="176"/>
                  </a:cubicBezTo>
                  <a:cubicBezTo>
                    <a:pt x="49" y="178"/>
                    <a:pt x="47" y="181"/>
                    <a:pt x="46" y="183"/>
                  </a:cubicBezTo>
                  <a:cubicBezTo>
                    <a:pt x="31" y="167"/>
                    <a:pt x="15" y="152"/>
                    <a:pt x="0" y="136"/>
                  </a:cubicBezTo>
                  <a:cubicBezTo>
                    <a:pt x="18" y="118"/>
                    <a:pt x="37" y="99"/>
                    <a:pt x="57" y="80"/>
                  </a:cubicBezTo>
                  <a:cubicBezTo>
                    <a:pt x="50" y="76"/>
                    <a:pt x="45" y="73"/>
                    <a:pt x="40" y="70"/>
                  </a:cubicBezTo>
                  <a:cubicBezTo>
                    <a:pt x="35" y="68"/>
                    <a:pt x="30" y="66"/>
                    <a:pt x="25" y="63"/>
                  </a:cubicBezTo>
                  <a:cubicBezTo>
                    <a:pt x="14" y="55"/>
                    <a:pt x="9" y="44"/>
                    <a:pt x="12" y="31"/>
                  </a:cubicBezTo>
                  <a:cubicBezTo>
                    <a:pt x="15" y="17"/>
                    <a:pt x="30" y="10"/>
                    <a:pt x="43" y="14"/>
                  </a:cubicBezTo>
                  <a:cubicBezTo>
                    <a:pt x="55" y="17"/>
                    <a:pt x="62" y="26"/>
                    <a:pt x="67" y="37"/>
                  </a:cubicBezTo>
                  <a:cubicBezTo>
                    <a:pt x="70" y="44"/>
                    <a:pt x="74" y="50"/>
                    <a:pt x="77" y="57"/>
                  </a:cubicBezTo>
                  <a:cubicBezTo>
                    <a:pt x="95" y="39"/>
                    <a:pt x="116" y="19"/>
                    <a:pt x="134" y="0"/>
                  </a:cubicBezTo>
                  <a:cubicBezTo>
                    <a:pt x="145" y="11"/>
                    <a:pt x="194" y="59"/>
                    <a:pt x="194" y="59"/>
                  </a:cubicBezTo>
                  <a:cubicBezTo>
                    <a:pt x="194" y="59"/>
                    <a:pt x="200" y="49"/>
                    <a:pt x="202" y="44"/>
                  </a:cubicBezTo>
                  <a:cubicBezTo>
                    <a:pt x="205" y="39"/>
                    <a:pt x="208" y="33"/>
                    <a:pt x="211" y="28"/>
                  </a:cubicBezTo>
                  <a:cubicBezTo>
                    <a:pt x="218" y="15"/>
                    <a:pt x="234" y="10"/>
                    <a:pt x="246" y="14"/>
                  </a:cubicBezTo>
                  <a:cubicBezTo>
                    <a:pt x="257" y="19"/>
                    <a:pt x="263" y="30"/>
                    <a:pt x="261" y="43"/>
                  </a:cubicBezTo>
                  <a:cubicBezTo>
                    <a:pt x="258" y="55"/>
                    <a:pt x="250" y="62"/>
                    <a:pt x="239" y="67"/>
                  </a:cubicBezTo>
                  <a:cubicBezTo>
                    <a:pt x="231" y="71"/>
                    <a:pt x="224" y="75"/>
                    <a:pt x="216" y="79"/>
                  </a:cubicBezTo>
                  <a:close/>
                </a:path>
              </a:pathLst>
            </a:custGeom>
            <a:solidFill>
              <a:schemeClr val="accent4"/>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99" name="TextBox 98">
              <a:extLst>
                <a:ext uri="{FF2B5EF4-FFF2-40B4-BE49-F238E27FC236}">
                  <a16:creationId xmlns:a16="http://schemas.microsoft.com/office/drawing/2014/main" id="{16CB0845-2F67-44BE-B484-49C791D4D2DB}"/>
                </a:ext>
              </a:extLst>
            </p:cNvPr>
            <p:cNvSpPr txBox="1"/>
            <p:nvPr/>
          </p:nvSpPr>
          <p:spPr>
            <a:xfrm>
              <a:off x="6848191" y="3705616"/>
              <a:ext cx="3083005" cy="830997"/>
            </a:xfrm>
            <a:prstGeom prst="rect">
              <a:avLst/>
            </a:prstGeom>
            <a:solidFill>
              <a:schemeClr val="accent4"/>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Cleaned and Unified Data Set</a:t>
              </a:r>
              <a:endParaRPr kumimoji="0" lang="en-GB" sz="28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 name="Rectangle 4">
              <a:extLst>
                <a:ext uri="{FF2B5EF4-FFF2-40B4-BE49-F238E27FC236}">
                  <a16:creationId xmlns:a16="http://schemas.microsoft.com/office/drawing/2014/main" id="{B242FC54-738C-4A52-9739-1176976D4244}"/>
                </a:ext>
              </a:extLst>
            </p:cNvPr>
            <p:cNvSpPr/>
            <p:nvPr/>
          </p:nvSpPr>
          <p:spPr>
            <a:xfrm rot="2734061">
              <a:off x="6782134" y="4435429"/>
              <a:ext cx="1104219" cy="55157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78E119EA-0812-447A-8577-E2BDFC9AC9B7}"/>
                </a:ext>
              </a:extLst>
            </p:cNvPr>
            <p:cNvSpPr/>
            <p:nvPr/>
          </p:nvSpPr>
          <p:spPr>
            <a:xfrm rot="18474937">
              <a:off x="8813314" y="4437928"/>
              <a:ext cx="1104219" cy="55157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Audio 3">
            <a:hlinkClick r:id="" action="ppaction://media"/>
            <a:extLst>
              <a:ext uri="{FF2B5EF4-FFF2-40B4-BE49-F238E27FC236}">
                <a16:creationId xmlns:a16="http://schemas.microsoft.com/office/drawing/2014/main" id="{A688273B-82F5-4904-80A1-6E3A1DF24B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23098999"/>
      </p:ext>
    </p:extLst>
  </p:cSld>
  <p:clrMapOvr>
    <a:masterClrMapping/>
  </p:clrMapOvr>
  <mc:AlternateContent xmlns:mc="http://schemas.openxmlformats.org/markup-compatibility/2006" xmlns:p14="http://schemas.microsoft.com/office/powerpoint/2010/main">
    <mc:Choice Requires="p14">
      <p:transition spd="slow" p14:dur="2000" advTm="90497"/>
    </mc:Choice>
    <mc:Fallback xmlns="">
      <p:transition spd="slow" advTm="90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BA3B8B8C-2CBF-447F-B2D5-F8B0A3883702}"/>
              </a:ext>
            </a:extLst>
          </p:cNvPr>
          <p:cNvSpPr txBox="1"/>
          <p:nvPr/>
        </p:nvSpPr>
        <p:spPr>
          <a:xfrm>
            <a:off x="493026" y="19929"/>
            <a:ext cx="9868987"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EDA</a:t>
            </a:r>
            <a:endParaRPr kumimoji="0" lang="en-GB"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1" name="Oval 30">
            <a:extLst>
              <a:ext uri="{FF2B5EF4-FFF2-40B4-BE49-F238E27FC236}">
                <a16:creationId xmlns:a16="http://schemas.microsoft.com/office/drawing/2014/main" id="{41F408DF-A1D3-4968-A47E-0AB0C92BD90D}"/>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4</a:t>
            </a:r>
          </a:p>
        </p:txBody>
      </p:sp>
      <p:sp>
        <p:nvSpPr>
          <p:cNvPr id="3" name="Rectangle: Rounded Corners 2">
            <a:extLst>
              <a:ext uri="{FF2B5EF4-FFF2-40B4-BE49-F238E27FC236}">
                <a16:creationId xmlns:a16="http://schemas.microsoft.com/office/drawing/2014/main" id="{2B975964-C7FC-426A-8905-C1B6DF59D64C}"/>
              </a:ext>
            </a:extLst>
          </p:cNvPr>
          <p:cNvSpPr/>
          <p:nvPr/>
        </p:nvSpPr>
        <p:spPr>
          <a:xfrm>
            <a:off x="1168132" y="1277564"/>
            <a:ext cx="6166043" cy="5071682"/>
          </a:xfrm>
          <a:prstGeom prst="roundRect">
            <a:avLst>
              <a:gd name="adj" fmla="val 461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173E99E6-8A0D-454A-B063-59F067F74E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grpSp>
        <p:nvGrpSpPr>
          <p:cNvPr id="9" name="Group 8">
            <a:extLst>
              <a:ext uri="{FF2B5EF4-FFF2-40B4-BE49-F238E27FC236}">
                <a16:creationId xmlns:a16="http://schemas.microsoft.com/office/drawing/2014/main" id="{550B3A72-CBFC-4561-8BBD-27674B7984BF}"/>
              </a:ext>
            </a:extLst>
          </p:cNvPr>
          <p:cNvGrpSpPr/>
          <p:nvPr/>
        </p:nvGrpSpPr>
        <p:grpSpPr>
          <a:xfrm>
            <a:off x="8405129" y="4124016"/>
            <a:ext cx="2581657" cy="2137049"/>
            <a:chOff x="8405129" y="4124016"/>
            <a:chExt cx="2581657" cy="2137049"/>
          </a:xfrm>
        </p:grpSpPr>
        <p:sp>
          <p:nvSpPr>
            <p:cNvPr id="10" name="Rectangle 9">
              <a:extLst>
                <a:ext uri="{FF2B5EF4-FFF2-40B4-BE49-F238E27FC236}">
                  <a16:creationId xmlns:a16="http://schemas.microsoft.com/office/drawing/2014/main" id="{A3A21F7E-43CD-4172-B104-621802B3816E}"/>
                </a:ext>
              </a:extLst>
            </p:cNvPr>
            <p:cNvSpPr/>
            <p:nvPr/>
          </p:nvSpPr>
          <p:spPr>
            <a:xfrm>
              <a:off x="8405129" y="4124016"/>
              <a:ext cx="2581657" cy="2108130"/>
            </a:xfrm>
            <a:prstGeom prst="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0B86C58-0C1B-474F-8BC3-3A12EC95E509}"/>
                </a:ext>
              </a:extLst>
            </p:cNvPr>
            <p:cNvSpPr/>
            <p:nvPr/>
          </p:nvSpPr>
          <p:spPr>
            <a:xfrm>
              <a:off x="8405129" y="6181416"/>
              <a:ext cx="2581657" cy="796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DBE570D0-6EEE-4B86-B307-2DB12B0F33BE}"/>
              </a:ext>
            </a:extLst>
          </p:cNvPr>
          <p:cNvGrpSpPr/>
          <p:nvPr/>
        </p:nvGrpSpPr>
        <p:grpSpPr>
          <a:xfrm>
            <a:off x="1220085" y="4124016"/>
            <a:ext cx="2581657" cy="2137049"/>
            <a:chOff x="1220085" y="4124016"/>
            <a:chExt cx="2581657" cy="2137049"/>
          </a:xfrm>
        </p:grpSpPr>
        <p:sp>
          <p:nvSpPr>
            <p:cNvPr id="13" name="Rectangle 12">
              <a:extLst>
                <a:ext uri="{FF2B5EF4-FFF2-40B4-BE49-F238E27FC236}">
                  <a16:creationId xmlns:a16="http://schemas.microsoft.com/office/drawing/2014/main" id="{259CBD39-312B-4C55-BE46-DE2B1DCDC151}"/>
                </a:ext>
              </a:extLst>
            </p:cNvPr>
            <p:cNvSpPr/>
            <p:nvPr/>
          </p:nvSpPr>
          <p:spPr>
            <a:xfrm>
              <a:off x="1220085" y="4124016"/>
              <a:ext cx="2581657" cy="2108130"/>
            </a:xfrm>
            <a:prstGeom prst="rect">
              <a:avLst/>
            </a:prstGeom>
            <a:solidFill>
              <a:schemeClr val="accent5">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98357B1-7DB7-4224-A5DF-702C8A76D070}"/>
                </a:ext>
              </a:extLst>
            </p:cNvPr>
            <p:cNvSpPr/>
            <p:nvPr/>
          </p:nvSpPr>
          <p:spPr>
            <a:xfrm>
              <a:off x="1220085" y="6181416"/>
              <a:ext cx="2581657" cy="796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0ADD248E-7FCF-48A9-A726-18AA74D4D60D}"/>
              </a:ext>
            </a:extLst>
          </p:cNvPr>
          <p:cNvGrpSpPr/>
          <p:nvPr/>
        </p:nvGrpSpPr>
        <p:grpSpPr>
          <a:xfrm>
            <a:off x="4442938" y="4124016"/>
            <a:ext cx="3320995" cy="2137049"/>
            <a:chOff x="4442938" y="4124016"/>
            <a:chExt cx="3320995" cy="2137049"/>
          </a:xfrm>
        </p:grpSpPr>
        <p:sp>
          <p:nvSpPr>
            <p:cNvPr id="16" name="Rectangle 15">
              <a:extLst>
                <a:ext uri="{FF2B5EF4-FFF2-40B4-BE49-F238E27FC236}">
                  <a16:creationId xmlns:a16="http://schemas.microsoft.com/office/drawing/2014/main" id="{99ED020A-AD7B-4F9C-AFE8-01B342F7E723}"/>
                </a:ext>
              </a:extLst>
            </p:cNvPr>
            <p:cNvSpPr/>
            <p:nvPr/>
          </p:nvSpPr>
          <p:spPr>
            <a:xfrm>
              <a:off x="4442938" y="4124016"/>
              <a:ext cx="3320995" cy="2108130"/>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B09FE29E-7A91-4694-97DF-764F14FD87F3}"/>
                </a:ext>
              </a:extLst>
            </p:cNvPr>
            <p:cNvSpPr/>
            <p:nvPr/>
          </p:nvSpPr>
          <p:spPr>
            <a:xfrm>
              <a:off x="4442938" y="6181416"/>
              <a:ext cx="3320995" cy="796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23" name="TextBox 22">
            <a:extLst>
              <a:ext uri="{FF2B5EF4-FFF2-40B4-BE49-F238E27FC236}">
                <a16:creationId xmlns:a16="http://schemas.microsoft.com/office/drawing/2014/main" id="{7C4E968E-CB4D-499E-A020-95EC777C298B}"/>
              </a:ext>
            </a:extLst>
          </p:cNvPr>
          <p:cNvSpPr txBox="1"/>
          <p:nvPr/>
        </p:nvSpPr>
        <p:spPr>
          <a:xfrm>
            <a:off x="845952" y="4124016"/>
            <a:ext cx="3201619"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FFFFFF"/>
                </a:solidFill>
                <a:latin typeface="Noto Sans" panose="020B0502040504020204" pitchFamily="34"/>
                <a:ea typeface="Noto Sans" panose="020B0502040504020204" pitchFamily="34"/>
                <a:cs typeface="Noto Sans" panose="020B0502040504020204" pitchFamily="34"/>
              </a:rPr>
              <a:t>Time, and Place Incidents</a:t>
            </a:r>
            <a:endParaRPr kumimoji="0" lang="en-GB" sz="36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5" name="Freeform 14">
            <a:extLst>
              <a:ext uri="{FF2B5EF4-FFF2-40B4-BE49-F238E27FC236}">
                <a16:creationId xmlns:a16="http://schemas.microsoft.com/office/drawing/2014/main" id="{E9F5AD7D-8D7F-41BC-B50C-379BDB4E2CAA}"/>
              </a:ext>
            </a:extLst>
          </p:cNvPr>
          <p:cNvSpPr>
            <a:spLocks/>
          </p:cNvSpPr>
          <p:nvPr/>
        </p:nvSpPr>
        <p:spPr bwMode="auto">
          <a:xfrm>
            <a:off x="1400100" y="1844588"/>
            <a:ext cx="2159935" cy="2159934"/>
          </a:xfrm>
          <a:custGeom>
            <a:avLst/>
            <a:gdLst>
              <a:gd name="T0" fmla="*/ 79 w 275"/>
              <a:gd name="T1" fmla="*/ 58 h 275"/>
              <a:gd name="T2" fmla="*/ 137 w 275"/>
              <a:gd name="T3" fmla="*/ 0 h 275"/>
              <a:gd name="T4" fmla="*/ 182 w 275"/>
              <a:gd name="T5" fmla="*/ 46 h 275"/>
              <a:gd name="T6" fmla="*/ 167 w 275"/>
              <a:gd name="T7" fmla="*/ 54 h 275"/>
              <a:gd name="T8" fmla="*/ 145 w 275"/>
              <a:gd name="T9" fmla="*/ 99 h 275"/>
              <a:gd name="T10" fmla="*/ 202 w 275"/>
              <a:gd name="T11" fmla="*/ 121 h 275"/>
              <a:gd name="T12" fmla="*/ 222 w 275"/>
              <a:gd name="T13" fmla="*/ 97 h 275"/>
              <a:gd name="T14" fmla="*/ 226 w 275"/>
              <a:gd name="T15" fmla="*/ 89 h 275"/>
              <a:gd name="T16" fmla="*/ 248 w 275"/>
              <a:gd name="T17" fmla="*/ 109 h 275"/>
              <a:gd name="T18" fmla="*/ 272 w 275"/>
              <a:gd name="T19" fmla="*/ 134 h 275"/>
              <a:gd name="T20" fmla="*/ 272 w 275"/>
              <a:gd name="T21" fmla="*/ 140 h 275"/>
              <a:gd name="T22" fmla="*/ 218 w 275"/>
              <a:gd name="T23" fmla="*/ 194 h 275"/>
              <a:gd name="T24" fmla="*/ 220 w 275"/>
              <a:gd name="T25" fmla="*/ 200 h 275"/>
              <a:gd name="T26" fmla="*/ 242 w 275"/>
              <a:gd name="T27" fmla="*/ 212 h 275"/>
              <a:gd name="T28" fmla="*/ 254 w 275"/>
              <a:gd name="T29" fmla="*/ 253 h 275"/>
              <a:gd name="T30" fmla="*/ 230 w 275"/>
              <a:gd name="T31" fmla="*/ 263 h 275"/>
              <a:gd name="T32" fmla="*/ 202 w 275"/>
              <a:gd name="T33" fmla="*/ 238 h 275"/>
              <a:gd name="T34" fmla="*/ 193 w 275"/>
              <a:gd name="T35" fmla="*/ 220 h 275"/>
              <a:gd name="T36" fmla="*/ 179 w 275"/>
              <a:gd name="T37" fmla="*/ 233 h 275"/>
              <a:gd name="T38" fmla="*/ 141 w 275"/>
              <a:gd name="T39" fmla="*/ 272 h 275"/>
              <a:gd name="T40" fmla="*/ 135 w 275"/>
              <a:gd name="T41" fmla="*/ 273 h 275"/>
              <a:gd name="T42" fmla="*/ 91 w 275"/>
              <a:gd name="T43" fmla="*/ 229 h 275"/>
              <a:gd name="T44" fmla="*/ 105 w 275"/>
              <a:gd name="T45" fmla="*/ 221 h 275"/>
              <a:gd name="T46" fmla="*/ 124 w 275"/>
              <a:gd name="T47" fmla="*/ 170 h 275"/>
              <a:gd name="T48" fmla="*/ 89 w 275"/>
              <a:gd name="T49" fmla="*/ 148 h 275"/>
              <a:gd name="T50" fmla="*/ 50 w 275"/>
              <a:gd name="T51" fmla="*/ 178 h 275"/>
              <a:gd name="T52" fmla="*/ 46 w 275"/>
              <a:gd name="T53" fmla="*/ 185 h 275"/>
              <a:gd name="T54" fmla="*/ 41 w 275"/>
              <a:gd name="T55" fmla="*/ 178 h 275"/>
              <a:gd name="T56" fmla="*/ 3 w 275"/>
              <a:gd name="T57" fmla="*/ 141 h 275"/>
              <a:gd name="T58" fmla="*/ 3 w 275"/>
              <a:gd name="T59" fmla="*/ 134 h 275"/>
              <a:gd name="T60" fmla="*/ 55 w 275"/>
              <a:gd name="T61" fmla="*/ 83 h 275"/>
              <a:gd name="T62" fmla="*/ 59 w 275"/>
              <a:gd name="T63" fmla="*/ 79 h 275"/>
              <a:gd name="T64" fmla="*/ 46 w 275"/>
              <a:gd name="T65" fmla="*/ 71 h 275"/>
              <a:gd name="T66" fmla="*/ 27 w 275"/>
              <a:gd name="T67" fmla="*/ 62 h 275"/>
              <a:gd name="T68" fmla="*/ 14 w 275"/>
              <a:gd name="T69" fmla="*/ 23 h 275"/>
              <a:gd name="T70" fmla="*/ 42 w 275"/>
              <a:gd name="T71" fmla="*/ 11 h 275"/>
              <a:gd name="T72" fmla="*/ 67 w 275"/>
              <a:gd name="T73" fmla="*/ 35 h 275"/>
              <a:gd name="T74" fmla="*/ 79 w 275"/>
              <a:gd name="T75" fmla="*/ 5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5" h="275">
                <a:moveTo>
                  <a:pt x="79" y="58"/>
                </a:moveTo>
                <a:cubicBezTo>
                  <a:pt x="99" y="38"/>
                  <a:pt x="118" y="19"/>
                  <a:pt x="137" y="0"/>
                </a:cubicBezTo>
                <a:cubicBezTo>
                  <a:pt x="152" y="16"/>
                  <a:pt x="167" y="31"/>
                  <a:pt x="182" y="46"/>
                </a:cubicBezTo>
                <a:cubicBezTo>
                  <a:pt x="178" y="48"/>
                  <a:pt x="173" y="51"/>
                  <a:pt x="167" y="54"/>
                </a:cubicBezTo>
                <a:cubicBezTo>
                  <a:pt x="151" y="62"/>
                  <a:pt x="141" y="82"/>
                  <a:pt x="145" y="99"/>
                </a:cubicBezTo>
                <a:cubicBezTo>
                  <a:pt x="151" y="125"/>
                  <a:pt x="179" y="135"/>
                  <a:pt x="202" y="121"/>
                </a:cubicBezTo>
                <a:cubicBezTo>
                  <a:pt x="212" y="115"/>
                  <a:pt x="218" y="106"/>
                  <a:pt x="222" y="97"/>
                </a:cubicBezTo>
                <a:cubicBezTo>
                  <a:pt x="224" y="94"/>
                  <a:pt x="225" y="92"/>
                  <a:pt x="226" y="89"/>
                </a:cubicBezTo>
                <a:cubicBezTo>
                  <a:pt x="234" y="96"/>
                  <a:pt x="241" y="102"/>
                  <a:pt x="248" y="109"/>
                </a:cubicBezTo>
                <a:cubicBezTo>
                  <a:pt x="256" y="118"/>
                  <a:pt x="264" y="126"/>
                  <a:pt x="272" y="134"/>
                </a:cubicBezTo>
                <a:cubicBezTo>
                  <a:pt x="275" y="137"/>
                  <a:pt x="275" y="138"/>
                  <a:pt x="272" y="140"/>
                </a:cubicBezTo>
                <a:cubicBezTo>
                  <a:pt x="254" y="158"/>
                  <a:pt x="237" y="176"/>
                  <a:pt x="218" y="194"/>
                </a:cubicBezTo>
                <a:cubicBezTo>
                  <a:pt x="215" y="198"/>
                  <a:pt x="216" y="199"/>
                  <a:pt x="220" y="200"/>
                </a:cubicBezTo>
                <a:cubicBezTo>
                  <a:pt x="227" y="204"/>
                  <a:pt x="235" y="208"/>
                  <a:pt x="242" y="212"/>
                </a:cubicBezTo>
                <a:cubicBezTo>
                  <a:pt x="258" y="220"/>
                  <a:pt x="263" y="240"/>
                  <a:pt x="254" y="253"/>
                </a:cubicBezTo>
                <a:cubicBezTo>
                  <a:pt x="250" y="260"/>
                  <a:pt x="238" y="265"/>
                  <a:pt x="230" y="263"/>
                </a:cubicBezTo>
                <a:cubicBezTo>
                  <a:pt x="215" y="261"/>
                  <a:pt x="208" y="250"/>
                  <a:pt x="202" y="238"/>
                </a:cubicBezTo>
                <a:cubicBezTo>
                  <a:pt x="199" y="232"/>
                  <a:pt x="196" y="226"/>
                  <a:pt x="193" y="220"/>
                </a:cubicBezTo>
                <a:cubicBezTo>
                  <a:pt x="188" y="225"/>
                  <a:pt x="184" y="229"/>
                  <a:pt x="179" y="233"/>
                </a:cubicBezTo>
                <a:cubicBezTo>
                  <a:pt x="166" y="246"/>
                  <a:pt x="154" y="259"/>
                  <a:pt x="141" y="272"/>
                </a:cubicBezTo>
                <a:cubicBezTo>
                  <a:pt x="140" y="273"/>
                  <a:pt x="138" y="275"/>
                  <a:pt x="135" y="273"/>
                </a:cubicBezTo>
                <a:cubicBezTo>
                  <a:pt x="121" y="258"/>
                  <a:pt x="106" y="243"/>
                  <a:pt x="91" y="229"/>
                </a:cubicBezTo>
                <a:cubicBezTo>
                  <a:pt x="96" y="226"/>
                  <a:pt x="100" y="223"/>
                  <a:pt x="105" y="221"/>
                </a:cubicBezTo>
                <a:cubicBezTo>
                  <a:pt x="124" y="211"/>
                  <a:pt x="132" y="189"/>
                  <a:pt x="124" y="170"/>
                </a:cubicBezTo>
                <a:cubicBezTo>
                  <a:pt x="119" y="156"/>
                  <a:pt x="103" y="147"/>
                  <a:pt x="89" y="148"/>
                </a:cubicBezTo>
                <a:cubicBezTo>
                  <a:pt x="69" y="150"/>
                  <a:pt x="58" y="161"/>
                  <a:pt x="50" y="178"/>
                </a:cubicBezTo>
                <a:cubicBezTo>
                  <a:pt x="49" y="180"/>
                  <a:pt x="48" y="181"/>
                  <a:pt x="46" y="185"/>
                </a:cubicBezTo>
                <a:cubicBezTo>
                  <a:pt x="44" y="182"/>
                  <a:pt x="43" y="180"/>
                  <a:pt x="41" y="178"/>
                </a:cubicBezTo>
                <a:cubicBezTo>
                  <a:pt x="28" y="165"/>
                  <a:pt x="16" y="153"/>
                  <a:pt x="3" y="141"/>
                </a:cubicBezTo>
                <a:cubicBezTo>
                  <a:pt x="0" y="138"/>
                  <a:pt x="0" y="137"/>
                  <a:pt x="3" y="134"/>
                </a:cubicBezTo>
                <a:cubicBezTo>
                  <a:pt x="21" y="117"/>
                  <a:pt x="38" y="100"/>
                  <a:pt x="55" y="83"/>
                </a:cubicBezTo>
                <a:cubicBezTo>
                  <a:pt x="56" y="81"/>
                  <a:pt x="57" y="80"/>
                  <a:pt x="59" y="79"/>
                </a:cubicBezTo>
                <a:cubicBezTo>
                  <a:pt x="54" y="76"/>
                  <a:pt x="50" y="74"/>
                  <a:pt x="46" y="71"/>
                </a:cubicBezTo>
                <a:cubicBezTo>
                  <a:pt x="40" y="68"/>
                  <a:pt x="33" y="65"/>
                  <a:pt x="27" y="62"/>
                </a:cubicBezTo>
                <a:cubicBezTo>
                  <a:pt x="13" y="55"/>
                  <a:pt x="7" y="36"/>
                  <a:pt x="14" y="23"/>
                </a:cubicBezTo>
                <a:cubicBezTo>
                  <a:pt x="19" y="13"/>
                  <a:pt x="32" y="9"/>
                  <a:pt x="42" y="11"/>
                </a:cubicBezTo>
                <a:cubicBezTo>
                  <a:pt x="55" y="15"/>
                  <a:pt x="62" y="24"/>
                  <a:pt x="67" y="35"/>
                </a:cubicBezTo>
                <a:cubicBezTo>
                  <a:pt x="70" y="43"/>
                  <a:pt x="74" y="50"/>
                  <a:pt x="79"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6" name="Freeform 15">
            <a:extLst>
              <a:ext uri="{FF2B5EF4-FFF2-40B4-BE49-F238E27FC236}">
                <a16:creationId xmlns:a16="http://schemas.microsoft.com/office/drawing/2014/main" id="{2A5A7E11-61D8-455F-88F2-DC88FCDC70A4}"/>
              </a:ext>
            </a:extLst>
          </p:cNvPr>
          <p:cNvSpPr>
            <a:spLocks/>
          </p:cNvSpPr>
          <p:nvPr/>
        </p:nvSpPr>
        <p:spPr bwMode="auto">
          <a:xfrm>
            <a:off x="8612084" y="1844588"/>
            <a:ext cx="2167746" cy="2152123"/>
          </a:xfrm>
          <a:custGeom>
            <a:avLst/>
            <a:gdLst>
              <a:gd name="T0" fmla="*/ 45 w 276"/>
              <a:gd name="T1" fmla="*/ 92 h 274"/>
              <a:gd name="T2" fmla="*/ 57 w 276"/>
              <a:gd name="T3" fmla="*/ 111 h 274"/>
              <a:gd name="T4" fmla="*/ 116 w 276"/>
              <a:gd name="T5" fmla="*/ 115 h 274"/>
              <a:gd name="T6" fmla="*/ 116 w 276"/>
              <a:gd name="T7" fmla="*/ 64 h 274"/>
              <a:gd name="T8" fmla="*/ 96 w 276"/>
              <a:gd name="T9" fmla="*/ 49 h 274"/>
              <a:gd name="T10" fmla="*/ 91 w 276"/>
              <a:gd name="T11" fmla="*/ 47 h 274"/>
              <a:gd name="T12" fmla="*/ 139 w 276"/>
              <a:gd name="T13" fmla="*/ 0 h 274"/>
              <a:gd name="T14" fmla="*/ 193 w 276"/>
              <a:gd name="T15" fmla="*/ 54 h 274"/>
              <a:gd name="T16" fmla="*/ 196 w 276"/>
              <a:gd name="T17" fmla="*/ 57 h 274"/>
              <a:gd name="T18" fmla="*/ 207 w 276"/>
              <a:gd name="T19" fmla="*/ 36 h 274"/>
              <a:gd name="T20" fmla="*/ 227 w 276"/>
              <a:gd name="T21" fmla="*/ 16 h 274"/>
              <a:gd name="T22" fmla="*/ 253 w 276"/>
              <a:gd name="T23" fmla="*/ 20 h 274"/>
              <a:gd name="T24" fmla="*/ 260 w 276"/>
              <a:gd name="T25" fmla="*/ 46 h 274"/>
              <a:gd name="T26" fmla="*/ 237 w 276"/>
              <a:gd name="T27" fmla="*/ 69 h 274"/>
              <a:gd name="T28" fmla="*/ 218 w 276"/>
              <a:gd name="T29" fmla="*/ 79 h 274"/>
              <a:gd name="T30" fmla="*/ 276 w 276"/>
              <a:gd name="T31" fmla="*/ 137 h 274"/>
              <a:gd name="T32" fmla="*/ 261 w 276"/>
              <a:gd name="T33" fmla="*/ 152 h 274"/>
              <a:gd name="T34" fmla="*/ 220 w 276"/>
              <a:gd name="T35" fmla="*/ 192 h 274"/>
              <a:gd name="T36" fmla="*/ 221 w 276"/>
              <a:gd name="T37" fmla="*/ 198 h 274"/>
              <a:gd name="T38" fmla="*/ 248 w 276"/>
              <a:gd name="T39" fmla="*/ 213 h 274"/>
              <a:gd name="T40" fmla="*/ 253 w 276"/>
              <a:gd name="T41" fmla="*/ 254 h 274"/>
              <a:gd name="T42" fmla="*/ 213 w 276"/>
              <a:gd name="T43" fmla="*/ 250 h 274"/>
              <a:gd name="T44" fmla="*/ 199 w 276"/>
              <a:gd name="T45" fmla="*/ 225 h 274"/>
              <a:gd name="T46" fmla="*/ 195 w 276"/>
              <a:gd name="T47" fmla="*/ 218 h 274"/>
              <a:gd name="T48" fmla="*/ 178 w 276"/>
              <a:gd name="T49" fmla="*/ 234 h 274"/>
              <a:gd name="T50" fmla="*/ 141 w 276"/>
              <a:gd name="T51" fmla="*/ 272 h 274"/>
              <a:gd name="T52" fmla="*/ 135 w 276"/>
              <a:gd name="T53" fmla="*/ 272 h 274"/>
              <a:gd name="T54" fmla="*/ 92 w 276"/>
              <a:gd name="T55" fmla="*/ 229 h 274"/>
              <a:gd name="T56" fmla="*/ 91 w 276"/>
              <a:gd name="T57" fmla="*/ 227 h 274"/>
              <a:gd name="T58" fmla="*/ 108 w 276"/>
              <a:gd name="T59" fmla="*/ 219 h 274"/>
              <a:gd name="T60" fmla="*/ 128 w 276"/>
              <a:gd name="T61" fmla="*/ 174 h 274"/>
              <a:gd name="T62" fmla="*/ 78 w 276"/>
              <a:gd name="T63" fmla="*/ 149 h 274"/>
              <a:gd name="T64" fmla="*/ 52 w 276"/>
              <a:gd name="T65" fmla="*/ 176 h 274"/>
              <a:gd name="T66" fmla="*/ 48 w 276"/>
              <a:gd name="T67" fmla="*/ 184 h 274"/>
              <a:gd name="T68" fmla="*/ 30 w 276"/>
              <a:gd name="T69" fmla="*/ 166 h 274"/>
              <a:gd name="T70" fmla="*/ 4 w 276"/>
              <a:gd name="T71" fmla="*/ 140 h 274"/>
              <a:gd name="T72" fmla="*/ 3 w 276"/>
              <a:gd name="T73" fmla="*/ 135 h 274"/>
              <a:gd name="T74" fmla="*/ 45 w 276"/>
              <a:gd name="T75" fmla="*/ 9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6" h="274">
                <a:moveTo>
                  <a:pt x="45" y="92"/>
                </a:moveTo>
                <a:cubicBezTo>
                  <a:pt x="50" y="99"/>
                  <a:pt x="53" y="106"/>
                  <a:pt x="57" y="111"/>
                </a:cubicBezTo>
                <a:cubicBezTo>
                  <a:pt x="72" y="129"/>
                  <a:pt x="99" y="133"/>
                  <a:pt x="116" y="115"/>
                </a:cubicBezTo>
                <a:cubicBezTo>
                  <a:pt x="129" y="102"/>
                  <a:pt x="129" y="79"/>
                  <a:pt x="116" y="64"/>
                </a:cubicBezTo>
                <a:cubicBezTo>
                  <a:pt x="110" y="57"/>
                  <a:pt x="103" y="53"/>
                  <a:pt x="96" y="49"/>
                </a:cubicBezTo>
                <a:cubicBezTo>
                  <a:pt x="94" y="48"/>
                  <a:pt x="93" y="48"/>
                  <a:pt x="91" y="47"/>
                </a:cubicBezTo>
                <a:cubicBezTo>
                  <a:pt x="106" y="32"/>
                  <a:pt x="139" y="0"/>
                  <a:pt x="139" y="0"/>
                </a:cubicBezTo>
                <a:cubicBezTo>
                  <a:pt x="141" y="3"/>
                  <a:pt x="181" y="42"/>
                  <a:pt x="193" y="54"/>
                </a:cubicBezTo>
                <a:cubicBezTo>
                  <a:pt x="193" y="55"/>
                  <a:pt x="194" y="56"/>
                  <a:pt x="196" y="57"/>
                </a:cubicBezTo>
                <a:cubicBezTo>
                  <a:pt x="200" y="50"/>
                  <a:pt x="204" y="43"/>
                  <a:pt x="207" y="36"/>
                </a:cubicBezTo>
                <a:cubicBezTo>
                  <a:pt x="211" y="27"/>
                  <a:pt x="217" y="19"/>
                  <a:pt x="227" y="16"/>
                </a:cubicBezTo>
                <a:cubicBezTo>
                  <a:pt x="236" y="12"/>
                  <a:pt x="245" y="13"/>
                  <a:pt x="253" y="20"/>
                </a:cubicBezTo>
                <a:cubicBezTo>
                  <a:pt x="261" y="26"/>
                  <a:pt x="263" y="35"/>
                  <a:pt x="260" y="46"/>
                </a:cubicBezTo>
                <a:cubicBezTo>
                  <a:pt x="257" y="58"/>
                  <a:pt x="248" y="64"/>
                  <a:pt x="237" y="69"/>
                </a:cubicBezTo>
                <a:cubicBezTo>
                  <a:pt x="231" y="72"/>
                  <a:pt x="225" y="76"/>
                  <a:pt x="218" y="79"/>
                </a:cubicBezTo>
                <a:cubicBezTo>
                  <a:pt x="237" y="99"/>
                  <a:pt x="256" y="117"/>
                  <a:pt x="276" y="137"/>
                </a:cubicBezTo>
                <a:cubicBezTo>
                  <a:pt x="270" y="142"/>
                  <a:pt x="266" y="147"/>
                  <a:pt x="261" y="152"/>
                </a:cubicBezTo>
                <a:cubicBezTo>
                  <a:pt x="247" y="166"/>
                  <a:pt x="234" y="179"/>
                  <a:pt x="220" y="192"/>
                </a:cubicBezTo>
                <a:cubicBezTo>
                  <a:pt x="217" y="195"/>
                  <a:pt x="218" y="197"/>
                  <a:pt x="221" y="198"/>
                </a:cubicBezTo>
                <a:cubicBezTo>
                  <a:pt x="230" y="203"/>
                  <a:pt x="240" y="207"/>
                  <a:pt x="248" y="213"/>
                </a:cubicBezTo>
                <a:cubicBezTo>
                  <a:pt x="262" y="222"/>
                  <a:pt x="265" y="244"/>
                  <a:pt x="253" y="254"/>
                </a:cubicBezTo>
                <a:cubicBezTo>
                  <a:pt x="242" y="266"/>
                  <a:pt x="223" y="263"/>
                  <a:pt x="213" y="250"/>
                </a:cubicBezTo>
                <a:cubicBezTo>
                  <a:pt x="207" y="242"/>
                  <a:pt x="203" y="233"/>
                  <a:pt x="199" y="225"/>
                </a:cubicBezTo>
                <a:cubicBezTo>
                  <a:pt x="197" y="223"/>
                  <a:pt x="196" y="221"/>
                  <a:pt x="195" y="218"/>
                </a:cubicBezTo>
                <a:cubicBezTo>
                  <a:pt x="189" y="224"/>
                  <a:pt x="184" y="229"/>
                  <a:pt x="178" y="234"/>
                </a:cubicBezTo>
                <a:cubicBezTo>
                  <a:pt x="166" y="247"/>
                  <a:pt x="153" y="259"/>
                  <a:pt x="141" y="272"/>
                </a:cubicBezTo>
                <a:cubicBezTo>
                  <a:pt x="139" y="274"/>
                  <a:pt x="137" y="274"/>
                  <a:pt x="135" y="272"/>
                </a:cubicBezTo>
                <a:cubicBezTo>
                  <a:pt x="121" y="258"/>
                  <a:pt x="107" y="243"/>
                  <a:pt x="92" y="229"/>
                </a:cubicBezTo>
                <a:cubicBezTo>
                  <a:pt x="92" y="229"/>
                  <a:pt x="92" y="228"/>
                  <a:pt x="91" y="227"/>
                </a:cubicBezTo>
                <a:cubicBezTo>
                  <a:pt x="97" y="225"/>
                  <a:pt x="102" y="222"/>
                  <a:pt x="108" y="219"/>
                </a:cubicBezTo>
                <a:cubicBezTo>
                  <a:pt x="123" y="210"/>
                  <a:pt x="132" y="191"/>
                  <a:pt x="128" y="174"/>
                </a:cubicBezTo>
                <a:cubicBezTo>
                  <a:pt x="123" y="151"/>
                  <a:pt x="100" y="141"/>
                  <a:pt x="78" y="149"/>
                </a:cubicBezTo>
                <a:cubicBezTo>
                  <a:pt x="65" y="154"/>
                  <a:pt x="58" y="164"/>
                  <a:pt x="52" y="176"/>
                </a:cubicBezTo>
                <a:cubicBezTo>
                  <a:pt x="51" y="178"/>
                  <a:pt x="49" y="181"/>
                  <a:pt x="48" y="184"/>
                </a:cubicBezTo>
                <a:cubicBezTo>
                  <a:pt x="41" y="178"/>
                  <a:pt x="35" y="172"/>
                  <a:pt x="30" y="166"/>
                </a:cubicBezTo>
                <a:cubicBezTo>
                  <a:pt x="21" y="158"/>
                  <a:pt x="12" y="149"/>
                  <a:pt x="4" y="140"/>
                </a:cubicBezTo>
                <a:cubicBezTo>
                  <a:pt x="2" y="139"/>
                  <a:pt x="0" y="137"/>
                  <a:pt x="3" y="135"/>
                </a:cubicBezTo>
                <a:cubicBezTo>
                  <a:pt x="17" y="121"/>
                  <a:pt x="31" y="106"/>
                  <a:pt x="45" y="9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7" name="Freeform 16">
            <a:extLst>
              <a:ext uri="{FF2B5EF4-FFF2-40B4-BE49-F238E27FC236}">
                <a16:creationId xmlns:a16="http://schemas.microsoft.com/office/drawing/2014/main" id="{DB49EA81-3B83-4DB6-9E4E-F6BBB8B7D808}"/>
              </a:ext>
            </a:extLst>
          </p:cNvPr>
          <p:cNvSpPr>
            <a:spLocks/>
          </p:cNvSpPr>
          <p:nvPr/>
        </p:nvSpPr>
        <p:spPr bwMode="auto">
          <a:xfrm>
            <a:off x="5009998" y="1844587"/>
            <a:ext cx="2152123" cy="2152123"/>
          </a:xfrm>
          <a:custGeom>
            <a:avLst/>
            <a:gdLst>
              <a:gd name="T0" fmla="*/ 216 w 274"/>
              <a:gd name="T1" fmla="*/ 79 h 274"/>
              <a:gd name="T2" fmla="*/ 234 w 274"/>
              <a:gd name="T3" fmla="*/ 98 h 274"/>
              <a:gd name="T4" fmla="*/ 270 w 274"/>
              <a:gd name="T5" fmla="*/ 134 h 274"/>
              <a:gd name="T6" fmla="*/ 274 w 274"/>
              <a:gd name="T7" fmla="*/ 138 h 274"/>
              <a:gd name="T8" fmla="*/ 227 w 274"/>
              <a:gd name="T9" fmla="*/ 184 h 274"/>
              <a:gd name="T10" fmla="*/ 226 w 274"/>
              <a:gd name="T11" fmla="*/ 184 h 274"/>
              <a:gd name="T12" fmla="*/ 214 w 274"/>
              <a:gd name="T13" fmla="*/ 163 h 274"/>
              <a:gd name="T14" fmla="*/ 171 w 274"/>
              <a:gd name="T15" fmla="*/ 146 h 274"/>
              <a:gd name="T16" fmla="*/ 144 w 274"/>
              <a:gd name="T17" fmla="*/ 187 h 274"/>
              <a:gd name="T18" fmla="*/ 174 w 274"/>
              <a:gd name="T19" fmla="*/ 223 h 274"/>
              <a:gd name="T20" fmla="*/ 183 w 274"/>
              <a:gd name="T21" fmla="*/ 227 h 274"/>
              <a:gd name="T22" fmla="*/ 136 w 274"/>
              <a:gd name="T23" fmla="*/ 274 h 274"/>
              <a:gd name="T24" fmla="*/ 90 w 274"/>
              <a:gd name="T25" fmla="*/ 228 h 274"/>
              <a:gd name="T26" fmla="*/ 105 w 274"/>
              <a:gd name="T27" fmla="*/ 220 h 274"/>
              <a:gd name="T28" fmla="*/ 124 w 274"/>
              <a:gd name="T29" fmla="*/ 172 h 274"/>
              <a:gd name="T30" fmla="*/ 95 w 274"/>
              <a:gd name="T31" fmla="*/ 148 h 274"/>
              <a:gd name="T32" fmla="*/ 50 w 274"/>
              <a:gd name="T33" fmla="*/ 176 h 274"/>
              <a:gd name="T34" fmla="*/ 46 w 274"/>
              <a:gd name="T35" fmla="*/ 183 h 274"/>
              <a:gd name="T36" fmla="*/ 0 w 274"/>
              <a:gd name="T37" fmla="*/ 136 h 274"/>
              <a:gd name="T38" fmla="*/ 57 w 274"/>
              <a:gd name="T39" fmla="*/ 80 h 274"/>
              <a:gd name="T40" fmla="*/ 40 w 274"/>
              <a:gd name="T41" fmla="*/ 70 h 274"/>
              <a:gd name="T42" fmla="*/ 25 w 274"/>
              <a:gd name="T43" fmla="*/ 63 h 274"/>
              <a:gd name="T44" fmla="*/ 12 w 274"/>
              <a:gd name="T45" fmla="*/ 31 h 274"/>
              <a:gd name="T46" fmla="*/ 43 w 274"/>
              <a:gd name="T47" fmla="*/ 14 h 274"/>
              <a:gd name="T48" fmla="*/ 67 w 274"/>
              <a:gd name="T49" fmla="*/ 37 h 274"/>
              <a:gd name="T50" fmla="*/ 77 w 274"/>
              <a:gd name="T51" fmla="*/ 57 h 274"/>
              <a:gd name="T52" fmla="*/ 134 w 274"/>
              <a:gd name="T53" fmla="*/ 0 h 274"/>
              <a:gd name="T54" fmla="*/ 194 w 274"/>
              <a:gd name="T55" fmla="*/ 59 h 274"/>
              <a:gd name="T56" fmla="*/ 202 w 274"/>
              <a:gd name="T57" fmla="*/ 44 h 274"/>
              <a:gd name="T58" fmla="*/ 211 w 274"/>
              <a:gd name="T59" fmla="*/ 28 h 274"/>
              <a:gd name="T60" fmla="*/ 246 w 274"/>
              <a:gd name="T61" fmla="*/ 14 h 274"/>
              <a:gd name="T62" fmla="*/ 261 w 274"/>
              <a:gd name="T63" fmla="*/ 43 h 274"/>
              <a:gd name="T64" fmla="*/ 239 w 274"/>
              <a:gd name="T65" fmla="*/ 67 h 274"/>
              <a:gd name="T66" fmla="*/ 216 w 274"/>
              <a:gd name="T67" fmla="*/ 7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74">
                <a:moveTo>
                  <a:pt x="216" y="79"/>
                </a:moveTo>
                <a:cubicBezTo>
                  <a:pt x="222" y="86"/>
                  <a:pt x="228" y="92"/>
                  <a:pt x="234" y="98"/>
                </a:cubicBezTo>
                <a:cubicBezTo>
                  <a:pt x="246" y="110"/>
                  <a:pt x="258" y="122"/>
                  <a:pt x="270" y="134"/>
                </a:cubicBezTo>
                <a:cubicBezTo>
                  <a:pt x="272" y="136"/>
                  <a:pt x="274" y="138"/>
                  <a:pt x="274" y="138"/>
                </a:cubicBezTo>
                <a:cubicBezTo>
                  <a:pt x="274" y="138"/>
                  <a:pt x="242" y="169"/>
                  <a:pt x="227" y="184"/>
                </a:cubicBezTo>
                <a:cubicBezTo>
                  <a:pt x="227" y="184"/>
                  <a:pt x="227" y="184"/>
                  <a:pt x="226" y="184"/>
                </a:cubicBezTo>
                <a:cubicBezTo>
                  <a:pt x="222" y="177"/>
                  <a:pt x="218" y="170"/>
                  <a:pt x="214" y="163"/>
                </a:cubicBezTo>
                <a:cubicBezTo>
                  <a:pt x="204" y="149"/>
                  <a:pt x="186" y="142"/>
                  <a:pt x="171" y="146"/>
                </a:cubicBezTo>
                <a:cubicBezTo>
                  <a:pt x="152" y="151"/>
                  <a:pt x="141" y="168"/>
                  <a:pt x="144" y="187"/>
                </a:cubicBezTo>
                <a:cubicBezTo>
                  <a:pt x="147" y="205"/>
                  <a:pt x="159" y="215"/>
                  <a:pt x="174" y="223"/>
                </a:cubicBezTo>
                <a:cubicBezTo>
                  <a:pt x="177" y="224"/>
                  <a:pt x="180" y="226"/>
                  <a:pt x="183" y="227"/>
                </a:cubicBezTo>
                <a:cubicBezTo>
                  <a:pt x="167" y="243"/>
                  <a:pt x="151" y="259"/>
                  <a:pt x="136" y="274"/>
                </a:cubicBezTo>
                <a:cubicBezTo>
                  <a:pt x="121" y="259"/>
                  <a:pt x="106" y="244"/>
                  <a:pt x="90" y="228"/>
                </a:cubicBezTo>
                <a:cubicBezTo>
                  <a:pt x="95" y="226"/>
                  <a:pt x="100" y="223"/>
                  <a:pt x="105" y="220"/>
                </a:cubicBezTo>
                <a:cubicBezTo>
                  <a:pt x="122" y="210"/>
                  <a:pt x="130" y="191"/>
                  <a:pt x="124" y="172"/>
                </a:cubicBezTo>
                <a:cubicBezTo>
                  <a:pt x="121" y="160"/>
                  <a:pt x="107" y="149"/>
                  <a:pt x="95" y="148"/>
                </a:cubicBezTo>
                <a:cubicBezTo>
                  <a:pt x="74" y="146"/>
                  <a:pt x="60" y="156"/>
                  <a:pt x="50" y="176"/>
                </a:cubicBezTo>
                <a:cubicBezTo>
                  <a:pt x="49" y="178"/>
                  <a:pt x="47" y="181"/>
                  <a:pt x="46" y="183"/>
                </a:cubicBezTo>
                <a:cubicBezTo>
                  <a:pt x="31" y="167"/>
                  <a:pt x="15" y="152"/>
                  <a:pt x="0" y="136"/>
                </a:cubicBezTo>
                <a:cubicBezTo>
                  <a:pt x="18" y="118"/>
                  <a:pt x="37" y="99"/>
                  <a:pt x="57" y="80"/>
                </a:cubicBezTo>
                <a:cubicBezTo>
                  <a:pt x="50" y="76"/>
                  <a:pt x="45" y="73"/>
                  <a:pt x="40" y="70"/>
                </a:cubicBezTo>
                <a:cubicBezTo>
                  <a:pt x="35" y="68"/>
                  <a:pt x="30" y="66"/>
                  <a:pt x="25" y="63"/>
                </a:cubicBezTo>
                <a:cubicBezTo>
                  <a:pt x="14" y="55"/>
                  <a:pt x="9" y="44"/>
                  <a:pt x="12" y="31"/>
                </a:cubicBezTo>
                <a:cubicBezTo>
                  <a:pt x="15" y="17"/>
                  <a:pt x="30" y="10"/>
                  <a:pt x="43" y="14"/>
                </a:cubicBezTo>
                <a:cubicBezTo>
                  <a:pt x="55" y="17"/>
                  <a:pt x="62" y="26"/>
                  <a:pt x="67" y="37"/>
                </a:cubicBezTo>
                <a:cubicBezTo>
                  <a:pt x="70" y="44"/>
                  <a:pt x="74" y="50"/>
                  <a:pt x="77" y="57"/>
                </a:cubicBezTo>
                <a:cubicBezTo>
                  <a:pt x="95" y="39"/>
                  <a:pt x="116" y="19"/>
                  <a:pt x="134" y="0"/>
                </a:cubicBezTo>
                <a:cubicBezTo>
                  <a:pt x="145" y="11"/>
                  <a:pt x="194" y="59"/>
                  <a:pt x="194" y="59"/>
                </a:cubicBezTo>
                <a:cubicBezTo>
                  <a:pt x="194" y="59"/>
                  <a:pt x="200" y="49"/>
                  <a:pt x="202" y="44"/>
                </a:cubicBezTo>
                <a:cubicBezTo>
                  <a:pt x="205" y="39"/>
                  <a:pt x="208" y="33"/>
                  <a:pt x="211" y="28"/>
                </a:cubicBezTo>
                <a:cubicBezTo>
                  <a:pt x="218" y="15"/>
                  <a:pt x="234" y="10"/>
                  <a:pt x="246" y="14"/>
                </a:cubicBezTo>
                <a:cubicBezTo>
                  <a:pt x="257" y="19"/>
                  <a:pt x="263" y="30"/>
                  <a:pt x="261" y="43"/>
                </a:cubicBezTo>
                <a:cubicBezTo>
                  <a:pt x="258" y="55"/>
                  <a:pt x="250" y="62"/>
                  <a:pt x="239" y="67"/>
                </a:cubicBezTo>
                <a:cubicBezTo>
                  <a:pt x="231" y="71"/>
                  <a:pt x="224" y="75"/>
                  <a:pt x="216" y="79"/>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B7482527-9337-46EC-908B-0DDA592C1767}"/>
              </a:ext>
            </a:extLst>
          </p:cNvPr>
          <p:cNvSpPr txBox="1"/>
          <p:nvPr/>
        </p:nvSpPr>
        <p:spPr>
          <a:xfrm>
            <a:off x="4527923" y="4240855"/>
            <a:ext cx="3201619"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Demographics </a:t>
            </a:r>
            <a:r>
              <a:rPr lang="en-US" sz="4000" dirty="0">
                <a:solidFill>
                  <a:srgbClr val="FFFFFF"/>
                </a:solidFill>
                <a:latin typeface="Noto Sans" panose="020B0502040504020204" pitchFamily="34"/>
                <a:ea typeface="Noto Sans" panose="020B0502040504020204" pitchFamily="34"/>
                <a:cs typeface="Noto Sans" panose="020B0502040504020204" pitchFamily="34"/>
              </a:rPr>
              <a:t>Associated with Place</a:t>
            </a:r>
            <a:endParaRPr kumimoji="0" lang="en-GB" sz="36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4" name="TextBox 33">
            <a:extLst>
              <a:ext uri="{FF2B5EF4-FFF2-40B4-BE49-F238E27FC236}">
                <a16:creationId xmlns:a16="http://schemas.microsoft.com/office/drawing/2014/main" id="{F8C52A2D-909C-4743-997A-ED73EF9370AD}"/>
              </a:ext>
            </a:extLst>
          </p:cNvPr>
          <p:cNvSpPr txBox="1"/>
          <p:nvPr/>
        </p:nvSpPr>
        <p:spPr>
          <a:xfrm>
            <a:off x="8095147" y="4290366"/>
            <a:ext cx="3201619"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FFFFFF"/>
                </a:solidFill>
                <a:latin typeface="Noto Sans" panose="020B0502040504020204" pitchFamily="34"/>
                <a:ea typeface="Noto Sans" panose="020B0502040504020204" pitchFamily="34"/>
                <a:cs typeface="Noto Sans" panose="020B0502040504020204" pitchFamily="34"/>
              </a:rPr>
              <a:t>Types of Incidents</a:t>
            </a:r>
            <a:endParaRPr kumimoji="0" lang="en-GB" sz="36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722652343"/>
      </p:ext>
    </p:extLst>
  </p:cSld>
  <p:clrMapOvr>
    <a:masterClrMapping/>
  </p:clrMapOvr>
  <mc:AlternateContent xmlns:mc="http://schemas.openxmlformats.org/markup-compatibility/2006" xmlns:p14="http://schemas.microsoft.com/office/powerpoint/2010/main">
    <mc:Choice Requires="p14">
      <p:transition spd="slow" p14:dur="2000" advTm="71609"/>
    </mc:Choice>
    <mc:Fallback xmlns="">
      <p:transition spd="slow" advTm="71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BA3B8B8C-2CBF-447F-B2D5-F8B0A3883702}"/>
              </a:ext>
            </a:extLst>
          </p:cNvPr>
          <p:cNvSpPr txBox="1"/>
          <p:nvPr/>
        </p:nvSpPr>
        <p:spPr>
          <a:xfrm>
            <a:off x="493026" y="19929"/>
            <a:ext cx="9868987"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EDA </a:t>
            </a:r>
            <a:r>
              <a:rPr kumimoji="0" lang="en-US"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Types of Incidents</a:t>
            </a:r>
            <a:endParaRPr kumimoji="0" lang="en-GB"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1" name="Oval 30">
            <a:extLst>
              <a:ext uri="{FF2B5EF4-FFF2-40B4-BE49-F238E27FC236}">
                <a16:creationId xmlns:a16="http://schemas.microsoft.com/office/drawing/2014/main" id="{41F408DF-A1D3-4968-A47E-0AB0C92BD90D}"/>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4</a:t>
            </a:r>
          </a:p>
        </p:txBody>
      </p:sp>
      <p:sp>
        <p:nvSpPr>
          <p:cNvPr id="3" name="Rectangle: Rounded Corners 2">
            <a:extLst>
              <a:ext uri="{FF2B5EF4-FFF2-40B4-BE49-F238E27FC236}">
                <a16:creationId xmlns:a16="http://schemas.microsoft.com/office/drawing/2014/main" id="{2B975964-C7FC-426A-8905-C1B6DF59D64C}"/>
              </a:ext>
            </a:extLst>
          </p:cNvPr>
          <p:cNvSpPr/>
          <p:nvPr/>
        </p:nvSpPr>
        <p:spPr>
          <a:xfrm>
            <a:off x="1168132" y="1277564"/>
            <a:ext cx="6166043" cy="5071682"/>
          </a:xfrm>
          <a:prstGeom prst="roundRect">
            <a:avLst>
              <a:gd name="adj" fmla="val 461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Table 16">
            <a:extLst>
              <a:ext uri="{FF2B5EF4-FFF2-40B4-BE49-F238E27FC236}">
                <a16:creationId xmlns:a16="http://schemas.microsoft.com/office/drawing/2014/main" id="{EAE3909B-7C94-486D-B6E4-100FD329B22E}"/>
              </a:ext>
            </a:extLst>
          </p:cNvPr>
          <p:cNvGraphicFramePr>
            <a:graphicFrameLocks noGrp="1"/>
          </p:cNvGraphicFramePr>
          <p:nvPr>
            <p:extLst/>
          </p:nvPr>
        </p:nvGraphicFramePr>
        <p:xfrm>
          <a:off x="7665710" y="3813405"/>
          <a:ext cx="4417344" cy="2123440"/>
        </p:xfrm>
        <a:graphic>
          <a:graphicData uri="http://schemas.openxmlformats.org/drawingml/2006/table">
            <a:tbl>
              <a:tblPr firstRow="1" bandRow="1">
                <a:tableStyleId>{2D5ABB26-0587-4C30-8999-92F81FD0307C}</a:tableStyleId>
              </a:tblPr>
              <a:tblGrid>
                <a:gridCol w="1895544">
                  <a:extLst>
                    <a:ext uri="{9D8B030D-6E8A-4147-A177-3AD203B41FA5}">
                      <a16:colId xmlns:a16="http://schemas.microsoft.com/office/drawing/2014/main" val="2541816257"/>
                    </a:ext>
                  </a:extLst>
                </a:gridCol>
                <a:gridCol w="1260900">
                  <a:extLst>
                    <a:ext uri="{9D8B030D-6E8A-4147-A177-3AD203B41FA5}">
                      <a16:colId xmlns:a16="http://schemas.microsoft.com/office/drawing/2014/main" val="1288324177"/>
                    </a:ext>
                  </a:extLst>
                </a:gridCol>
                <a:gridCol w="1260900">
                  <a:extLst>
                    <a:ext uri="{9D8B030D-6E8A-4147-A177-3AD203B41FA5}">
                      <a16:colId xmlns:a16="http://schemas.microsoft.com/office/drawing/2014/main" val="1684354269"/>
                    </a:ext>
                  </a:extLst>
                </a:gridCol>
              </a:tblGrid>
              <a:tr h="370840">
                <a:tc>
                  <a:txBody>
                    <a:bodyPr/>
                    <a:lstStyle/>
                    <a:p>
                      <a:pPr algn="ctr" fontAlgn="ctr"/>
                      <a:r>
                        <a:rPr lang="en-US" sz="1800" b="1" dirty="0">
                          <a:solidFill>
                            <a:schemeClr val="accent1"/>
                          </a:solidFill>
                          <a:effectLst/>
                          <a:latin typeface="Noto Sans" panose="020B0502040504020204"/>
                        </a:rPr>
                        <a:t>Traffic Accident</a:t>
                      </a:r>
                    </a:p>
                  </a:txBody>
                  <a:tcPr anchor="ctr"/>
                </a:tc>
                <a:tc>
                  <a:txBody>
                    <a:bodyPr/>
                    <a:lstStyle/>
                    <a:p>
                      <a:pPr algn="ctr" fontAlgn="ctr"/>
                      <a:r>
                        <a:rPr lang="en-US" sz="1800" b="1" dirty="0">
                          <a:solidFill>
                            <a:schemeClr val="accent1"/>
                          </a:solidFill>
                          <a:effectLst/>
                          <a:latin typeface="Noto Sans" panose="020B0502040504020204"/>
                        </a:rPr>
                        <a:t>133273</a:t>
                      </a:r>
                    </a:p>
                  </a:txBody>
                  <a:tcPr anchor="ctr"/>
                </a:tc>
                <a:tc>
                  <a:txBody>
                    <a:bodyPr/>
                    <a:lstStyle/>
                    <a:p>
                      <a:pPr algn="ctr" fontAlgn="ctr"/>
                      <a:r>
                        <a:rPr lang="en-US" sz="1800" b="1" dirty="0">
                          <a:solidFill>
                            <a:schemeClr val="accent1"/>
                          </a:solidFill>
                          <a:effectLst/>
                          <a:latin typeface="Noto Sans" panose="020B0502040504020204"/>
                        </a:rPr>
                        <a:t>26%</a:t>
                      </a:r>
                    </a:p>
                  </a:txBody>
                  <a:tcPr anchor="ctr"/>
                </a:tc>
                <a:extLst>
                  <a:ext uri="{0D108BD9-81ED-4DB2-BD59-A6C34878D82A}">
                    <a16:rowId xmlns:a16="http://schemas.microsoft.com/office/drawing/2014/main" val="1285262611"/>
                  </a:ext>
                </a:extLst>
              </a:tr>
              <a:tr h="370840">
                <a:tc>
                  <a:txBody>
                    <a:bodyPr/>
                    <a:lstStyle/>
                    <a:p>
                      <a:pPr algn="ctr" fontAlgn="ctr"/>
                      <a:r>
                        <a:rPr lang="en-US" sz="1800" b="1" dirty="0">
                          <a:solidFill>
                            <a:schemeClr val="accent1"/>
                          </a:solidFill>
                          <a:effectLst/>
                          <a:latin typeface="Noto Sans" panose="020B0502040504020204"/>
                        </a:rPr>
                        <a:t>All Other Crimes</a:t>
                      </a:r>
                    </a:p>
                  </a:txBody>
                  <a:tcPr anchor="ctr"/>
                </a:tc>
                <a:tc>
                  <a:txBody>
                    <a:bodyPr/>
                    <a:lstStyle/>
                    <a:p>
                      <a:pPr algn="ctr" fontAlgn="ctr"/>
                      <a:r>
                        <a:rPr lang="en-US" sz="1800" b="1" dirty="0">
                          <a:solidFill>
                            <a:schemeClr val="accent1"/>
                          </a:solidFill>
                          <a:effectLst/>
                          <a:latin typeface="Noto Sans" panose="020B0502040504020204"/>
                        </a:rPr>
                        <a:t>92841</a:t>
                      </a:r>
                    </a:p>
                  </a:txBody>
                  <a:tcPr anchor="ctr"/>
                </a:tc>
                <a:tc>
                  <a:txBody>
                    <a:bodyPr/>
                    <a:lstStyle/>
                    <a:p>
                      <a:pPr algn="ctr" fontAlgn="ctr"/>
                      <a:r>
                        <a:rPr lang="en-US" sz="1800" b="1" dirty="0">
                          <a:solidFill>
                            <a:schemeClr val="accent1"/>
                          </a:solidFill>
                          <a:effectLst/>
                          <a:latin typeface="Noto Sans" panose="020B0502040504020204"/>
                        </a:rPr>
                        <a:t>18%</a:t>
                      </a:r>
                    </a:p>
                  </a:txBody>
                  <a:tcPr anchor="ctr"/>
                </a:tc>
                <a:extLst>
                  <a:ext uri="{0D108BD9-81ED-4DB2-BD59-A6C34878D82A}">
                    <a16:rowId xmlns:a16="http://schemas.microsoft.com/office/drawing/2014/main" val="718905977"/>
                  </a:ext>
                </a:extLst>
              </a:tr>
              <a:tr h="370840">
                <a:tc>
                  <a:txBody>
                    <a:bodyPr/>
                    <a:lstStyle/>
                    <a:p>
                      <a:pPr algn="ctr" fontAlgn="ctr"/>
                      <a:r>
                        <a:rPr lang="en-US" sz="1800" b="1" dirty="0">
                          <a:solidFill>
                            <a:schemeClr val="accent1"/>
                          </a:solidFill>
                          <a:effectLst/>
                          <a:latin typeface="Noto Sans" panose="020B0502040504020204"/>
                        </a:rPr>
                        <a:t>Public Disorder</a:t>
                      </a:r>
                    </a:p>
                  </a:txBody>
                  <a:tcPr anchor="ctr"/>
                </a:tc>
                <a:tc>
                  <a:txBody>
                    <a:bodyPr/>
                    <a:lstStyle/>
                    <a:p>
                      <a:pPr algn="ctr" fontAlgn="ctr"/>
                      <a:r>
                        <a:rPr lang="en-US" sz="1800" b="1" dirty="0">
                          <a:solidFill>
                            <a:schemeClr val="accent1"/>
                          </a:solidFill>
                          <a:effectLst/>
                          <a:latin typeface="Noto Sans" panose="020B0502040504020204"/>
                        </a:rPr>
                        <a:t>53389</a:t>
                      </a:r>
                    </a:p>
                  </a:txBody>
                  <a:tcPr anchor="ctr"/>
                </a:tc>
                <a:tc>
                  <a:txBody>
                    <a:bodyPr/>
                    <a:lstStyle/>
                    <a:p>
                      <a:pPr algn="ctr" fontAlgn="ctr"/>
                      <a:r>
                        <a:rPr lang="en-US" sz="1800" b="1" dirty="0">
                          <a:solidFill>
                            <a:schemeClr val="accent1"/>
                          </a:solidFill>
                          <a:effectLst/>
                          <a:latin typeface="Noto Sans" panose="020B0502040504020204"/>
                        </a:rPr>
                        <a:t>10%</a:t>
                      </a:r>
                    </a:p>
                  </a:txBody>
                  <a:tcPr anchor="ctr"/>
                </a:tc>
                <a:extLst>
                  <a:ext uri="{0D108BD9-81ED-4DB2-BD59-A6C34878D82A}">
                    <a16:rowId xmlns:a16="http://schemas.microsoft.com/office/drawing/2014/main" val="1396231587"/>
                  </a:ext>
                </a:extLst>
              </a:tr>
              <a:tr h="370840">
                <a:tc>
                  <a:txBody>
                    <a:bodyPr/>
                    <a:lstStyle/>
                    <a:p>
                      <a:pPr algn="ctr" fontAlgn="ctr"/>
                      <a:r>
                        <a:rPr lang="en-US" sz="1800" b="1" dirty="0">
                          <a:solidFill>
                            <a:schemeClr val="accent1"/>
                          </a:solidFill>
                          <a:effectLst/>
                          <a:latin typeface="Noto Sans" panose="020B0502040504020204"/>
                        </a:rPr>
                        <a:t>Larceny</a:t>
                      </a:r>
                    </a:p>
                  </a:txBody>
                  <a:tcPr anchor="ctr"/>
                </a:tc>
                <a:tc>
                  <a:txBody>
                    <a:bodyPr/>
                    <a:lstStyle/>
                    <a:p>
                      <a:pPr algn="ctr" fontAlgn="ctr"/>
                      <a:r>
                        <a:rPr lang="en-US" sz="1800" b="1" dirty="0">
                          <a:solidFill>
                            <a:schemeClr val="accent1"/>
                          </a:solidFill>
                          <a:effectLst/>
                          <a:latin typeface="Noto Sans" panose="020B0502040504020204"/>
                        </a:rPr>
                        <a:t>52027</a:t>
                      </a:r>
                    </a:p>
                  </a:txBody>
                  <a:tcPr anchor="ctr"/>
                </a:tc>
                <a:tc>
                  <a:txBody>
                    <a:bodyPr/>
                    <a:lstStyle/>
                    <a:p>
                      <a:pPr algn="ctr" fontAlgn="ctr"/>
                      <a:r>
                        <a:rPr lang="en-US" sz="1800" b="1" dirty="0">
                          <a:solidFill>
                            <a:schemeClr val="accent1"/>
                          </a:solidFill>
                          <a:effectLst/>
                          <a:latin typeface="Noto Sans" panose="020B0502040504020204"/>
                        </a:rPr>
                        <a:t>10%</a:t>
                      </a:r>
                    </a:p>
                  </a:txBody>
                  <a:tcPr anchor="ctr"/>
                </a:tc>
                <a:extLst>
                  <a:ext uri="{0D108BD9-81ED-4DB2-BD59-A6C34878D82A}">
                    <a16:rowId xmlns:a16="http://schemas.microsoft.com/office/drawing/2014/main" val="227517254"/>
                  </a:ext>
                </a:extLst>
              </a:tr>
              <a:tr h="370840">
                <a:tc>
                  <a:txBody>
                    <a:bodyPr/>
                    <a:lstStyle/>
                    <a:p>
                      <a:pPr algn="ctr" fontAlgn="ctr"/>
                      <a:r>
                        <a:rPr lang="en-US" sz="1800" b="1" dirty="0">
                          <a:solidFill>
                            <a:schemeClr val="accent1"/>
                          </a:solidFill>
                          <a:effectLst/>
                          <a:latin typeface="Noto Sans" panose="020B0502040504020204"/>
                        </a:rPr>
                        <a:t>Theft From Motor Vehicle</a:t>
                      </a:r>
                    </a:p>
                  </a:txBody>
                  <a:tcPr anchor="ctr"/>
                </a:tc>
                <a:tc>
                  <a:txBody>
                    <a:bodyPr/>
                    <a:lstStyle/>
                    <a:p>
                      <a:pPr algn="ctr" fontAlgn="ctr"/>
                      <a:r>
                        <a:rPr lang="en-US" sz="1800" b="1" dirty="0">
                          <a:solidFill>
                            <a:schemeClr val="accent1"/>
                          </a:solidFill>
                          <a:effectLst/>
                          <a:latin typeface="Noto Sans" panose="020B0502040504020204"/>
                        </a:rPr>
                        <a:t>38867</a:t>
                      </a:r>
                    </a:p>
                  </a:txBody>
                  <a:tcPr anchor="ctr"/>
                </a:tc>
                <a:tc>
                  <a:txBody>
                    <a:bodyPr/>
                    <a:lstStyle/>
                    <a:p>
                      <a:pPr algn="ctr" fontAlgn="ctr"/>
                      <a:r>
                        <a:rPr lang="en-US" sz="1800" b="1" dirty="0">
                          <a:solidFill>
                            <a:schemeClr val="accent1"/>
                          </a:solidFill>
                          <a:effectLst/>
                          <a:latin typeface="Noto Sans" panose="020B0502040504020204"/>
                        </a:rPr>
                        <a:t>8%</a:t>
                      </a:r>
                    </a:p>
                  </a:txBody>
                  <a:tcPr anchor="ctr"/>
                </a:tc>
                <a:extLst>
                  <a:ext uri="{0D108BD9-81ED-4DB2-BD59-A6C34878D82A}">
                    <a16:rowId xmlns:a16="http://schemas.microsoft.com/office/drawing/2014/main" val="2816419454"/>
                  </a:ext>
                </a:extLst>
              </a:tr>
            </a:tbl>
          </a:graphicData>
        </a:graphic>
      </p:graphicFrame>
      <p:sp>
        <p:nvSpPr>
          <p:cNvPr id="45" name="TextBox 44">
            <a:extLst>
              <a:ext uri="{FF2B5EF4-FFF2-40B4-BE49-F238E27FC236}">
                <a16:creationId xmlns:a16="http://schemas.microsoft.com/office/drawing/2014/main" id="{48EA0559-8C17-458C-8DDE-407C83B2CA99}"/>
              </a:ext>
            </a:extLst>
          </p:cNvPr>
          <p:cNvSpPr txBox="1"/>
          <p:nvPr/>
        </p:nvSpPr>
        <p:spPr>
          <a:xfrm>
            <a:off x="8518376" y="1705744"/>
            <a:ext cx="2712012" cy="150810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6000" b="1" i="0" u="none" strike="noStrike" kern="1200" cap="none" spc="0" normalizeH="0" baseline="0" noProof="0" dirty="0">
                <a:ln>
                  <a:noFill/>
                </a:ln>
                <a:solidFill>
                  <a:schemeClr val="accent1"/>
                </a:solidFill>
                <a:effectLst/>
                <a:uLnTx/>
                <a:uFillTx/>
                <a:latin typeface="Noto Sans" panose="020B0502040504020204" pitchFamily="34"/>
                <a:ea typeface="Noto Sans" panose="020B0502040504020204" pitchFamily="34"/>
                <a:cs typeface="Noto Sans" panose="020B0502040504020204" pitchFamily="34"/>
              </a:rPr>
              <a:t>72%</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chemeClr val="accent1"/>
                </a:solidFill>
                <a:effectLst/>
                <a:uLnTx/>
                <a:uFillTx/>
                <a:latin typeface="Noto Sans" panose="020B0502040504020204" pitchFamily="34"/>
                <a:ea typeface="Noto Sans" panose="020B0502040504020204" pitchFamily="34"/>
                <a:cs typeface="Noto Sans" panose="020B0502040504020204" pitchFamily="34"/>
              </a:rPr>
              <a:t>Top 5 Incidents</a:t>
            </a:r>
          </a:p>
        </p:txBody>
      </p:sp>
      <p:pic>
        <p:nvPicPr>
          <p:cNvPr id="6" name="Picture 5">
            <a:extLst>
              <a:ext uri="{FF2B5EF4-FFF2-40B4-BE49-F238E27FC236}">
                <a16:creationId xmlns:a16="http://schemas.microsoft.com/office/drawing/2014/main" id="{C091D14C-A256-4C71-B594-F4881C07DE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026" y="694156"/>
            <a:ext cx="6637632" cy="6637632"/>
          </a:xfrm>
          <a:prstGeom prst="rect">
            <a:avLst/>
          </a:prstGeom>
        </p:spPr>
      </p:pic>
      <p:pic>
        <p:nvPicPr>
          <p:cNvPr id="7" name="Audio 6">
            <a:hlinkClick r:id="" action="ppaction://media"/>
            <a:extLst>
              <a:ext uri="{FF2B5EF4-FFF2-40B4-BE49-F238E27FC236}">
                <a16:creationId xmlns:a16="http://schemas.microsoft.com/office/drawing/2014/main" id="{173E99E6-8A0D-454A-B063-59F067F74E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04453042"/>
      </p:ext>
    </p:extLst>
  </p:cSld>
  <p:clrMapOvr>
    <a:masterClrMapping/>
  </p:clrMapOvr>
  <mc:AlternateContent xmlns:mc="http://schemas.openxmlformats.org/markup-compatibility/2006" xmlns:p14="http://schemas.microsoft.com/office/powerpoint/2010/main">
    <mc:Choice Requires="p14">
      <p:transition spd="slow" p14:dur="2000" advTm="71609"/>
    </mc:Choice>
    <mc:Fallback xmlns="">
      <p:transition spd="slow" advTm="71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BA3B8B8C-2CBF-447F-B2D5-F8B0A3883702}"/>
              </a:ext>
            </a:extLst>
          </p:cNvPr>
          <p:cNvSpPr txBox="1"/>
          <p:nvPr/>
        </p:nvSpPr>
        <p:spPr>
          <a:xfrm>
            <a:off x="3633268" y="-66409"/>
            <a:ext cx="9868987"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EDA </a:t>
            </a:r>
            <a:r>
              <a:rPr kumimoji="0" lang="en-US"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Location of Incidents</a:t>
            </a:r>
            <a:endParaRPr kumimoji="0" lang="en-GB"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1" name="Oval 30">
            <a:extLst>
              <a:ext uri="{FF2B5EF4-FFF2-40B4-BE49-F238E27FC236}">
                <a16:creationId xmlns:a16="http://schemas.microsoft.com/office/drawing/2014/main" id="{41F408DF-A1D3-4968-A47E-0AB0C92BD90D}"/>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5</a:t>
            </a:r>
          </a:p>
        </p:txBody>
      </p:sp>
      <p:sp>
        <p:nvSpPr>
          <p:cNvPr id="3" name="Rectangle: Rounded Corners 2">
            <a:extLst>
              <a:ext uri="{FF2B5EF4-FFF2-40B4-BE49-F238E27FC236}">
                <a16:creationId xmlns:a16="http://schemas.microsoft.com/office/drawing/2014/main" id="{2B975964-C7FC-426A-8905-C1B6DF59D64C}"/>
              </a:ext>
            </a:extLst>
          </p:cNvPr>
          <p:cNvSpPr/>
          <p:nvPr/>
        </p:nvSpPr>
        <p:spPr>
          <a:xfrm>
            <a:off x="1168132" y="1277564"/>
            <a:ext cx="6166043" cy="5071682"/>
          </a:xfrm>
          <a:prstGeom prst="roundRect">
            <a:avLst>
              <a:gd name="adj" fmla="val 461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7E523D27-11F3-4FEB-B16A-FADA600F7427}"/>
              </a:ext>
            </a:extLst>
          </p:cNvPr>
          <p:cNvGraphicFramePr>
            <a:graphicFrameLocks noGrp="1"/>
          </p:cNvGraphicFramePr>
          <p:nvPr>
            <p:extLst>
              <p:ext uri="{D42A27DB-BD31-4B8C-83A1-F6EECF244321}">
                <p14:modId xmlns:p14="http://schemas.microsoft.com/office/powerpoint/2010/main" val="2870778857"/>
              </p:ext>
            </p:extLst>
          </p:nvPr>
        </p:nvGraphicFramePr>
        <p:xfrm>
          <a:off x="294051" y="2908780"/>
          <a:ext cx="4417344" cy="3708400"/>
        </p:xfrm>
        <a:graphic>
          <a:graphicData uri="http://schemas.openxmlformats.org/drawingml/2006/table">
            <a:tbl>
              <a:tblPr firstRow="1" bandRow="1">
                <a:tableStyleId>{2D5ABB26-0587-4C30-8999-92F81FD0307C}</a:tableStyleId>
              </a:tblPr>
              <a:tblGrid>
                <a:gridCol w="1895544">
                  <a:extLst>
                    <a:ext uri="{9D8B030D-6E8A-4147-A177-3AD203B41FA5}">
                      <a16:colId xmlns:a16="http://schemas.microsoft.com/office/drawing/2014/main" val="4150782515"/>
                    </a:ext>
                  </a:extLst>
                </a:gridCol>
                <a:gridCol w="1260900">
                  <a:extLst>
                    <a:ext uri="{9D8B030D-6E8A-4147-A177-3AD203B41FA5}">
                      <a16:colId xmlns:a16="http://schemas.microsoft.com/office/drawing/2014/main" val="3735141281"/>
                    </a:ext>
                  </a:extLst>
                </a:gridCol>
                <a:gridCol w="1260900">
                  <a:extLst>
                    <a:ext uri="{9D8B030D-6E8A-4147-A177-3AD203B41FA5}">
                      <a16:colId xmlns:a16="http://schemas.microsoft.com/office/drawing/2014/main" val="2434680902"/>
                    </a:ext>
                  </a:extLst>
                </a:gridCol>
              </a:tblGrid>
              <a:tr h="370840">
                <a:tc>
                  <a:txBody>
                    <a:bodyPr/>
                    <a:lstStyle/>
                    <a:p>
                      <a:pPr algn="ctr" fontAlgn="ctr"/>
                      <a:r>
                        <a:rPr lang="en-US" b="1" dirty="0">
                          <a:solidFill>
                            <a:schemeClr val="accent2"/>
                          </a:solidFill>
                          <a:effectLst/>
                          <a:latin typeface="Noto Sans" panose="020B0502040504020204"/>
                        </a:rPr>
                        <a:t>Five Points</a:t>
                      </a:r>
                    </a:p>
                  </a:txBody>
                  <a:tcPr anchor="ctr"/>
                </a:tc>
                <a:tc>
                  <a:txBody>
                    <a:bodyPr/>
                    <a:lstStyle/>
                    <a:p>
                      <a:pPr algn="ctr" fontAlgn="ctr"/>
                      <a:r>
                        <a:rPr lang="en-US" b="1" dirty="0">
                          <a:solidFill>
                            <a:schemeClr val="accent2"/>
                          </a:solidFill>
                          <a:effectLst/>
                          <a:latin typeface="Noto Sans" panose="020B0502040504020204"/>
                        </a:rPr>
                        <a:t>26947</a:t>
                      </a:r>
                    </a:p>
                  </a:txBody>
                  <a:tcPr anchor="ctr"/>
                </a:tc>
                <a:tc>
                  <a:txBody>
                    <a:bodyPr/>
                    <a:lstStyle/>
                    <a:p>
                      <a:pPr algn="ctr" fontAlgn="ctr"/>
                      <a:r>
                        <a:rPr lang="en-US" sz="1800" b="1" dirty="0">
                          <a:solidFill>
                            <a:schemeClr val="accent2"/>
                          </a:solidFill>
                          <a:effectLst/>
                          <a:latin typeface="Noto Sans" panose="020B0502040504020204"/>
                        </a:rPr>
                        <a:t>5%</a:t>
                      </a:r>
                    </a:p>
                  </a:txBody>
                  <a:tcPr anchor="ctr"/>
                </a:tc>
                <a:extLst>
                  <a:ext uri="{0D108BD9-81ED-4DB2-BD59-A6C34878D82A}">
                    <a16:rowId xmlns:a16="http://schemas.microsoft.com/office/drawing/2014/main" val="2479225538"/>
                  </a:ext>
                </a:extLst>
              </a:tr>
              <a:tr h="370840">
                <a:tc>
                  <a:txBody>
                    <a:bodyPr/>
                    <a:lstStyle/>
                    <a:p>
                      <a:pPr algn="ctr" fontAlgn="ctr"/>
                      <a:r>
                        <a:rPr lang="en-US" b="1" dirty="0">
                          <a:solidFill>
                            <a:schemeClr val="accent2"/>
                          </a:solidFill>
                          <a:effectLst/>
                          <a:latin typeface="Noto Sans" panose="020B0502040504020204"/>
                        </a:rPr>
                        <a:t>Stapleton</a:t>
                      </a:r>
                    </a:p>
                  </a:txBody>
                  <a:tcPr anchor="ctr"/>
                </a:tc>
                <a:tc>
                  <a:txBody>
                    <a:bodyPr/>
                    <a:lstStyle/>
                    <a:p>
                      <a:pPr algn="ctr" fontAlgn="ctr"/>
                      <a:r>
                        <a:rPr lang="en-US" b="1">
                          <a:solidFill>
                            <a:schemeClr val="accent2"/>
                          </a:solidFill>
                          <a:effectLst/>
                          <a:latin typeface="Noto Sans" panose="020B0502040504020204"/>
                        </a:rPr>
                        <a:t>22091</a:t>
                      </a:r>
                    </a:p>
                  </a:txBody>
                  <a:tcPr anchor="ctr"/>
                </a:tc>
                <a:tc>
                  <a:txBody>
                    <a:bodyPr/>
                    <a:lstStyle/>
                    <a:p>
                      <a:pPr algn="ctr" fontAlgn="ctr"/>
                      <a:r>
                        <a:rPr lang="en-US" sz="1800" b="1" dirty="0">
                          <a:solidFill>
                            <a:schemeClr val="accent2"/>
                          </a:solidFill>
                          <a:effectLst/>
                          <a:latin typeface="Noto Sans" panose="020B0502040504020204"/>
                        </a:rPr>
                        <a:t>4%</a:t>
                      </a:r>
                    </a:p>
                  </a:txBody>
                  <a:tcPr anchor="ctr"/>
                </a:tc>
                <a:extLst>
                  <a:ext uri="{0D108BD9-81ED-4DB2-BD59-A6C34878D82A}">
                    <a16:rowId xmlns:a16="http://schemas.microsoft.com/office/drawing/2014/main" val="1092170909"/>
                  </a:ext>
                </a:extLst>
              </a:tr>
              <a:tr h="370840">
                <a:tc>
                  <a:txBody>
                    <a:bodyPr/>
                    <a:lstStyle/>
                    <a:p>
                      <a:pPr algn="ctr" fontAlgn="ctr"/>
                      <a:r>
                        <a:rPr lang="en-US" b="1" dirty="0" err="1">
                          <a:solidFill>
                            <a:schemeClr val="accent2"/>
                          </a:solidFill>
                          <a:effectLst/>
                          <a:latin typeface="Noto Sans" panose="020B0502040504020204"/>
                        </a:rPr>
                        <a:t>Cbd</a:t>
                      </a:r>
                      <a:endParaRPr lang="en-US" b="1" dirty="0">
                        <a:solidFill>
                          <a:schemeClr val="accent2"/>
                        </a:solidFill>
                        <a:effectLst/>
                        <a:latin typeface="Noto Sans" panose="020B0502040504020204"/>
                      </a:endParaRPr>
                    </a:p>
                  </a:txBody>
                  <a:tcPr anchor="ctr"/>
                </a:tc>
                <a:tc>
                  <a:txBody>
                    <a:bodyPr/>
                    <a:lstStyle/>
                    <a:p>
                      <a:pPr algn="ctr" fontAlgn="ctr"/>
                      <a:r>
                        <a:rPr lang="en-US" b="1">
                          <a:solidFill>
                            <a:schemeClr val="accent2"/>
                          </a:solidFill>
                          <a:effectLst/>
                          <a:latin typeface="Noto Sans" panose="020B0502040504020204"/>
                        </a:rPr>
                        <a:t>19034</a:t>
                      </a:r>
                    </a:p>
                  </a:txBody>
                  <a:tcPr anchor="ctr"/>
                </a:tc>
                <a:tc>
                  <a:txBody>
                    <a:bodyPr/>
                    <a:lstStyle/>
                    <a:p>
                      <a:pPr algn="ctr" fontAlgn="ctr"/>
                      <a:r>
                        <a:rPr lang="en-US" sz="1800" b="1" dirty="0">
                          <a:solidFill>
                            <a:schemeClr val="accent2"/>
                          </a:solidFill>
                          <a:effectLst/>
                          <a:latin typeface="Noto Sans" panose="020B0502040504020204"/>
                        </a:rPr>
                        <a:t>4%</a:t>
                      </a:r>
                    </a:p>
                  </a:txBody>
                  <a:tcPr anchor="ctr"/>
                </a:tc>
                <a:extLst>
                  <a:ext uri="{0D108BD9-81ED-4DB2-BD59-A6C34878D82A}">
                    <a16:rowId xmlns:a16="http://schemas.microsoft.com/office/drawing/2014/main" val="3879463224"/>
                  </a:ext>
                </a:extLst>
              </a:tr>
              <a:tr h="370840">
                <a:tc>
                  <a:txBody>
                    <a:bodyPr/>
                    <a:lstStyle/>
                    <a:p>
                      <a:pPr algn="ctr" fontAlgn="ctr"/>
                      <a:r>
                        <a:rPr lang="en-US" b="1" dirty="0">
                          <a:solidFill>
                            <a:schemeClr val="accent2"/>
                          </a:solidFill>
                          <a:effectLst/>
                          <a:latin typeface="Noto Sans" panose="020B0502040504020204"/>
                        </a:rPr>
                        <a:t>Capitol Hill</a:t>
                      </a:r>
                    </a:p>
                  </a:txBody>
                  <a:tcPr anchor="ctr"/>
                </a:tc>
                <a:tc>
                  <a:txBody>
                    <a:bodyPr/>
                    <a:lstStyle/>
                    <a:p>
                      <a:pPr algn="ctr" fontAlgn="ctr"/>
                      <a:r>
                        <a:rPr lang="en-US" b="1">
                          <a:solidFill>
                            <a:schemeClr val="accent2"/>
                          </a:solidFill>
                          <a:effectLst/>
                          <a:latin typeface="Noto Sans" panose="020B0502040504020204"/>
                        </a:rPr>
                        <a:t>17707</a:t>
                      </a:r>
                    </a:p>
                  </a:txBody>
                  <a:tcPr anchor="ctr"/>
                </a:tc>
                <a:tc>
                  <a:txBody>
                    <a:bodyPr/>
                    <a:lstStyle/>
                    <a:p>
                      <a:pPr algn="ctr" fontAlgn="ctr"/>
                      <a:r>
                        <a:rPr lang="en-US" sz="1800" b="1" dirty="0">
                          <a:solidFill>
                            <a:schemeClr val="accent2"/>
                          </a:solidFill>
                          <a:effectLst/>
                          <a:latin typeface="Noto Sans" panose="020B0502040504020204"/>
                        </a:rPr>
                        <a:t>3%</a:t>
                      </a:r>
                    </a:p>
                  </a:txBody>
                  <a:tcPr anchor="ctr"/>
                </a:tc>
                <a:extLst>
                  <a:ext uri="{0D108BD9-81ED-4DB2-BD59-A6C34878D82A}">
                    <a16:rowId xmlns:a16="http://schemas.microsoft.com/office/drawing/2014/main" val="3772881514"/>
                  </a:ext>
                </a:extLst>
              </a:tr>
              <a:tr h="370840">
                <a:tc>
                  <a:txBody>
                    <a:bodyPr/>
                    <a:lstStyle/>
                    <a:p>
                      <a:pPr algn="ctr" fontAlgn="ctr"/>
                      <a:r>
                        <a:rPr lang="en-US" b="1" dirty="0" err="1">
                          <a:solidFill>
                            <a:schemeClr val="accent2"/>
                          </a:solidFill>
                          <a:effectLst/>
                          <a:latin typeface="Noto Sans" panose="020B0502040504020204"/>
                        </a:rPr>
                        <a:t>Montbello</a:t>
                      </a:r>
                      <a:endParaRPr lang="en-US" b="1" dirty="0">
                        <a:solidFill>
                          <a:schemeClr val="accent2"/>
                        </a:solidFill>
                        <a:effectLst/>
                        <a:latin typeface="Noto Sans" panose="020B0502040504020204"/>
                      </a:endParaRPr>
                    </a:p>
                  </a:txBody>
                  <a:tcPr anchor="ctr"/>
                </a:tc>
                <a:tc>
                  <a:txBody>
                    <a:bodyPr/>
                    <a:lstStyle/>
                    <a:p>
                      <a:pPr algn="ctr" fontAlgn="ctr"/>
                      <a:r>
                        <a:rPr lang="en-US" b="1">
                          <a:solidFill>
                            <a:schemeClr val="accent2"/>
                          </a:solidFill>
                          <a:effectLst/>
                          <a:latin typeface="Noto Sans" panose="020B0502040504020204"/>
                        </a:rPr>
                        <a:t>17446</a:t>
                      </a:r>
                    </a:p>
                  </a:txBody>
                  <a:tcPr anchor="ctr"/>
                </a:tc>
                <a:tc>
                  <a:txBody>
                    <a:bodyPr/>
                    <a:lstStyle/>
                    <a:p>
                      <a:pPr algn="ctr" fontAlgn="ctr"/>
                      <a:r>
                        <a:rPr lang="en-US" sz="1800" b="1" dirty="0">
                          <a:solidFill>
                            <a:schemeClr val="accent2"/>
                          </a:solidFill>
                          <a:effectLst/>
                          <a:latin typeface="Noto Sans" panose="020B0502040504020204"/>
                        </a:rPr>
                        <a:t>3%</a:t>
                      </a:r>
                    </a:p>
                  </a:txBody>
                  <a:tcPr anchor="ctr"/>
                </a:tc>
                <a:extLst>
                  <a:ext uri="{0D108BD9-81ED-4DB2-BD59-A6C34878D82A}">
                    <a16:rowId xmlns:a16="http://schemas.microsoft.com/office/drawing/2014/main" val="1335575398"/>
                  </a:ext>
                </a:extLst>
              </a:tr>
              <a:tr h="370840">
                <a:tc>
                  <a:txBody>
                    <a:bodyPr/>
                    <a:lstStyle/>
                    <a:p>
                      <a:pPr algn="ctr" fontAlgn="ctr"/>
                      <a:r>
                        <a:rPr lang="en-US" b="1" dirty="0">
                          <a:solidFill>
                            <a:schemeClr val="accent2"/>
                          </a:solidFill>
                          <a:effectLst/>
                          <a:latin typeface="Noto Sans" panose="020B0502040504020204"/>
                        </a:rPr>
                        <a:t>Baker</a:t>
                      </a:r>
                    </a:p>
                  </a:txBody>
                  <a:tcPr anchor="ctr"/>
                </a:tc>
                <a:tc>
                  <a:txBody>
                    <a:bodyPr/>
                    <a:lstStyle/>
                    <a:p>
                      <a:pPr algn="ctr" fontAlgn="ctr"/>
                      <a:r>
                        <a:rPr lang="en-US" b="1">
                          <a:solidFill>
                            <a:schemeClr val="accent2"/>
                          </a:solidFill>
                          <a:effectLst/>
                          <a:latin typeface="Noto Sans" panose="020B0502040504020204"/>
                        </a:rPr>
                        <a:t>14050</a:t>
                      </a:r>
                    </a:p>
                  </a:txBody>
                  <a:tcPr anchor="ctr"/>
                </a:tc>
                <a:tc>
                  <a:txBody>
                    <a:bodyPr/>
                    <a:lstStyle/>
                    <a:p>
                      <a:pPr algn="ctr" fontAlgn="ctr"/>
                      <a:r>
                        <a:rPr lang="en-US" sz="1800" b="1" dirty="0">
                          <a:solidFill>
                            <a:schemeClr val="accent2"/>
                          </a:solidFill>
                          <a:effectLst/>
                          <a:latin typeface="Noto Sans" panose="020B0502040504020204"/>
                        </a:rPr>
                        <a:t>3%</a:t>
                      </a:r>
                    </a:p>
                  </a:txBody>
                  <a:tcPr anchor="ctr"/>
                </a:tc>
                <a:extLst>
                  <a:ext uri="{0D108BD9-81ED-4DB2-BD59-A6C34878D82A}">
                    <a16:rowId xmlns:a16="http://schemas.microsoft.com/office/drawing/2014/main" val="2428707319"/>
                  </a:ext>
                </a:extLst>
              </a:tr>
              <a:tr h="370840">
                <a:tc>
                  <a:txBody>
                    <a:bodyPr/>
                    <a:lstStyle/>
                    <a:p>
                      <a:pPr algn="ctr" fontAlgn="ctr"/>
                      <a:r>
                        <a:rPr lang="en-US" b="1" dirty="0">
                          <a:solidFill>
                            <a:schemeClr val="accent2"/>
                          </a:solidFill>
                          <a:effectLst/>
                          <a:latin typeface="Noto Sans" panose="020B0502040504020204"/>
                        </a:rPr>
                        <a:t>Lincoln Park</a:t>
                      </a:r>
                    </a:p>
                  </a:txBody>
                  <a:tcPr anchor="ctr"/>
                </a:tc>
                <a:tc>
                  <a:txBody>
                    <a:bodyPr/>
                    <a:lstStyle/>
                    <a:p>
                      <a:pPr algn="ctr" fontAlgn="ctr"/>
                      <a:r>
                        <a:rPr lang="en-US" b="1">
                          <a:solidFill>
                            <a:schemeClr val="accent2"/>
                          </a:solidFill>
                          <a:effectLst/>
                          <a:latin typeface="Noto Sans" panose="020B0502040504020204"/>
                        </a:rPr>
                        <a:t>13760</a:t>
                      </a:r>
                    </a:p>
                  </a:txBody>
                  <a:tcPr anchor="ctr"/>
                </a:tc>
                <a:tc>
                  <a:txBody>
                    <a:bodyPr/>
                    <a:lstStyle/>
                    <a:p>
                      <a:pPr algn="ctr" fontAlgn="ctr"/>
                      <a:r>
                        <a:rPr lang="en-US" sz="1800" b="1" dirty="0">
                          <a:solidFill>
                            <a:schemeClr val="accent2"/>
                          </a:solidFill>
                          <a:effectLst/>
                          <a:latin typeface="Noto Sans" panose="020B0502040504020204"/>
                        </a:rPr>
                        <a:t>3%</a:t>
                      </a:r>
                    </a:p>
                  </a:txBody>
                  <a:tcPr anchor="ctr"/>
                </a:tc>
                <a:extLst>
                  <a:ext uri="{0D108BD9-81ED-4DB2-BD59-A6C34878D82A}">
                    <a16:rowId xmlns:a16="http://schemas.microsoft.com/office/drawing/2014/main" val="3483110368"/>
                  </a:ext>
                </a:extLst>
              </a:tr>
              <a:tr h="370840">
                <a:tc>
                  <a:txBody>
                    <a:bodyPr/>
                    <a:lstStyle/>
                    <a:p>
                      <a:pPr algn="ctr" fontAlgn="ctr"/>
                      <a:r>
                        <a:rPr lang="en-US" b="1" dirty="0">
                          <a:solidFill>
                            <a:schemeClr val="accent2"/>
                          </a:solidFill>
                          <a:effectLst/>
                          <a:latin typeface="Noto Sans" panose="020B0502040504020204"/>
                        </a:rPr>
                        <a:t>East Colfax</a:t>
                      </a:r>
                    </a:p>
                  </a:txBody>
                  <a:tcPr anchor="ctr"/>
                </a:tc>
                <a:tc>
                  <a:txBody>
                    <a:bodyPr/>
                    <a:lstStyle/>
                    <a:p>
                      <a:pPr algn="ctr" fontAlgn="ctr"/>
                      <a:r>
                        <a:rPr lang="en-US" b="1">
                          <a:solidFill>
                            <a:schemeClr val="accent2"/>
                          </a:solidFill>
                          <a:effectLst/>
                          <a:latin typeface="Noto Sans" panose="020B0502040504020204"/>
                        </a:rPr>
                        <a:t>13383</a:t>
                      </a:r>
                    </a:p>
                  </a:txBody>
                  <a:tcPr anchor="ctr"/>
                </a:tc>
                <a:tc>
                  <a:txBody>
                    <a:bodyPr/>
                    <a:lstStyle/>
                    <a:p>
                      <a:pPr algn="ctr" fontAlgn="ctr"/>
                      <a:r>
                        <a:rPr lang="en-US" sz="1800" b="1" dirty="0">
                          <a:solidFill>
                            <a:schemeClr val="accent2"/>
                          </a:solidFill>
                          <a:effectLst/>
                          <a:latin typeface="Noto Sans" panose="020B0502040504020204"/>
                        </a:rPr>
                        <a:t>3%</a:t>
                      </a:r>
                    </a:p>
                  </a:txBody>
                  <a:tcPr anchor="ctr"/>
                </a:tc>
                <a:extLst>
                  <a:ext uri="{0D108BD9-81ED-4DB2-BD59-A6C34878D82A}">
                    <a16:rowId xmlns:a16="http://schemas.microsoft.com/office/drawing/2014/main" val="3325147499"/>
                  </a:ext>
                </a:extLst>
              </a:tr>
              <a:tr h="370840">
                <a:tc>
                  <a:txBody>
                    <a:bodyPr/>
                    <a:lstStyle/>
                    <a:p>
                      <a:pPr algn="ctr" fontAlgn="ctr"/>
                      <a:r>
                        <a:rPr lang="en-US" b="1" dirty="0">
                          <a:solidFill>
                            <a:schemeClr val="accent2"/>
                          </a:solidFill>
                          <a:effectLst/>
                          <a:latin typeface="Noto Sans" panose="020B0502040504020204"/>
                        </a:rPr>
                        <a:t>Westwood</a:t>
                      </a:r>
                    </a:p>
                  </a:txBody>
                  <a:tcPr anchor="ctr"/>
                </a:tc>
                <a:tc>
                  <a:txBody>
                    <a:bodyPr/>
                    <a:lstStyle/>
                    <a:p>
                      <a:pPr algn="ctr" fontAlgn="ctr"/>
                      <a:r>
                        <a:rPr lang="en-US" b="1">
                          <a:solidFill>
                            <a:schemeClr val="accent2"/>
                          </a:solidFill>
                          <a:effectLst/>
                          <a:latin typeface="Noto Sans" panose="020B0502040504020204"/>
                        </a:rPr>
                        <a:t>12607</a:t>
                      </a:r>
                    </a:p>
                  </a:txBody>
                  <a:tcPr anchor="ctr"/>
                </a:tc>
                <a:tc>
                  <a:txBody>
                    <a:bodyPr/>
                    <a:lstStyle/>
                    <a:p>
                      <a:pPr algn="ctr" fontAlgn="ctr"/>
                      <a:r>
                        <a:rPr lang="en-US" sz="1800" b="1" dirty="0">
                          <a:solidFill>
                            <a:schemeClr val="accent2"/>
                          </a:solidFill>
                          <a:effectLst/>
                          <a:latin typeface="Noto Sans" panose="020B0502040504020204"/>
                        </a:rPr>
                        <a:t>2%</a:t>
                      </a:r>
                    </a:p>
                  </a:txBody>
                  <a:tcPr anchor="ctr"/>
                </a:tc>
                <a:extLst>
                  <a:ext uri="{0D108BD9-81ED-4DB2-BD59-A6C34878D82A}">
                    <a16:rowId xmlns:a16="http://schemas.microsoft.com/office/drawing/2014/main" val="746964392"/>
                  </a:ext>
                </a:extLst>
              </a:tr>
              <a:tr h="370840">
                <a:tc>
                  <a:txBody>
                    <a:bodyPr/>
                    <a:lstStyle/>
                    <a:p>
                      <a:pPr algn="ctr" fontAlgn="ctr"/>
                      <a:r>
                        <a:rPr lang="en-US" b="1" dirty="0">
                          <a:solidFill>
                            <a:schemeClr val="accent2"/>
                          </a:solidFill>
                          <a:effectLst/>
                          <a:latin typeface="Noto Sans" panose="020B0502040504020204"/>
                        </a:rPr>
                        <a:t>Civic Center</a:t>
                      </a:r>
                    </a:p>
                  </a:txBody>
                  <a:tcPr anchor="ctr"/>
                </a:tc>
                <a:tc>
                  <a:txBody>
                    <a:bodyPr/>
                    <a:lstStyle/>
                    <a:p>
                      <a:pPr algn="ctr" fontAlgn="ctr"/>
                      <a:r>
                        <a:rPr lang="en-US" b="1" dirty="0">
                          <a:solidFill>
                            <a:schemeClr val="accent2"/>
                          </a:solidFill>
                          <a:effectLst/>
                          <a:latin typeface="Noto Sans" panose="020B0502040504020204"/>
                        </a:rPr>
                        <a:t>12332</a:t>
                      </a:r>
                    </a:p>
                  </a:txBody>
                  <a:tcPr anchor="ctr"/>
                </a:tc>
                <a:tc>
                  <a:txBody>
                    <a:bodyPr/>
                    <a:lstStyle/>
                    <a:p>
                      <a:pPr algn="ctr" fontAlgn="ctr"/>
                      <a:r>
                        <a:rPr lang="en-US" sz="1800" b="1" dirty="0">
                          <a:solidFill>
                            <a:schemeClr val="accent2"/>
                          </a:solidFill>
                          <a:effectLst/>
                          <a:latin typeface="Noto Sans" panose="020B0502040504020204"/>
                        </a:rPr>
                        <a:t>2%</a:t>
                      </a:r>
                    </a:p>
                  </a:txBody>
                  <a:tcPr anchor="ctr"/>
                </a:tc>
                <a:extLst>
                  <a:ext uri="{0D108BD9-81ED-4DB2-BD59-A6C34878D82A}">
                    <a16:rowId xmlns:a16="http://schemas.microsoft.com/office/drawing/2014/main" val="2614069197"/>
                  </a:ext>
                </a:extLst>
              </a:tr>
            </a:tbl>
          </a:graphicData>
        </a:graphic>
      </p:graphicFrame>
      <p:sp>
        <p:nvSpPr>
          <p:cNvPr id="10" name="TextBox 9">
            <a:extLst>
              <a:ext uri="{FF2B5EF4-FFF2-40B4-BE49-F238E27FC236}">
                <a16:creationId xmlns:a16="http://schemas.microsoft.com/office/drawing/2014/main" id="{EF199BAB-E105-4C04-8AF6-E36BD1D08DB1}"/>
              </a:ext>
            </a:extLst>
          </p:cNvPr>
          <p:cNvSpPr txBox="1"/>
          <p:nvPr/>
        </p:nvSpPr>
        <p:spPr>
          <a:xfrm>
            <a:off x="294051" y="759503"/>
            <a:ext cx="4656582" cy="200054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6000" b="1" i="0" u="none" strike="noStrike" kern="1200" cap="none" spc="0" normalizeH="0" baseline="0" noProof="0" dirty="0">
                <a:ln>
                  <a:noFill/>
                </a:ln>
                <a:solidFill>
                  <a:schemeClr val="accent2"/>
                </a:solidFill>
                <a:effectLst/>
                <a:uLnTx/>
                <a:uFillTx/>
                <a:latin typeface="Noto Sans" panose="020B0502040504020204" pitchFamily="34"/>
                <a:ea typeface="Noto Sans" panose="020B0502040504020204" pitchFamily="34"/>
                <a:cs typeface="Noto Sans" panose="020B0502040504020204" pitchFamily="34"/>
              </a:rPr>
              <a:t>32%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chemeClr val="accent2"/>
                </a:solidFill>
                <a:effectLst/>
                <a:uLnTx/>
                <a:uFillTx/>
                <a:latin typeface="Noto Sans" panose="020B0502040504020204" pitchFamily="34"/>
                <a:ea typeface="Noto Sans" panose="020B0502040504020204" pitchFamily="34"/>
                <a:cs typeface="Noto Sans" panose="020B0502040504020204" pitchFamily="34"/>
              </a:rPr>
              <a:t>of Incidents Concentrated in 13% of Neighbourhoods</a:t>
            </a:r>
          </a:p>
        </p:txBody>
      </p:sp>
      <p:pic>
        <p:nvPicPr>
          <p:cNvPr id="6" name="Picture 5">
            <a:extLst>
              <a:ext uri="{FF2B5EF4-FFF2-40B4-BE49-F238E27FC236}">
                <a16:creationId xmlns:a16="http://schemas.microsoft.com/office/drawing/2014/main" id="{54C88FEA-E1C7-47E3-8A2A-013F4761894C}"/>
              </a:ext>
            </a:extLst>
          </p:cNvPr>
          <p:cNvPicPr>
            <a:picLocks noChangeAspect="1"/>
          </p:cNvPicPr>
          <p:nvPr/>
        </p:nvPicPr>
        <p:blipFill>
          <a:blip r:embed="rId5"/>
          <a:stretch>
            <a:fillRect/>
          </a:stretch>
        </p:blipFill>
        <p:spPr>
          <a:xfrm>
            <a:off x="5321011" y="1491185"/>
            <a:ext cx="5976642" cy="5117356"/>
          </a:xfrm>
          <a:prstGeom prst="rect">
            <a:avLst/>
          </a:prstGeom>
          <a:effectLst>
            <a:softEdge rad="152400"/>
          </a:effectLst>
        </p:spPr>
      </p:pic>
      <p:pic>
        <p:nvPicPr>
          <p:cNvPr id="4" name="Audio 3">
            <a:hlinkClick r:id="" action="ppaction://media"/>
            <a:extLst>
              <a:ext uri="{FF2B5EF4-FFF2-40B4-BE49-F238E27FC236}">
                <a16:creationId xmlns:a16="http://schemas.microsoft.com/office/drawing/2014/main" id="{8784EA92-EED1-4BA8-B068-DCD79C8F22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42433876"/>
      </p:ext>
    </p:extLst>
  </p:cSld>
  <p:clrMapOvr>
    <a:masterClrMapping/>
  </p:clrMapOvr>
  <mc:AlternateContent xmlns:mc="http://schemas.openxmlformats.org/markup-compatibility/2006" xmlns:p14="http://schemas.microsoft.com/office/powerpoint/2010/main">
    <mc:Choice Requires="p14">
      <p:transition spd="slow" p14:dur="2000" advTm="46699"/>
    </mc:Choice>
    <mc:Fallback xmlns="">
      <p:transition spd="slow" advTm="46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BA3B8B8C-2CBF-447F-B2D5-F8B0A3883702}"/>
              </a:ext>
            </a:extLst>
          </p:cNvPr>
          <p:cNvSpPr txBox="1"/>
          <p:nvPr/>
        </p:nvSpPr>
        <p:spPr>
          <a:xfrm>
            <a:off x="3633268" y="-66409"/>
            <a:ext cx="9868987"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EDA </a:t>
            </a:r>
            <a:r>
              <a:rPr kumimoji="0" lang="en-US"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Time of Incidents</a:t>
            </a:r>
            <a:endParaRPr kumimoji="0" lang="en-GB"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1" name="Oval 30">
            <a:extLst>
              <a:ext uri="{FF2B5EF4-FFF2-40B4-BE49-F238E27FC236}">
                <a16:creationId xmlns:a16="http://schemas.microsoft.com/office/drawing/2014/main" id="{41F408DF-A1D3-4968-A47E-0AB0C92BD90D}"/>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6</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9" name="TextBox 8">
            <a:extLst>
              <a:ext uri="{FF2B5EF4-FFF2-40B4-BE49-F238E27FC236}">
                <a16:creationId xmlns:a16="http://schemas.microsoft.com/office/drawing/2014/main" id="{238CCB4F-AB70-43D4-B229-E4E6C9E85469}"/>
              </a:ext>
            </a:extLst>
          </p:cNvPr>
          <p:cNvSpPr txBox="1"/>
          <p:nvPr/>
        </p:nvSpPr>
        <p:spPr>
          <a:xfrm>
            <a:off x="1655058" y="1358302"/>
            <a:ext cx="3914606" cy="153888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chemeClr val="accent5"/>
                </a:solidFill>
                <a:effectLst/>
                <a:uLnTx/>
                <a:uFillTx/>
                <a:latin typeface="Noto Sans" panose="020B0502040504020204" pitchFamily="34"/>
                <a:ea typeface="Noto Sans" panose="020B0502040504020204" pitchFamily="34"/>
                <a:cs typeface="Noto Sans" panose="020B0502040504020204" pitchFamily="34"/>
              </a:rPr>
              <a:t>12%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accent5"/>
                </a:solidFill>
                <a:effectLst/>
                <a:uLnTx/>
                <a:uFillTx/>
                <a:latin typeface="Noto Sans" panose="020B0502040504020204" pitchFamily="34"/>
                <a:ea typeface="Noto Sans" panose="020B0502040504020204" pitchFamily="34"/>
                <a:cs typeface="Noto Sans" panose="020B0502040504020204" pitchFamily="34"/>
              </a:rPr>
              <a:t>Incident Increase from 2014 – 2019</a:t>
            </a:r>
          </a:p>
          <a:p>
            <a:pPr marL="0" marR="0" lvl="0" indent="0" defTabSz="914400" rtl="0" eaLnBrk="1" fontAlgn="auto" latinLnBrk="0" hangingPunct="1">
              <a:lnSpc>
                <a:spcPct val="100000"/>
              </a:lnSpc>
              <a:spcBef>
                <a:spcPts val="0"/>
              </a:spcBef>
              <a:spcAft>
                <a:spcPts val="0"/>
              </a:spcAft>
              <a:buClrTx/>
              <a:buSzTx/>
              <a:buFontTx/>
              <a:buNone/>
              <a:tabLst/>
              <a:defRPr/>
            </a:pPr>
            <a:r>
              <a:rPr lang="en-GB" sz="2000" b="1" dirty="0">
                <a:solidFill>
                  <a:schemeClr val="accent5"/>
                </a:solidFill>
                <a:latin typeface="Noto Sans" panose="020B0502040504020204" pitchFamily="34"/>
                <a:ea typeface="Noto Sans" panose="020B0502040504020204" pitchFamily="34"/>
                <a:cs typeface="Noto Sans" panose="020B0502040504020204" pitchFamily="34"/>
              </a:rPr>
              <a:t>83K to 93K per year</a:t>
            </a:r>
            <a:endParaRPr kumimoji="0" lang="en-GB" sz="2000" b="1" i="0" u="none" strike="noStrike" kern="1200" cap="none" spc="0" normalizeH="0" baseline="0" noProof="0" dirty="0">
              <a:ln>
                <a:noFill/>
              </a:ln>
              <a:solidFill>
                <a:schemeClr val="accent5"/>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5" name="Picture 4">
            <a:extLst>
              <a:ext uri="{FF2B5EF4-FFF2-40B4-BE49-F238E27FC236}">
                <a16:creationId xmlns:a16="http://schemas.microsoft.com/office/drawing/2014/main" id="{566C83AF-8BC5-4F0E-9245-6D010A9CF2C9}"/>
              </a:ext>
            </a:extLst>
          </p:cNvPr>
          <p:cNvPicPr>
            <a:picLocks noChangeAspect="1"/>
          </p:cNvPicPr>
          <p:nvPr/>
        </p:nvPicPr>
        <p:blipFill>
          <a:blip r:embed="rId5"/>
          <a:stretch>
            <a:fillRect/>
          </a:stretch>
        </p:blipFill>
        <p:spPr>
          <a:xfrm>
            <a:off x="4056161" y="3140868"/>
            <a:ext cx="7802880" cy="3257550"/>
          </a:xfrm>
          <a:prstGeom prst="rect">
            <a:avLst/>
          </a:prstGeom>
          <a:effectLst>
            <a:softEdge rad="101600"/>
          </a:effectLst>
        </p:spPr>
      </p:pic>
      <p:sp>
        <p:nvSpPr>
          <p:cNvPr id="10" name="TextBox 9">
            <a:extLst>
              <a:ext uri="{FF2B5EF4-FFF2-40B4-BE49-F238E27FC236}">
                <a16:creationId xmlns:a16="http://schemas.microsoft.com/office/drawing/2014/main" id="{F670AB6B-5CCD-457A-9A7F-1DCEE10CCF64}"/>
              </a:ext>
            </a:extLst>
          </p:cNvPr>
          <p:cNvSpPr txBox="1"/>
          <p:nvPr/>
        </p:nvSpPr>
        <p:spPr>
          <a:xfrm>
            <a:off x="7547874" y="1329764"/>
            <a:ext cx="3156717" cy="153888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chemeClr val="accent5"/>
                </a:solidFill>
                <a:effectLst/>
                <a:uLnTx/>
                <a:uFillTx/>
                <a:latin typeface="Noto Sans" panose="020B0502040504020204" pitchFamily="34"/>
                <a:ea typeface="Noto Sans" panose="020B0502040504020204" pitchFamily="34"/>
                <a:cs typeface="Noto Sans" panose="020B0502040504020204" pitchFamily="34"/>
              </a:rPr>
              <a:t>38%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accent5"/>
                </a:solidFill>
                <a:effectLst/>
                <a:uLnTx/>
                <a:uFillTx/>
                <a:latin typeface="Noto Sans" panose="020B0502040504020204" pitchFamily="34"/>
                <a:ea typeface="Noto Sans" panose="020B0502040504020204" pitchFamily="34"/>
                <a:cs typeface="Noto Sans" panose="020B0502040504020204" pitchFamily="34"/>
              </a:rPr>
              <a:t>Incident that Occur between May and August</a:t>
            </a:r>
          </a:p>
        </p:txBody>
      </p:sp>
      <p:graphicFrame>
        <p:nvGraphicFramePr>
          <p:cNvPr id="11" name="Table 10">
            <a:extLst>
              <a:ext uri="{FF2B5EF4-FFF2-40B4-BE49-F238E27FC236}">
                <a16:creationId xmlns:a16="http://schemas.microsoft.com/office/drawing/2014/main" id="{4E2B595F-A75D-47D2-A12D-C61C357ADD6B}"/>
              </a:ext>
            </a:extLst>
          </p:cNvPr>
          <p:cNvGraphicFramePr>
            <a:graphicFrameLocks noGrp="1"/>
          </p:cNvGraphicFramePr>
          <p:nvPr>
            <p:extLst>
              <p:ext uri="{D42A27DB-BD31-4B8C-83A1-F6EECF244321}">
                <p14:modId xmlns:p14="http://schemas.microsoft.com/office/powerpoint/2010/main" val="3536521803"/>
              </p:ext>
            </p:extLst>
          </p:nvPr>
        </p:nvGraphicFramePr>
        <p:xfrm>
          <a:off x="332959" y="3781544"/>
          <a:ext cx="3280640" cy="2225040"/>
        </p:xfrm>
        <a:graphic>
          <a:graphicData uri="http://schemas.openxmlformats.org/drawingml/2006/table">
            <a:tbl>
              <a:tblPr firstRow="1" bandRow="1">
                <a:tableStyleId>{2D5ABB26-0587-4C30-8999-92F81FD0307C}</a:tableStyleId>
              </a:tblPr>
              <a:tblGrid>
                <a:gridCol w="1970127">
                  <a:extLst>
                    <a:ext uri="{9D8B030D-6E8A-4147-A177-3AD203B41FA5}">
                      <a16:colId xmlns:a16="http://schemas.microsoft.com/office/drawing/2014/main" val="2541816257"/>
                    </a:ext>
                  </a:extLst>
                </a:gridCol>
                <a:gridCol w="1310513">
                  <a:extLst>
                    <a:ext uri="{9D8B030D-6E8A-4147-A177-3AD203B41FA5}">
                      <a16:colId xmlns:a16="http://schemas.microsoft.com/office/drawing/2014/main" val="1684354269"/>
                    </a:ext>
                  </a:extLst>
                </a:gridCol>
              </a:tblGrid>
              <a:tr h="370840">
                <a:tc>
                  <a:txBody>
                    <a:bodyPr/>
                    <a:lstStyle/>
                    <a:p>
                      <a:pPr algn="ctr" fontAlgn="ctr"/>
                      <a:r>
                        <a:rPr lang="en-US" sz="1800" b="1" dirty="0">
                          <a:solidFill>
                            <a:schemeClr val="accent5"/>
                          </a:solidFill>
                          <a:effectLst/>
                          <a:latin typeface="Noto Sans" panose="020B0502040504020204"/>
                        </a:rPr>
                        <a:t>Midnight to 4 AM</a:t>
                      </a:r>
                    </a:p>
                  </a:txBody>
                  <a:tcPr anchor="ctr"/>
                </a:tc>
                <a:tc>
                  <a:txBody>
                    <a:bodyPr/>
                    <a:lstStyle/>
                    <a:p>
                      <a:pPr algn="ctr" fontAlgn="ctr"/>
                      <a:r>
                        <a:rPr lang="en-US" sz="1800" b="1" dirty="0">
                          <a:solidFill>
                            <a:schemeClr val="accent5"/>
                          </a:solidFill>
                          <a:effectLst/>
                          <a:latin typeface="Noto Sans" panose="020B0502040504020204"/>
                        </a:rPr>
                        <a:t>16%</a:t>
                      </a:r>
                    </a:p>
                  </a:txBody>
                  <a:tcPr anchor="ctr"/>
                </a:tc>
                <a:extLst>
                  <a:ext uri="{0D108BD9-81ED-4DB2-BD59-A6C34878D82A}">
                    <a16:rowId xmlns:a16="http://schemas.microsoft.com/office/drawing/2014/main" val="1285262611"/>
                  </a:ext>
                </a:extLst>
              </a:tr>
              <a:tr h="370840">
                <a:tc>
                  <a:txBody>
                    <a:bodyPr/>
                    <a:lstStyle/>
                    <a:p>
                      <a:pPr algn="ctr" fontAlgn="ctr"/>
                      <a:r>
                        <a:rPr lang="en-US" sz="1800" b="1" dirty="0">
                          <a:solidFill>
                            <a:schemeClr val="accent5"/>
                          </a:solidFill>
                          <a:effectLst/>
                          <a:latin typeface="Noto Sans" panose="020B0502040504020204"/>
                        </a:rPr>
                        <a:t>4 AM to 8 AM</a:t>
                      </a:r>
                    </a:p>
                  </a:txBody>
                  <a:tcPr anchor="ctr"/>
                </a:tc>
                <a:tc>
                  <a:txBody>
                    <a:bodyPr/>
                    <a:lstStyle/>
                    <a:p>
                      <a:pPr algn="ctr" fontAlgn="ctr"/>
                      <a:r>
                        <a:rPr lang="en-US" sz="1800" b="1" dirty="0">
                          <a:solidFill>
                            <a:schemeClr val="accent5"/>
                          </a:solidFill>
                          <a:effectLst/>
                          <a:latin typeface="Noto Sans" panose="020B0502040504020204"/>
                        </a:rPr>
                        <a:t>8%</a:t>
                      </a:r>
                    </a:p>
                  </a:txBody>
                  <a:tcPr anchor="ctr"/>
                </a:tc>
                <a:extLst>
                  <a:ext uri="{0D108BD9-81ED-4DB2-BD59-A6C34878D82A}">
                    <a16:rowId xmlns:a16="http://schemas.microsoft.com/office/drawing/2014/main" val="718905977"/>
                  </a:ext>
                </a:extLst>
              </a:tr>
              <a:tr h="370840">
                <a:tc>
                  <a:txBody>
                    <a:bodyPr/>
                    <a:lstStyle/>
                    <a:p>
                      <a:pPr algn="ctr" fontAlgn="ctr"/>
                      <a:r>
                        <a:rPr lang="en-US" sz="1800" b="1" dirty="0">
                          <a:solidFill>
                            <a:schemeClr val="accent5"/>
                          </a:solidFill>
                          <a:effectLst/>
                          <a:latin typeface="Noto Sans" panose="020B0502040504020204"/>
                        </a:rPr>
                        <a:t>8 AM to 12 PM</a:t>
                      </a:r>
                    </a:p>
                  </a:txBody>
                  <a:tcPr anchor="ctr"/>
                </a:tc>
                <a:tc>
                  <a:txBody>
                    <a:bodyPr/>
                    <a:lstStyle/>
                    <a:p>
                      <a:pPr algn="ctr" fontAlgn="ctr"/>
                      <a:r>
                        <a:rPr lang="en-US" sz="1800" b="1" dirty="0">
                          <a:solidFill>
                            <a:schemeClr val="accent5"/>
                          </a:solidFill>
                          <a:effectLst/>
                          <a:latin typeface="Noto Sans" panose="020B0502040504020204"/>
                        </a:rPr>
                        <a:t>18%</a:t>
                      </a:r>
                    </a:p>
                  </a:txBody>
                  <a:tcPr anchor="ctr"/>
                </a:tc>
                <a:extLst>
                  <a:ext uri="{0D108BD9-81ED-4DB2-BD59-A6C34878D82A}">
                    <a16:rowId xmlns:a16="http://schemas.microsoft.com/office/drawing/2014/main" val="1396231587"/>
                  </a:ext>
                </a:extLst>
              </a:tr>
              <a:tr h="370840">
                <a:tc>
                  <a:txBody>
                    <a:bodyPr/>
                    <a:lstStyle/>
                    <a:p>
                      <a:pPr algn="ctr" fontAlgn="ctr"/>
                      <a:r>
                        <a:rPr lang="en-US" sz="1800" b="1" dirty="0">
                          <a:solidFill>
                            <a:schemeClr val="accent5"/>
                          </a:solidFill>
                          <a:effectLst/>
                          <a:latin typeface="Noto Sans" panose="020B0502040504020204"/>
                        </a:rPr>
                        <a:t>12 PM to 4 PM</a:t>
                      </a:r>
                    </a:p>
                  </a:txBody>
                  <a:tcPr anchor="ctr"/>
                </a:tc>
                <a:tc>
                  <a:txBody>
                    <a:bodyPr/>
                    <a:lstStyle/>
                    <a:p>
                      <a:pPr algn="ctr" fontAlgn="ctr"/>
                      <a:r>
                        <a:rPr lang="en-US" sz="1800" b="1" dirty="0">
                          <a:solidFill>
                            <a:schemeClr val="accent5"/>
                          </a:solidFill>
                          <a:effectLst/>
                          <a:latin typeface="Noto Sans" panose="020B0502040504020204"/>
                        </a:rPr>
                        <a:t>20%</a:t>
                      </a:r>
                    </a:p>
                  </a:txBody>
                  <a:tcPr anchor="ctr"/>
                </a:tc>
                <a:extLst>
                  <a:ext uri="{0D108BD9-81ED-4DB2-BD59-A6C34878D82A}">
                    <a16:rowId xmlns:a16="http://schemas.microsoft.com/office/drawing/2014/main" val="227517254"/>
                  </a:ext>
                </a:extLst>
              </a:tr>
              <a:tr h="370840">
                <a:tc>
                  <a:txBody>
                    <a:bodyPr/>
                    <a:lstStyle/>
                    <a:p>
                      <a:pPr algn="ctr" fontAlgn="ctr"/>
                      <a:r>
                        <a:rPr lang="en-US" sz="1800" b="1" dirty="0">
                          <a:solidFill>
                            <a:schemeClr val="accent5"/>
                          </a:solidFill>
                          <a:effectLst/>
                          <a:latin typeface="Noto Sans" panose="020B0502040504020204"/>
                        </a:rPr>
                        <a:t>4 PM to 8 PM</a:t>
                      </a:r>
                    </a:p>
                  </a:txBody>
                  <a:tcPr anchor="ctr"/>
                </a:tc>
                <a:tc>
                  <a:txBody>
                    <a:bodyPr/>
                    <a:lstStyle/>
                    <a:p>
                      <a:pPr algn="ctr" fontAlgn="ctr"/>
                      <a:r>
                        <a:rPr lang="en-US" sz="1800" b="1" dirty="0">
                          <a:solidFill>
                            <a:schemeClr val="accent5"/>
                          </a:solidFill>
                          <a:effectLst/>
                          <a:latin typeface="Noto Sans" panose="020B0502040504020204"/>
                        </a:rPr>
                        <a:t>22%</a:t>
                      </a:r>
                    </a:p>
                  </a:txBody>
                  <a:tcPr anchor="ctr"/>
                </a:tc>
                <a:extLst>
                  <a:ext uri="{0D108BD9-81ED-4DB2-BD59-A6C34878D82A}">
                    <a16:rowId xmlns:a16="http://schemas.microsoft.com/office/drawing/2014/main" val="2816419454"/>
                  </a:ext>
                </a:extLst>
              </a:tr>
              <a:tr h="370840">
                <a:tc>
                  <a:txBody>
                    <a:bodyPr/>
                    <a:lstStyle/>
                    <a:p>
                      <a:pPr algn="ctr" fontAlgn="ctr"/>
                      <a:r>
                        <a:rPr lang="en-US" sz="1800" b="1" dirty="0">
                          <a:solidFill>
                            <a:schemeClr val="accent5"/>
                          </a:solidFill>
                          <a:effectLst/>
                          <a:latin typeface="Noto Sans" panose="020B0502040504020204"/>
                        </a:rPr>
                        <a:t>8 PM to Midnight</a:t>
                      </a:r>
                    </a:p>
                  </a:txBody>
                  <a:tcPr anchor="ctr"/>
                </a:tc>
                <a:tc>
                  <a:txBody>
                    <a:bodyPr/>
                    <a:lstStyle/>
                    <a:p>
                      <a:pPr algn="ctr" fontAlgn="ctr"/>
                      <a:r>
                        <a:rPr lang="en-US" sz="1800" b="1" dirty="0">
                          <a:solidFill>
                            <a:schemeClr val="accent5"/>
                          </a:solidFill>
                          <a:effectLst/>
                          <a:latin typeface="Noto Sans" panose="020B0502040504020204"/>
                        </a:rPr>
                        <a:t>16%</a:t>
                      </a:r>
                    </a:p>
                  </a:txBody>
                  <a:tcPr anchor="ctr"/>
                </a:tc>
                <a:extLst>
                  <a:ext uri="{0D108BD9-81ED-4DB2-BD59-A6C34878D82A}">
                    <a16:rowId xmlns:a16="http://schemas.microsoft.com/office/drawing/2014/main" val="4047609304"/>
                  </a:ext>
                </a:extLst>
              </a:tr>
            </a:tbl>
          </a:graphicData>
        </a:graphic>
      </p:graphicFrame>
      <p:pic>
        <p:nvPicPr>
          <p:cNvPr id="6" name="Audio 5">
            <a:hlinkClick r:id="" action="ppaction://media"/>
            <a:extLst>
              <a:ext uri="{FF2B5EF4-FFF2-40B4-BE49-F238E27FC236}">
                <a16:creationId xmlns:a16="http://schemas.microsoft.com/office/drawing/2014/main" id="{730D8A60-36F5-4A79-9F2F-5AFDC84399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68639515"/>
      </p:ext>
    </p:extLst>
  </p:cSld>
  <p:clrMapOvr>
    <a:masterClrMapping/>
  </p:clrMapOvr>
  <mc:AlternateContent xmlns:mc="http://schemas.openxmlformats.org/markup-compatibility/2006" xmlns:p14="http://schemas.microsoft.com/office/powerpoint/2010/main">
    <mc:Choice Requires="p14">
      <p:transition spd="slow" p14:dur="2000" advTm="105832"/>
    </mc:Choice>
    <mc:Fallback xmlns="">
      <p:transition spd="slow" advTm="105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BA3B8B8C-2CBF-447F-B2D5-F8B0A3883702}"/>
              </a:ext>
            </a:extLst>
          </p:cNvPr>
          <p:cNvSpPr txBox="1"/>
          <p:nvPr/>
        </p:nvSpPr>
        <p:spPr>
          <a:xfrm>
            <a:off x="3633269" y="-66409"/>
            <a:ext cx="7855469"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EDA </a:t>
            </a:r>
            <a:r>
              <a:rPr kumimoji="0" lang="en-US"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Demographics</a:t>
            </a:r>
            <a:endParaRPr kumimoji="0" lang="en-GB"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1" name="Oval 30">
            <a:extLst>
              <a:ext uri="{FF2B5EF4-FFF2-40B4-BE49-F238E27FC236}">
                <a16:creationId xmlns:a16="http://schemas.microsoft.com/office/drawing/2014/main" id="{41F408DF-A1D3-4968-A47E-0AB0C92BD90D}"/>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7</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 name="Rectangle: Rounded Corners 2">
            <a:extLst>
              <a:ext uri="{FF2B5EF4-FFF2-40B4-BE49-F238E27FC236}">
                <a16:creationId xmlns:a16="http://schemas.microsoft.com/office/drawing/2014/main" id="{2B975964-C7FC-426A-8905-C1B6DF59D64C}"/>
              </a:ext>
            </a:extLst>
          </p:cNvPr>
          <p:cNvSpPr/>
          <p:nvPr/>
        </p:nvSpPr>
        <p:spPr>
          <a:xfrm>
            <a:off x="1168132" y="1277564"/>
            <a:ext cx="6166043" cy="5071682"/>
          </a:xfrm>
          <a:prstGeom prst="roundRect">
            <a:avLst>
              <a:gd name="adj" fmla="val 461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08B894B-7DCA-4B54-ADCD-7CE76422C696}"/>
              </a:ext>
            </a:extLst>
          </p:cNvPr>
          <p:cNvSpPr txBox="1"/>
          <p:nvPr/>
        </p:nvSpPr>
        <p:spPr>
          <a:xfrm>
            <a:off x="1933172" y="1258660"/>
            <a:ext cx="2189729" cy="150810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6000" b="1" i="0" u="none" strike="noStrike" kern="1200" cap="none" spc="0" normalizeH="0" baseline="0" noProof="0" dirty="0">
                <a:ln>
                  <a:noFill/>
                </a:ln>
                <a:solidFill>
                  <a:schemeClr val="accent2"/>
                </a:solidFill>
                <a:effectLst/>
                <a:uLnTx/>
                <a:uFillTx/>
                <a:latin typeface="Noto Sans" panose="020B0502040504020204" pitchFamily="34"/>
                <a:ea typeface="Noto Sans" panose="020B0502040504020204" pitchFamily="34"/>
                <a:cs typeface="Noto Sans" panose="020B0502040504020204" pitchFamily="34"/>
              </a:rPr>
              <a:t>600K</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chemeClr val="accent2"/>
                </a:solidFill>
                <a:effectLst/>
                <a:uLnTx/>
                <a:uFillTx/>
                <a:latin typeface="Noto Sans" panose="020B0502040504020204" pitchFamily="34"/>
                <a:ea typeface="Noto Sans" panose="020B0502040504020204" pitchFamily="34"/>
                <a:cs typeface="Noto Sans" panose="020B0502040504020204" pitchFamily="34"/>
              </a:rPr>
              <a:t>Residents</a:t>
            </a:r>
          </a:p>
        </p:txBody>
      </p:sp>
      <p:sp>
        <p:nvSpPr>
          <p:cNvPr id="11" name="TextBox 10">
            <a:extLst>
              <a:ext uri="{FF2B5EF4-FFF2-40B4-BE49-F238E27FC236}">
                <a16:creationId xmlns:a16="http://schemas.microsoft.com/office/drawing/2014/main" id="{332F6897-9DE0-4F53-A40B-868399AB72A2}"/>
              </a:ext>
            </a:extLst>
          </p:cNvPr>
          <p:cNvSpPr txBox="1"/>
          <p:nvPr/>
        </p:nvSpPr>
        <p:spPr>
          <a:xfrm>
            <a:off x="821316" y="4595911"/>
            <a:ext cx="3060755" cy="166199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6600" b="1" i="0" u="none" strike="noStrike" kern="1200" cap="none" spc="0" normalizeH="0" baseline="0" noProof="0" dirty="0">
                <a:ln>
                  <a:noFill/>
                </a:ln>
                <a:solidFill>
                  <a:schemeClr val="accent5"/>
                </a:solidFill>
                <a:effectLst/>
                <a:uLnTx/>
                <a:uFillTx/>
                <a:latin typeface="Noto Sans" panose="020B0502040504020204" pitchFamily="34"/>
                <a:ea typeface="Noto Sans" panose="020B0502040504020204" pitchFamily="34"/>
                <a:cs typeface="Noto Sans" panose="020B0502040504020204" pitchFamily="34"/>
              </a:rPr>
              <a:t>286K</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schemeClr val="accent5"/>
                </a:solidFill>
                <a:effectLst/>
                <a:uLnTx/>
                <a:uFillTx/>
                <a:latin typeface="Noto Sans" panose="020B0502040504020204" pitchFamily="34"/>
                <a:ea typeface="Noto Sans" panose="020B0502040504020204" pitchFamily="34"/>
                <a:cs typeface="Noto Sans" panose="020B0502040504020204" pitchFamily="34"/>
              </a:rPr>
              <a:t>Households</a:t>
            </a:r>
          </a:p>
        </p:txBody>
      </p:sp>
      <p:grpSp>
        <p:nvGrpSpPr>
          <p:cNvPr id="12" name="Group 11">
            <a:extLst>
              <a:ext uri="{FF2B5EF4-FFF2-40B4-BE49-F238E27FC236}">
                <a16:creationId xmlns:a16="http://schemas.microsoft.com/office/drawing/2014/main" id="{02FC8DE4-F82A-4744-ABB1-20525828EFD7}"/>
              </a:ext>
            </a:extLst>
          </p:cNvPr>
          <p:cNvGrpSpPr/>
          <p:nvPr/>
        </p:nvGrpSpPr>
        <p:grpSpPr>
          <a:xfrm>
            <a:off x="794400" y="1381879"/>
            <a:ext cx="1011281" cy="2775740"/>
            <a:chOff x="5582930" y="2331804"/>
            <a:chExt cx="1011281" cy="2775740"/>
          </a:xfrm>
          <a:solidFill>
            <a:schemeClr val="accent2"/>
          </a:solidFill>
        </p:grpSpPr>
        <p:sp>
          <p:nvSpPr>
            <p:cNvPr id="13" name="Freeform 16">
              <a:extLst>
                <a:ext uri="{FF2B5EF4-FFF2-40B4-BE49-F238E27FC236}">
                  <a16:creationId xmlns:a16="http://schemas.microsoft.com/office/drawing/2014/main" id="{1852ED22-C4E2-498A-9485-7B96799E8C5F}"/>
                </a:ext>
              </a:extLst>
            </p:cNvPr>
            <p:cNvSpPr>
              <a:spLocks/>
            </p:cNvSpPr>
            <p:nvPr/>
          </p:nvSpPr>
          <p:spPr bwMode="auto">
            <a:xfrm>
              <a:off x="5826853" y="2331804"/>
              <a:ext cx="521117" cy="541161"/>
            </a:xfrm>
            <a:custGeom>
              <a:avLst/>
              <a:gdLst>
                <a:gd name="T0" fmla="*/ 91 w 91"/>
                <a:gd name="T1" fmla="*/ 48 h 94"/>
                <a:gd name="T2" fmla="*/ 45 w 91"/>
                <a:gd name="T3" fmla="*/ 94 h 94"/>
                <a:gd name="T4" fmla="*/ 0 w 91"/>
                <a:gd name="T5" fmla="*/ 47 h 94"/>
                <a:gd name="T6" fmla="*/ 46 w 91"/>
                <a:gd name="T7" fmla="*/ 1 h 94"/>
                <a:gd name="T8" fmla="*/ 91 w 91"/>
                <a:gd name="T9" fmla="*/ 48 h 94"/>
              </a:gdLst>
              <a:ahLst/>
              <a:cxnLst>
                <a:cxn ang="0">
                  <a:pos x="T0" y="T1"/>
                </a:cxn>
                <a:cxn ang="0">
                  <a:pos x="T2" y="T3"/>
                </a:cxn>
                <a:cxn ang="0">
                  <a:pos x="T4" y="T5"/>
                </a:cxn>
                <a:cxn ang="0">
                  <a:pos x="T6" y="T7"/>
                </a:cxn>
                <a:cxn ang="0">
                  <a:pos x="T8" y="T9"/>
                </a:cxn>
              </a:cxnLst>
              <a:rect l="0" t="0" r="r" b="b"/>
              <a:pathLst>
                <a:path w="91" h="94">
                  <a:moveTo>
                    <a:pt x="91" y="48"/>
                  </a:moveTo>
                  <a:cubicBezTo>
                    <a:pt x="91" y="74"/>
                    <a:pt x="70" y="94"/>
                    <a:pt x="45" y="94"/>
                  </a:cubicBezTo>
                  <a:cubicBezTo>
                    <a:pt x="20" y="94"/>
                    <a:pt x="0" y="72"/>
                    <a:pt x="0" y="47"/>
                  </a:cubicBezTo>
                  <a:cubicBezTo>
                    <a:pt x="0" y="21"/>
                    <a:pt x="22" y="0"/>
                    <a:pt x="46" y="1"/>
                  </a:cubicBezTo>
                  <a:cubicBezTo>
                    <a:pt x="73" y="3"/>
                    <a:pt x="91" y="21"/>
                    <a:pt x="9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uLnTx/>
                <a:uFillTx/>
                <a:latin typeface="Calibri" panose="020F0502020204030204"/>
                <a:ea typeface="+mn-ea"/>
                <a:cs typeface="+mn-cs"/>
              </a:endParaRPr>
            </a:p>
          </p:txBody>
        </p:sp>
        <p:sp>
          <p:nvSpPr>
            <p:cNvPr id="14" name="Freeform 5">
              <a:extLst>
                <a:ext uri="{FF2B5EF4-FFF2-40B4-BE49-F238E27FC236}">
                  <a16:creationId xmlns:a16="http://schemas.microsoft.com/office/drawing/2014/main" id="{7F6110B9-6EF2-4673-AC4B-881431F8297A}"/>
                </a:ext>
              </a:extLst>
            </p:cNvPr>
            <p:cNvSpPr>
              <a:spLocks/>
            </p:cNvSpPr>
            <p:nvPr/>
          </p:nvSpPr>
          <p:spPr bwMode="auto">
            <a:xfrm>
              <a:off x="5582930" y="2902929"/>
              <a:ext cx="1011281" cy="2204615"/>
            </a:xfrm>
            <a:custGeom>
              <a:avLst/>
              <a:gdLst>
                <a:gd name="T0" fmla="*/ 35 w 177"/>
                <a:gd name="T1" fmla="*/ 194 h 385"/>
                <a:gd name="T2" fmla="*/ 1 w 177"/>
                <a:gd name="T3" fmla="*/ 168 h 385"/>
                <a:gd name="T4" fmla="*/ 7 w 177"/>
                <a:gd name="T5" fmla="*/ 38 h 385"/>
                <a:gd name="T6" fmla="*/ 53 w 177"/>
                <a:gd name="T7" fmla="*/ 1 h 385"/>
                <a:gd name="T8" fmla="*/ 124 w 177"/>
                <a:gd name="T9" fmla="*/ 1 h 385"/>
                <a:gd name="T10" fmla="*/ 172 w 177"/>
                <a:gd name="T11" fmla="*/ 47 h 385"/>
                <a:gd name="T12" fmla="*/ 177 w 177"/>
                <a:gd name="T13" fmla="*/ 171 h 385"/>
                <a:gd name="T14" fmla="*/ 142 w 177"/>
                <a:gd name="T15" fmla="*/ 194 h 385"/>
                <a:gd name="T16" fmla="*/ 141 w 177"/>
                <a:gd name="T17" fmla="*/ 209 h 385"/>
                <a:gd name="T18" fmla="*/ 141 w 177"/>
                <a:gd name="T19" fmla="*/ 354 h 385"/>
                <a:gd name="T20" fmla="*/ 112 w 177"/>
                <a:gd name="T21" fmla="*/ 382 h 385"/>
                <a:gd name="T22" fmla="*/ 87 w 177"/>
                <a:gd name="T23" fmla="*/ 368 h 385"/>
                <a:gd name="T24" fmla="*/ 59 w 177"/>
                <a:gd name="T25" fmla="*/ 382 h 385"/>
                <a:gd name="T26" fmla="*/ 38 w 177"/>
                <a:gd name="T27" fmla="*/ 366 h 385"/>
                <a:gd name="T28" fmla="*/ 36 w 177"/>
                <a:gd name="T29" fmla="*/ 348 h 385"/>
                <a:gd name="T30" fmla="*/ 36 w 177"/>
                <a:gd name="T31" fmla="*/ 209 h 385"/>
                <a:gd name="T32" fmla="*/ 35 w 177"/>
                <a:gd name="T33" fmla="*/ 194 h 385"/>
                <a:gd name="connsiteX0" fmla="*/ 1926 w 9949"/>
                <a:gd name="connsiteY0" fmla="*/ 5033 h 9932"/>
                <a:gd name="connsiteX1" fmla="*/ 5 w 9949"/>
                <a:gd name="connsiteY1" fmla="*/ 4358 h 9932"/>
                <a:gd name="connsiteX2" fmla="*/ 344 w 9949"/>
                <a:gd name="connsiteY2" fmla="*/ 981 h 9932"/>
                <a:gd name="connsiteX3" fmla="*/ 2943 w 9949"/>
                <a:gd name="connsiteY3" fmla="*/ 20 h 9932"/>
                <a:gd name="connsiteX4" fmla="*/ 6955 w 9949"/>
                <a:gd name="connsiteY4" fmla="*/ 20 h 9932"/>
                <a:gd name="connsiteX5" fmla="*/ 9667 w 9949"/>
                <a:gd name="connsiteY5" fmla="*/ 1215 h 9932"/>
                <a:gd name="connsiteX6" fmla="*/ 9949 w 9949"/>
                <a:gd name="connsiteY6" fmla="*/ 4436 h 9932"/>
                <a:gd name="connsiteX7" fmla="*/ 7972 w 9949"/>
                <a:gd name="connsiteY7" fmla="*/ 5033 h 9932"/>
                <a:gd name="connsiteX8" fmla="*/ 7915 w 9949"/>
                <a:gd name="connsiteY8" fmla="*/ 5423 h 9932"/>
                <a:gd name="connsiteX9" fmla="*/ 7915 w 9949"/>
                <a:gd name="connsiteY9" fmla="*/ 9189 h 9932"/>
                <a:gd name="connsiteX10" fmla="*/ 6277 w 9949"/>
                <a:gd name="connsiteY10" fmla="*/ 9916 h 9932"/>
                <a:gd name="connsiteX11" fmla="*/ 4864 w 9949"/>
                <a:gd name="connsiteY11" fmla="*/ 9552 h 9932"/>
                <a:gd name="connsiteX12" fmla="*/ 3282 w 9949"/>
                <a:gd name="connsiteY12" fmla="*/ 9916 h 9932"/>
                <a:gd name="connsiteX13" fmla="*/ 2096 w 9949"/>
                <a:gd name="connsiteY13" fmla="*/ 9500 h 9932"/>
                <a:gd name="connsiteX14" fmla="*/ 1983 w 9949"/>
                <a:gd name="connsiteY14" fmla="*/ 9033 h 9932"/>
                <a:gd name="connsiteX15" fmla="*/ 1983 w 9949"/>
                <a:gd name="connsiteY15" fmla="*/ 5423 h 9932"/>
                <a:gd name="connsiteX16" fmla="*/ 1926 w 9949"/>
                <a:gd name="connsiteY16" fmla="*/ 5033 h 9932"/>
                <a:gd name="connsiteX0" fmla="*/ 1936 w 10000"/>
                <a:gd name="connsiteY0" fmla="*/ 5067 h 10004"/>
                <a:gd name="connsiteX1" fmla="*/ 5 w 10000"/>
                <a:gd name="connsiteY1" fmla="*/ 4388 h 10004"/>
                <a:gd name="connsiteX2" fmla="*/ 346 w 10000"/>
                <a:gd name="connsiteY2" fmla="*/ 988 h 10004"/>
                <a:gd name="connsiteX3" fmla="*/ 2958 w 10000"/>
                <a:gd name="connsiteY3" fmla="*/ 20 h 10004"/>
                <a:gd name="connsiteX4" fmla="*/ 6991 w 10000"/>
                <a:gd name="connsiteY4" fmla="*/ 20 h 10004"/>
                <a:gd name="connsiteX5" fmla="*/ 9717 w 10000"/>
                <a:gd name="connsiteY5" fmla="*/ 1223 h 10004"/>
                <a:gd name="connsiteX6" fmla="*/ 10000 w 10000"/>
                <a:gd name="connsiteY6" fmla="*/ 4466 h 10004"/>
                <a:gd name="connsiteX7" fmla="*/ 8013 w 10000"/>
                <a:gd name="connsiteY7" fmla="*/ 5067 h 10004"/>
                <a:gd name="connsiteX8" fmla="*/ 7956 w 10000"/>
                <a:gd name="connsiteY8" fmla="*/ 5460 h 10004"/>
                <a:gd name="connsiteX9" fmla="*/ 7956 w 10000"/>
                <a:gd name="connsiteY9" fmla="*/ 9252 h 10004"/>
                <a:gd name="connsiteX10" fmla="*/ 6309 w 10000"/>
                <a:gd name="connsiteY10" fmla="*/ 9984 h 10004"/>
                <a:gd name="connsiteX11" fmla="*/ 4889 w 10000"/>
                <a:gd name="connsiteY11" fmla="*/ 9617 h 10004"/>
                <a:gd name="connsiteX12" fmla="*/ 3299 w 10000"/>
                <a:gd name="connsiteY12" fmla="*/ 9984 h 10004"/>
                <a:gd name="connsiteX13" fmla="*/ 2107 w 10000"/>
                <a:gd name="connsiteY13" fmla="*/ 9565 h 10004"/>
                <a:gd name="connsiteX14" fmla="*/ 1993 w 10000"/>
                <a:gd name="connsiteY14" fmla="*/ 9095 h 10004"/>
                <a:gd name="connsiteX15" fmla="*/ 1993 w 10000"/>
                <a:gd name="connsiteY15" fmla="*/ 5460 h 10004"/>
                <a:gd name="connsiteX16" fmla="*/ 1936 w 10000"/>
                <a:gd name="connsiteY16" fmla="*/ 5067 h 10004"/>
                <a:gd name="connsiteX0" fmla="*/ 1936 w 10000"/>
                <a:gd name="connsiteY0" fmla="*/ 5067 h 10003"/>
                <a:gd name="connsiteX1" fmla="*/ 5 w 10000"/>
                <a:gd name="connsiteY1" fmla="*/ 4388 h 10003"/>
                <a:gd name="connsiteX2" fmla="*/ 346 w 10000"/>
                <a:gd name="connsiteY2" fmla="*/ 988 h 10003"/>
                <a:gd name="connsiteX3" fmla="*/ 2958 w 10000"/>
                <a:gd name="connsiteY3" fmla="*/ 20 h 10003"/>
                <a:gd name="connsiteX4" fmla="*/ 6991 w 10000"/>
                <a:gd name="connsiteY4" fmla="*/ 20 h 10003"/>
                <a:gd name="connsiteX5" fmla="*/ 9717 w 10000"/>
                <a:gd name="connsiteY5" fmla="*/ 1223 h 10003"/>
                <a:gd name="connsiteX6" fmla="*/ 10000 w 10000"/>
                <a:gd name="connsiteY6" fmla="*/ 4466 h 10003"/>
                <a:gd name="connsiteX7" fmla="*/ 8013 w 10000"/>
                <a:gd name="connsiteY7" fmla="*/ 5067 h 10003"/>
                <a:gd name="connsiteX8" fmla="*/ 7956 w 10000"/>
                <a:gd name="connsiteY8" fmla="*/ 5460 h 10003"/>
                <a:gd name="connsiteX9" fmla="*/ 7956 w 10000"/>
                <a:gd name="connsiteY9" fmla="*/ 9252 h 10003"/>
                <a:gd name="connsiteX10" fmla="*/ 6309 w 10000"/>
                <a:gd name="connsiteY10" fmla="*/ 9984 h 10003"/>
                <a:gd name="connsiteX11" fmla="*/ 4967 w 10000"/>
                <a:gd name="connsiteY11" fmla="*/ 9610 h 10003"/>
                <a:gd name="connsiteX12" fmla="*/ 3299 w 10000"/>
                <a:gd name="connsiteY12" fmla="*/ 9984 h 10003"/>
                <a:gd name="connsiteX13" fmla="*/ 2107 w 10000"/>
                <a:gd name="connsiteY13" fmla="*/ 9565 h 10003"/>
                <a:gd name="connsiteX14" fmla="*/ 1993 w 10000"/>
                <a:gd name="connsiteY14" fmla="*/ 9095 h 10003"/>
                <a:gd name="connsiteX15" fmla="*/ 1993 w 10000"/>
                <a:gd name="connsiteY15" fmla="*/ 5460 h 10003"/>
                <a:gd name="connsiteX16" fmla="*/ 1936 w 10000"/>
                <a:gd name="connsiteY16" fmla="*/ 506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00" h="10003">
                  <a:moveTo>
                    <a:pt x="1936" y="5067"/>
                  </a:moveTo>
                  <a:cubicBezTo>
                    <a:pt x="459" y="5172"/>
                    <a:pt x="-51" y="5015"/>
                    <a:pt x="5" y="4388"/>
                  </a:cubicBezTo>
                  <a:cubicBezTo>
                    <a:pt x="62" y="3237"/>
                    <a:pt x="176" y="2112"/>
                    <a:pt x="346" y="988"/>
                  </a:cubicBezTo>
                  <a:cubicBezTo>
                    <a:pt x="403" y="491"/>
                    <a:pt x="1652" y="46"/>
                    <a:pt x="2958" y="20"/>
                  </a:cubicBezTo>
                  <a:cubicBezTo>
                    <a:pt x="4321" y="-6"/>
                    <a:pt x="5628" y="-6"/>
                    <a:pt x="6991" y="20"/>
                  </a:cubicBezTo>
                  <a:cubicBezTo>
                    <a:pt x="8467" y="46"/>
                    <a:pt x="9603" y="517"/>
                    <a:pt x="9717" y="1223"/>
                  </a:cubicBezTo>
                  <a:cubicBezTo>
                    <a:pt x="9830" y="2296"/>
                    <a:pt x="9944" y="3368"/>
                    <a:pt x="10000" y="4466"/>
                  </a:cubicBezTo>
                  <a:cubicBezTo>
                    <a:pt x="10000" y="4989"/>
                    <a:pt x="9432" y="5172"/>
                    <a:pt x="8013" y="5067"/>
                  </a:cubicBezTo>
                  <a:cubicBezTo>
                    <a:pt x="8013" y="5198"/>
                    <a:pt x="7956" y="5329"/>
                    <a:pt x="7956" y="5460"/>
                  </a:cubicBezTo>
                  <a:lnTo>
                    <a:pt x="7956" y="9252"/>
                  </a:lnTo>
                  <a:cubicBezTo>
                    <a:pt x="7956" y="9748"/>
                    <a:pt x="7331" y="10062"/>
                    <a:pt x="6309" y="9984"/>
                  </a:cubicBezTo>
                  <a:cubicBezTo>
                    <a:pt x="5855" y="9958"/>
                    <a:pt x="5322" y="9897"/>
                    <a:pt x="4967" y="9610"/>
                  </a:cubicBezTo>
                  <a:cubicBezTo>
                    <a:pt x="4605" y="9904"/>
                    <a:pt x="4094" y="10062"/>
                    <a:pt x="3299" y="9984"/>
                  </a:cubicBezTo>
                  <a:cubicBezTo>
                    <a:pt x="2675" y="9958"/>
                    <a:pt x="2277" y="9827"/>
                    <a:pt x="2107" y="9565"/>
                  </a:cubicBezTo>
                  <a:cubicBezTo>
                    <a:pt x="2049" y="9409"/>
                    <a:pt x="1993" y="9252"/>
                    <a:pt x="1993" y="9095"/>
                  </a:cubicBezTo>
                  <a:lnTo>
                    <a:pt x="1993" y="5460"/>
                  </a:lnTo>
                  <a:cubicBezTo>
                    <a:pt x="1993" y="5329"/>
                    <a:pt x="1936" y="5198"/>
                    <a:pt x="1936" y="50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2"/>
                </a:solidFill>
                <a:effectLst/>
                <a:uLnTx/>
                <a:uFillTx/>
                <a:latin typeface="Calibri" panose="020F0502020204030204"/>
                <a:ea typeface="+mn-ea"/>
                <a:cs typeface="+mn-cs"/>
              </a:endParaRPr>
            </a:p>
          </p:txBody>
        </p:sp>
      </p:grpSp>
      <p:graphicFrame>
        <p:nvGraphicFramePr>
          <p:cNvPr id="65" name="Table 64">
            <a:extLst>
              <a:ext uri="{FF2B5EF4-FFF2-40B4-BE49-F238E27FC236}">
                <a16:creationId xmlns:a16="http://schemas.microsoft.com/office/drawing/2014/main" id="{D05DD71D-61CF-4033-9936-41DE86835A5B}"/>
              </a:ext>
            </a:extLst>
          </p:cNvPr>
          <p:cNvGraphicFramePr>
            <a:graphicFrameLocks noGrp="1"/>
          </p:cNvGraphicFramePr>
          <p:nvPr>
            <p:extLst>
              <p:ext uri="{D42A27DB-BD31-4B8C-83A1-F6EECF244321}">
                <p14:modId xmlns:p14="http://schemas.microsoft.com/office/powerpoint/2010/main" val="2583356414"/>
              </p:ext>
            </p:extLst>
          </p:nvPr>
        </p:nvGraphicFramePr>
        <p:xfrm>
          <a:off x="6500907" y="1381879"/>
          <a:ext cx="5462494" cy="5303520"/>
        </p:xfrm>
        <a:graphic>
          <a:graphicData uri="http://schemas.openxmlformats.org/drawingml/2006/table">
            <a:tbl>
              <a:tblPr firstRow="1" bandRow="1">
                <a:tableStyleId>{2D5ABB26-0587-4C30-8999-92F81FD0307C}</a:tableStyleId>
              </a:tblPr>
              <a:tblGrid>
                <a:gridCol w="2150723">
                  <a:extLst>
                    <a:ext uri="{9D8B030D-6E8A-4147-A177-3AD203B41FA5}">
                      <a16:colId xmlns:a16="http://schemas.microsoft.com/office/drawing/2014/main" val="4150782515"/>
                    </a:ext>
                  </a:extLst>
                </a:gridCol>
                <a:gridCol w="1752540">
                  <a:extLst>
                    <a:ext uri="{9D8B030D-6E8A-4147-A177-3AD203B41FA5}">
                      <a16:colId xmlns:a16="http://schemas.microsoft.com/office/drawing/2014/main" val="3735141281"/>
                    </a:ext>
                  </a:extLst>
                </a:gridCol>
                <a:gridCol w="1559231">
                  <a:extLst>
                    <a:ext uri="{9D8B030D-6E8A-4147-A177-3AD203B41FA5}">
                      <a16:colId xmlns:a16="http://schemas.microsoft.com/office/drawing/2014/main" val="2434680902"/>
                    </a:ext>
                  </a:extLst>
                </a:gridCol>
              </a:tblGrid>
              <a:tr h="401471">
                <a:tc>
                  <a:txBody>
                    <a:bodyPr/>
                    <a:lstStyle/>
                    <a:p>
                      <a:pPr algn="ctr" fontAlgn="ctr"/>
                      <a:r>
                        <a:rPr lang="en-US" sz="2400" b="1" dirty="0">
                          <a:solidFill>
                            <a:schemeClr val="accent2"/>
                          </a:solidFill>
                          <a:effectLst/>
                          <a:latin typeface="Noto Sans" panose="020B0502040504020204"/>
                        </a:rPr>
                        <a:t>Neighborhood</a:t>
                      </a:r>
                    </a:p>
                  </a:txBody>
                  <a:tcPr anchor="ctr"/>
                </a:tc>
                <a:tc>
                  <a:txBody>
                    <a:bodyPr/>
                    <a:lstStyle/>
                    <a:p>
                      <a:pPr algn="ctr" fontAlgn="ctr"/>
                      <a:r>
                        <a:rPr lang="en-US" sz="2400" b="1" dirty="0">
                          <a:solidFill>
                            <a:schemeClr val="accent2"/>
                          </a:solidFill>
                          <a:effectLst/>
                          <a:latin typeface="Noto Sans" panose="020B0502040504020204"/>
                        </a:rPr>
                        <a:t>Population</a:t>
                      </a:r>
                    </a:p>
                  </a:txBody>
                  <a:tcPr anchor="ctr"/>
                </a:tc>
                <a:tc>
                  <a:txBody>
                    <a:bodyPr/>
                    <a:lstStyle/>
                    <a:p>
                      <a:pPr algn="ctr" fontAlgn="ctr"/>
                      <a:r>
                        <a:rPr lang="en-US" sz="2400" b="1" dirty="0">
                          <a:solidFill>
                            <a:schemeClr val="accent2"/>
                          </a:solidFill>
                          <a:effectLst/>
                          <a:latin typeface="Noto Sans" panose="020B0502040504020204"/>
                        </a:rPr>
                        <a:t>% of Total</a:t>
                      </a:r>
                    </a:p>
                  </a:txBody>
                  <a:tcPr anchor="ctr"/>
                </a:tc>
                <a:extLst>
                  <a:ext uri="{0D108BD9-81ED-4DB2-BD59-A6C34878D82A}">
                    <a16:rowId xmlns:a16="http://schemas.microsoft.com/office/drawing/2014/main" val="3881168284"/>
                  </a:ext>
                </a:extLst>
              </a:tr>
              <a:tr h="401471">
                <a:tc>
                  <a:txBody>
                    <a:bodyPr/>
                    <a:lstStyle/>
                    <a:p>
                      <a:pPr algn="ctr" fontAlgn="ctr"/>
                      <a:r>
                        <a:rPr lang="en-US" sz="2400" b="1" dirty="0">
                          <a:solidFill>
                            <a:schemeClr val="accent2"/>
                          </a:solidFill>
                          <a:effectLst/>
                          <a:latin typeface="Noto Sans" panose="020B0502040504020204"/>
                        </a:rPr>
                        <a:t>Montebello</a:t>
                      </a:r>
                    </a:p>
                  </a:txBody>
                  <a:tcPr anchor="ctr"/>
                </a:tc>
                <a:tc>
                  <a:txBody>
                    <a:bodyPr/>
                    <a:lstStyle/>
                    <a:p>
                      <a:pPr algn="ctr" fontAlgn="ctr"/>
                      <a:r>
                        <a:rPr lang="en-US" sz="2400" b="1" dirty="0">
                          <a:solidFill>
                            <a:schemeClr val="accent2"/>
                          </a:solidFill>
                          <a:effectLst/>
                          <a:latin typeface="Noto Sans" panose="020B0502040504020204"/>
                        </a:rPr>
                        <a:t>30348</a:t>
                      </a:r>
                    </a:p>
                  </a:txBody>
                  <a:tcPr anchor="ctr"/>
                </a:tc>
                <a:tc>
                  <a:txBody>
                    <a:bodyPr/>
                    <a:lstStyle/>
                    <a:p>
                      <a:pPr algn="ctr" fontAlgn="ctr"/>
                      <a:r>
                        <a:rPr lang="en-US" sz="2400" b="1" dirty="0">
                          <a:solidFill>
                            <a:schemeClr val="accent2"/>
                          </a:solidFill>
                          <a:effectLst/>
                          <a:latin typeface="Noto Sans" panose="020B0502040504020204"/>
                        </a:rPr>
                        <a:t>5%</a:t>
                      </a:r>
                    </a:p>
                  </a:txBody>
                  <a:tcPr anchor="ctr"/>
                </a:tc>
                <a:extLst>
                  <a:ext uri="{0D108BD9-81ED-4DB2-BD59-A6C34878D82A}">
                    <a16:rowId xmlns:a16="http://schemas.microsoft.com/office/drawing/2014/main" val="2479225538"/>
                  </a:ext>
                </a:extLst>
              </a:tr>
              <a:tr h="401471">
                <a:tc>
                  <a:txBody>
                    <a:bodyPr/>
                    <a:lstStyle/>
                    <a:p>
                      <a:pPr algn="ctr" fontAlgn="ctr"/>
                      <a:r>
                        <a:rPr lang="en-US" sz="2400" b="1" dirty="0">
                          <a:solidFill>
                            <a:schemeClr val="accent2"/>
                          </a:solidFill>
                          <a:effectLst/>
                          <a:latin typeface="Noto Sans" panose="020B0502040504020204"/>
                        </a:rPr>
                        <a:t>Gateway</a:t>
                      </a:r>
                    </a:p>
                    <a:p>
                      <a:pPr algn="ctr" fontAlgn="ctr"/>
                      <a:r>
                        <a:rPr lang="en-US" sz="2400" b="1" dirty="0">
                          <a:solidFill>
                            <a:schemeClr val="accent2"/>
                          </a:solidFill>
                          <a:effectLst/>
                          <a:latin typeface="Noto Sans" panose="020B0502040504020204"/>
                        </a:rPr>
                        <a:t>Green Valley</a:t>
                      </a:r>
                    </a:p>
                  </a:txBody>
                  <a:tcPr anchor="ctr"/>
                </a:tc>
                <a:tc>
                  <a:txBody>
                    <a:bodyPr/>
                    <a:lstStyle/>
                    <a:p>
                      <a:pPr algn="ctr" fontAlgn="ctr"/>
                      <a:r>
                        <a:rPr lang="en-US" sz="2400" b="1" dirty="0">
                          <a:solidFill>
                            <a:schemeClr val="accent2"/>
                          </a:solidFill>
                          <a:effectLst/>
                          <a:latin typeface="Noto Sans" panose="020B0502040504020204"/>
                        </a:rPr>
                        <a:t>22091</a:t>
                      </a:r>
                    </a:p>
                  </a:txBody>
                  <a:tcPr anchor="ctr"/>
                </a:tc>
                <a:tc>
                  <a:txBody>
                    <a:bodyPr/>
                    <a:lstStyle/>
                    <a:p>
                      <a:pPr algn="ctr" fontAlgn="ctr"/>
                      <a:r>
                        <a:rPr lang="en-US" sz="2400" b="1" dirty="0">
                          <a:solidFill>
                            <a:schemeClr val="accent2"/>
                          </a:solidFill>
                          <a:effectLst/>
                          <a:latin typeface="Noto Sans" panose="020B0502040504020204"/>
                        </a:rPr>
                        <a:t>4%</a:t>
                      </a:r>
                    </a:p>
                  </a:txBody>
                  <a:tcPr anchor="ctr"/>
                </a:tc>
                <a:extLst>
                  <a:ext uri="{0D108BD9-81ED-4DB2-BD59-A6C34878D82A}">
                    <a16:rowId xmlns:a16="http://schemas.microsoft.com/office/drawing/2014/main" val="1092170909"/>
                  </a:ext>
                </a:extLst>
              </a:tr>
              <a:tr h="401471">
                <a:tc>
                  <a:txBody>
                    <a:bodyPr/>
                    <a:lstStyle/>
                    <a:p>
                      <a:pPr algn="ctr" fontAlgn="ctr"/>
                      <a:r>
                        <a:rPr lang="en-US" sz="2400" b="1" dirty="0">
                          <a:solidFill>
                            <a:schemeClr val="accent2"/>
                          </a:solidFill>
                          <a:effectLst/>
                          <a:latin typeface="Noto Sans" panose="020B0502040504020204"/>
                        </a:rPr>
                        <a:t>Hampden</a:t>
                      </a:r>
                    </a:p>
                  </a:txBody>
                  <a:tcPr anchor="ctr"/>
                </a:tc>
                <a:tc>
                  <a:txBody>
                    <a:bodyPr/>
                    <a:lstStyle/>
                    <a:p>
                      <a:pPr algn="ctr" fontAlgn="ctr"/>
                      <a:r>
                        <a:rPr lang="en-US" sz="2400" b="1" dirty="0">
                          <a:solidFill>
                            <a:schemeClr val="accent2"/>
                          </a:solidFill>
                          <a:effectLst/>
                          <a:latin typeface="Noto Sans" panose="020B0502040504020204"/>
                        </a:rPr>
                        <a:t>17547</a:t>
                      </a:r>
                    </a:p>
                  </a:txBody>
                  <a:tcPr anchor="ctr"/>
                </a:tc>
                <a:tc>
                  <a:txBody>
                    <a:bodyPr/>
                    <a:lstStyle/>
                    <a:p>
                      <a:pPr algn="ctr" fontAlgn="ctr"/>
                      <a:r>
                        <a:rPr lang="en-US" sz="2400" b="1" dirty="0">
                          <a:solidFill>
                            <a:schemeClr val="accent2"/>
                          </a:solidFill>
                          <a:effectLst/>
                          <a:latin typeface="Noto Sans" panose="020B0502040504020204"/>
                        </a:rPr>
                        <a:t>3%</a:t>
                      </a:r>
                    </a:p>
                  </a:txBody>
                  <a:tcPr anchor="ctr"/>
                </a:tc>
                <a:extLst>
                  <a:ext uri="{0D108BD9-81ED-4DB2-BD59-A6C34878D82A}">
                    <a16:rowId xmlns:a16="http://schemas.microsoft.com/office/drawing/2014/main" val="3879463224"/>
                  </a:ext>
                </a:extLst>
              </a:tr>
              <a:tr h="401471">
                <a:tc>
                  <a:txBody>
                    <a:bodyPr/>
                    <a:lstStyle/>
                    <a:p>
                      <a:pPr algn="ctr" fontAlgn="ctr"/>
                      <a:r>
                        <a:rPr lang="en-US" sz="2400" b="1" dirty="0">
                          <a:solidFill>
                            <a:schemeClr val="accent2"/>
                          </a:solidFill>
                          <a:effectLst/>
                          <a:latin typeface="Noto Sans" panose="020B0502040504020204"/>
                        </a:rPr>
                        <a:t>Westwood</a:t>
                      </a:r>
                    </a:p>
                  </a:txBody>
                  <a:tcPr anchor="ctr"/>
                </a:tc>
                <a:tc>
                  <a:txBody>
                    <a:bodyPr/>
                    <a:lstStyle/>
                    <a:p>
                      <a:pPr algn="ctr" fontAlgn="ctr"/>
                      <a:r>
                        <a:rPr lang="en-US" sz="2400" b="1" dirty="0">
                          <a:solidFill>
                            <a:schemeClr val="accent2"/>
                          </a:solidFill>
                          <a:effectLst/>
                          <a:latin typeface="Noto Sans" panose="020B0502040504020204"/>
                        </a:rPr>
                        <a:t>14708</a:t>
                      </a:r>
                    </a:p>
                  </a:txBody>
                  <a:tcPr anchor="ctr"/>
                </a:tc>
                <a:tc>
                  <a:txBody>
                    <a:bodyPr/>
                    <a:lstStyle/>
                    <a:p>
                      <a:pPr algn="ctr" fontAlgn="ctr"/>
                      <a:r>
                        <a:rPr lang="en-US" sz="2400" b="1" dirty="0">
                          <a:solidFill>
                            <a:schemeClr val="accent2"/>
                          </a:solidFill>
                          <a:effectLst/>
                          <a:latin typeface="Noto Sans" panose="020B0502040504020204"/>
                        </a:rPr>
                        <a:t>2%</a:t>
                      </a:r>
                    </a:p>
                  </a:txBody>
                  <a:tcPr anchor="ctr"/>
                </a:tc>
                <a:extLst>
                  <a:ext uri="{0D108BD9-81ED-4DB2-BD59-A6C34878D82A}">
                    <a16:rowId xmlns:a16="http://schemas.microsoft.com/office/drawing/2014/main" val="3772881514"/>
                  </a:ext>
                </a:extLst>
              </a:tr>
              <a:tr h="401471">
                <a:tc>
                  <a:txBody>
                    <a:bodyPr/>
                    <a:lstStyle/>
                    <a:p>
                      <a:pPr algn="ctr" fontAlgn="ctr"/>
                      <a:r>
                        <a:rPr lang="en-US" sz="2400" b="1" dirty="0">
                          <a:solidFill>
                            <a:schemeClr val="accent2"/>
                          </a:solidFill>
                          <a:effectLst/>
                          <a:latin typeface="Noto Sans" panose="020B0502040504020204"/>
                        </a:rPr>
                        <a:t>Capitol Hill</a:t>
                      </a:r>
                    </a:p>
                  </a:txBody>
                  <a:tcPr anchor="ctr"/>
                </a:tc>
                <a:tc>
                  <a:txBody>
                    <a:bodyPr/>
                    <a:lstStyle/>
                    <a:p>
                      <a:pPr algn="ctr" fontAlgn="ctr"/>
                      <a:r>
                        <a:rPr lang="en-US" sz="2400" b="1" dirty="0">
                          <a:solidFill>
                            <a:schemeClr val="accent2"/>
                          </a:solidFill>
                          <a:effectLst/>
                          <a:latin typeface="Noto Sans" panose="020B0502040504020204"/>
                        </a:rPr>
                        <a:t>14370</a:t>
                      </a:r>
                    </a:p>
                  </a:txBody>
                  <a:tcPr anchor="ctr"/>
                </a:tc>
                <a:tc>
                  <a:txBody>
                    <a:bodyPr/>
                    <a:lstStyle/>
                    <a:p>
                      <a:pPr algn="ctr" fontAlgn="ctr"/>
                      <a:r>
                        <a:rPr lang="en-US" sz="2400" b="1" dirty="0">
                          <a:solidFill>
                            <a:schemeClr val="accent2"/>
                          </a:solidFill>
                          <a:effectLst/>
                          <a:latin typeface="Noto Sans" panose="020B0502040504020204"/>
                        </a:rPr>
                        <a:t>2%</a:t>
                      </a:r>
                    </a:p>
                  </a:txBody>
                  <a:tcPr anchor="ctr"/>
                </a:tc>
                <a:extLst>
                  <a:ext uri="{0D108BD9-81ED-4DB2-BD59-A6C34878D82A}">
                    <a16:rowId xmlns:a16="http://schemas.microsoft.com/office/drawing/2014/main" val="1335575398"/>
                  </a:ext>
                </a:extLst>
              </a:tr>
              <a:tr h="401471">
                <a:tc>
                  <a:txBody>
                    <a:bodyPr/>
                    <a:lstStyle/>
                    <a:p>
                      <a:pPr algn="ctr" fontAlgn="ctr"/>
                      <a:r>
                        <a:rPr lang="en-US" sz="2400" b="1" dirty="0">
                          <a:solidFill>
                            <a:schemeClr val="accent2"/>
                          </a:solidFill>
                          <a:effectLst/>
                          <a:latin typeface="Noto Sans" panose="020B0502040504020204"/>
                        </a:rPr>
                        <a:t>Stapleton</a:t>
                      </a:r>
                    </a:p>
                  </a:txBody>
                  <a:tcPr anchor="ctr"/>
                </a:tc>
                <a:tc>
                  <a:txBody>
                    <a:bodyPr/>
                    <a:lstStyle/>
                    <a:p>
                      <a:pPr algn="ctr" fontAlgn="ctr"/>
                      <a:r>
                        <a:rPr lang="en-US" sz="2400" b="1" dirty="0">
                          <a:solidFill>
                            <a:schemeClr val="accent2"/>
                          </a:solidFill>
                          <a:effectLst/>
                          <a:latin typeface="Noto Sans" panose="020B0502040504020204"/>
                        </a:rPr>
                        <a:t>13948</a:t>
                      </a:r>
                    </a:p>
                  </a:txBody>
                  <a:tcPr anchor="ctr"/>
                </a:tc>
                <a:tc>
                  <a:txBody>
                    <a:bodyPr/>
                    <a:lstStyle/>
                    <a:p>
                      <a:pPr algn="ctr" fontAlgn="ctr"/>
                      <a:r>
                        <a:rPr lang="en-US" sz="2400" b="1" dirty="0">
                          <a:solidFill>
                            <a:schemeClr val="accent2"/>
                          </a:solidFill>
                          <a:effectLst/>
                          <a:latin typeface="Noto Sans" panose="020B0502040504020204"/>
                        </a:rPr>
                        <a:t>2%</a:t>
                      </a:r>
                    </a:p>
                  </a:txBody>
                  <a:tcPr anchor="ctr"/>
                </a:tc>
                <a:extLst>
                  <a:ext uri="{0D108BD9-81ED-4DB2-BD59-A6C34878D82A}">
                    <a16:rowId xmlns:a16="http://schemas.microsoft.com/office/drawing/2014/main" val="2428707319"/>
                  </a:ext>
                </a:extLst>
              </a:tr>
              <a:tr h="401471">
                <a:tc>
                  <a:txBody>
                    <a:bodyPr/>
                    <a:lstStyle/>
                    <a:p>
                      <a:pPr algn="ctr" fontAlgn="ctr"/>
                      <a:r>
                        <a:rPr lang="en-US" sz="2400" b="1" dirty="0">
                          <a:solidFill>
                            <a:schemeClr val="accent2"/>
                          </a:solidFill>
                          <a:effectLst/>
                          <a:latin typeface="Noto Sans" panose="020B0502040504020204"/>
                        </a:rPr>
                        <a:t>Washington</a:t>
                      </a:r>
                    </a:p>
                    <a:p>
                      <a:pPr algn="ctr" fontAlgn="ctr"/>
                      <a:r>
                        <a:rPr lang="en-US" sz="2400" b="1" dirty="0">
                          <a:solidFill>
                            <a:schemeClr val="accent2"/>
                          </a:solidFill>
                          <a:effectLst/>
                          <a:latin typeface="Noto Sans" panose="020B0502040504020204"/>
                        </a:rPr>
                        <a:t>Virginia Vale</a:t>
                      </a:r>
                    </a:p>
                  </a:txBody>
                  <a:tcPr anchor="ctr"/>
                </a:tc>
                <a:tc>
                  <a:txBody>
                    <a:bodyPr/>
                    <a:lstStyle/>
                    <a:p>
                      <a:pPr algn="ctr" fontAlgn="ctr"/>
                      <a:r>
                        <a:rPr lang="en-US" sz="2400" b="1" dirty="0">
                          <a:solidFill>
                            <a:schemeClr val="accent2"/>
                          </a:solidFill>
                          <a:effectLst/>
                          <a:latin typeface="Noto Sans" panose="020B0502040504020204"/>
                        </a:rPr>
                        <a:t>13030</a:t>
                      </a:r>
                    </a:p>
                  </a:txBody>
                  <a:tcPr anchor="ctr"/>
                </a:tc>
                <a:tc>
                  <a:txBody>
                    <a:bodyPr/>
                    <a:lstStyle/>
                    <a:p>
                      <a:pPr algn="ctr" fontAlgn="ctr"/>
                      <a:r>
                        <a:rPr lang="en-US" sz="2400" b="1" dirty="0">
                          <a:solidFill>
                            <a:schemeClr val="accent2"/>
                          </a:solidFill>
                          <a:effectLst/>
                          <a:latin typeface="Noto Sans" panose="020B0502040504020204"/>
                        </a:rPr>
                        <a:t>2%</a:t>
                      </a:r>
                    </a:p>
                  </a:txBody>
                  <a:tcPr anchor="ctr"/>
                </a:tc>
                <a:extLst>
                  <a:ext uri="{0D108BD9-81ED-4DB2-BD59-A6C34878D82A}">
                    <a16:rowId xmlns:a16="http://schemas.microsoft.com/office/drawing/2014/main" val="3483110368"/>
                  </a:ext>
                </a:extLst>
              </a:tr>
              <a:tr h="401471">
                <a:tc>
                  <a:txBody>
                    <a:bodyPr/>
                    <a:lstStyle/>
                    <a:p>
                      <a:pPr algn="ctr" fontAlgn="ctr"/>
                      <a:r>
                        <a:rPr lang="en-US" sz="2400" b="1" dirty="0">
                          <a:solidFill>
                            <a:schemeClr val="accent2"/>
                          </a:solidFill>
                          <a:effectLst/>
                          <a:latin typeface="Noto Sans" panose="020B0502040504020204"/>
                        </a:rPr>
                        <a:t>Virginia Village</a:t>
                      </a:r>
                    </a:p>
                  </a:txBody>
                  <a:tcPr anchor="ctr"/>
                </a:tc>
                <a:tc>
                  <a:txBody>
                    <a:bodyPr/>
                    <a:lstStyle/>
                    <a:p>
                      <a:pPr algn="ctr" fontAlgn="ctr"/>
                      <a:r>
                        <a:rPr lang="en-US" sz="2400" b="1" dirty="0">
                          <a:solidFill>
                            <a:schemeClr val="accent2"/>
                          </a:solidFill>
                          <a:effectLst/>
                          <a:latin typeface="Noto Sans" panose="020B0502040504020204"/>
                        </a:rPr>
                        <a:t>12844</a:t>
                      </a:r>
                    </a:p>
                  </a:txBody>
                  <a:tcPr anchor="ctr"/>
                </a:tc>
                <a:tc>
                  <a:txBody>
                    <a:bodyPr/>
                    <a:lstStyle/>
                    <a:p>
                      <a:pPr algn="ctr" fontAlgn="ctr"/>
                      <a:r>
                        <a:rPr lang="en-US" sz="2400" b="1" dirty="0">
                          <a:solidFill>
                            <a:schemeClr val="accent2"/>
                          </a:solidFill>
                          <a:effectLst/>
                          <a:latin typeface="Noto Sans" panose="020B0502040504020204"/>
                        </a:rPr>
                        <a:t>2%</a:t>
                      </a:r>
                    </a:p>
                  </a:txBody>
                  <a:tcPr anchor="ctr"/>
                </a:tc>
                <a:extLst>
                  <a:ext uri="{0D108BD9-81ED-4DB2-BD59-A6C34878D82A}">
                    <a16:rowId xmlns:a16="http://schemas.microsoft.com/office/drawing/2014/main" val="3325147499"/>
                  </a:ext>
                </a:extLst>
              </a:tr>
              <a:tr h="401471">
                <a:tc>
                  <a:txBody>
                    <a:bodyPr/>
                    <a:lstStyle/>
                    <a:p>
                      <a:pPr algn="ctr" fontAlgn="ctr"/>
                      <a:r>
                        <a:rPr lang="en-US" sz="2400" b="1" dirty="0">
                          <a:solidFill>
                            <a:schemeClr val="accent2"/>
                          </a:solidFill>
                          <a:effectLst/>
                          <a:latin typeface="Noto Sans" panose="020B0502040504020204"/>
                        </a:rPr>
                        <a:t>Five Points</a:t>
                      </a:r>
                    </a:p>
                  </a:txBody>
                  <a:tcPr anchor="ctr"/>
                </a:tc>
                <a:tc>
                  <a:txBody>
                    <a:bodyPr/>
                    <a:lstStyle/>
                    <a:p>
                      <a:pPr algn="ctr" fontAlgn="ctr"/>
                      <a:r>
                        <a:rPr lang="en-US" sz="2400" b="1" dirty="0">
                          <a:solidFill>
                            <a:schemeClr val="accent2"/>
                          </a:solidFill>
                          <a:effectLst/>
                          <a:latin typeface="Noto Sans" panose="020B0502040504020204"/>
                        </a:rPr>
                        <a:t>12712</a:t>
                      </a:r>
                    </a:p>
                  </a:txBody>
                  <a:tcPr anchor="ctr"/>
                </a:tc>
                <a:tc>
                  <a:txBody>
                    <a:bodyPr/>
                    <a:lstStyle/>
                    <a:p>
                      <a:pPr algn="ctr" fontAlgn="ctr"/>
                      <a:r>
                        <a:rPr lang="en-US" sz="2400" b="1" dirty="0">
                          <a:solidFill>
                            <a:schemeClr val="accent2"/>
                          </a:solidFill>
                          <a:effectLst/>
                          <a:latin typeface="Noto Sans" panose="020B0502040504020204"/>
                        </a:rPr>
                        <a:t>2%</a:t>
                      </a:r>
                    </a:p>
                  </a:txBody>
                  <a:tcPr anchor="ctr"/>
                </a:tc>
                <a:extLst>
                  <a:ext uri="{0D108BD9-81ED-4DB2-BD59-A6C34878D82A}">
                    <a16:rowId xmlns:a16="http://schemas.microsoft.com/office/drawing/2014/main" val="746964392"/>
                  </a:ext>
                </a:extLst>
              </a:tr>
            </a:tbl>
          </a:graphicData>
        </a:graphic>
      </p:graphicFrame>
      <p:grpSp>
        <p:nvGrpSpPr>
          <p:cNvPr id="48" name="Group 47">
            <a:extLst>
              <a:ext uri="{FF2B5EF4-FFF2-40B4-BE49-F238E27FC236}">
                <a16:creationId xmlns:a16="http://schemas.microsoft.com/office/drawing/2014/main" id="{05CD5F07-4B77-4EEC-97BF-09E53B79A996}"/>
              </a:ext>
            </a:extLst>
          </p:cNvPr>
          <p:cNvGrpSpPr/>
          <p:nvPr/>
        </p:nvGrpSpPr>
        <p:grpSpPr>
          <a:xfrm>
            <a:off x="2372435" y="3004897"/>
            <a:ext cx="1003668" cy="537448"/>
            <a:chOff x="6973516" y="4071062"/>
            <a:chExt cx="1003668" cy="537448"/>
          </a:xfrm>
        </p:grpSpPr>
        <p:sp>
          <p:nvSpPr>
            <p:cNvPr id="49" name="Rectangle 48">
              <a:extLst>
                <a:ext uri="{FF2B5EF4-FFF2-40B4-BE49-F238E27FC236}">
                  <a16:creationId xmlns:a16="http://schemas.microsoft.com/office/drawing/2014/main" id="{3BD2ECDF-9748-4B62-BB2F-2EC521869180}"/>
                </a:ext>
              </a:extLst>
            </p:cNvPr>
            <p:cNvSpPr/>
            <p:nvPr/>
          </p:nvSpPr>
          <p:spPr>
            <a:xfrm>
              <a:off x="6973516" y="4071062"/>
              <a:ext cx="875240" cy="41134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F327CEC7-D385-4E26-95A9-CEBA3C0FE069}"/>
                </a:ext>
              </a:extLst>
            </p:cNvPr>
            <p:cNvSpPr/>
            <p:nvPr/>
          </p:nvSpPr>
          <p:spPr>
            <a:xfrm>
              <a:off x="7313627" y="4145323"/>
              <a:ext cx="185704" cy="252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57" name="Straight Connector 56">
              <a:extLst>
                <a:ext uri="{FF2B5EF4-FFF2-40B4-BE49-F238E27FC236}">
                  <a16:creationId xmlns:a16="http://schemas.microsoft.com/office/drawing/2014/main" id="{68ECE798-95A1-40F9-A0A8-FF5CE4D361B7}"/>
                </a:ext>
              </a:extLst>
            </p:cNvPr>
            <p:cNvCxnSpPr/>
            <p:nvPr/>
          </p:nvCxnSpPr>
          <p:spPr>
            <a:xfrm>
              <a:off x="7080347" y="4185757"/>
              <a:ext cx="11407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52DD62D-55AB-4BC9-8857-4A20B698FEA3}"/>
                </a:ext>
              </a:extLst>
            </p:cNvPr>
            <p:cNvCxnSpPr/>
            <p:nvPr/>
          </p:nvCxnSpPr>
          <p:spPr>
            <a:xfrm>
              <a:off x="7080347" y="4270935"/>
              <a:ext cx="11407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F006D2B-0A0A-41A1-B8DD-BD19A0D281D9}"/>
                </a:ext>
              </a:extLst>
            </p:cNvPr>
            <p:cNvCxnSpPr/>
            <p:nvPr/>
          </p:nvCxnSpPr>
          <p:spPr>
            <a:xfrm>
              <a:off x="7080347" y="4358817"/>
              <a:ext cx="11407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7CCC090-18AA-471C-BA5F-CDF4173A2685}"/>
                </a:ext>
              </a:extLst>
            </p:cNvPr>
            <p:cNvCxnSpPr/>
            <p:nvPr/>
          </p:nvCxnSpPr>
          <p:spPr>
            <a:xfrm>
              <a:off x="7608985" y="4185757"/>
              <a:ext cx="11407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A39202C-43D6-4E57-9107-3EF2C2192FCE}"/>
                </a:ext>
              </a:extLst>
            </p:cNvPr>
            <p:cNvCxnSpPr/>
            <p:nvPr/>
          </p:nvCxnSpPr>
          <p:spPr>
            <a:xfrm>
              <a:off x="7608985" y="4270935"/>
              <a:ext cx="11407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E3A325A-809C-4066-B19A-FD63F5E7B3D8}"/>
                </a:ext>
              </a:extLst>
            </p:cNvPr>
            <p:cNvCxnSpPr/>
            <p:nvPr/>
          </p:nvCxnSpPr>
          <p:spPr>
            <a:xfrm>
              <a:off x="7608985" y="4358817"/>
              <a:ext cx="11407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F788075-BB03-4DE8-822E-0AC0B6E4F02C}"/>
                </a:ext>
              </a:extLst>
            </p:cNvPr>
            <p:cNvCxnSpPr/>
            <p:nvPr/>
          </p:nvCxnSpPr>
          <p:spPr>
            <a:xfrm>
              <a:off x="7001310" y="4545014"/>
              <a:ext cx="90920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04DA593-FCCB-4375-A962-E2360C12FB4C}"/>
                </a:ext>
              </a:extLst>
            </p:cNvPr>
            <p:cNvCxnSpPr/>
            <p:nvPr/>
          </p:nvCxnSpPr>
          <p:spPr>
            <a:xfrm flipV="1">
              <a:off x="7918450" y="4102098"/>
              <a:ext cx="0" cy="450856"/>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B49253B-AC90-4673-A2E8-1B2FEEE87F63}"/>
                </a:ext>
              </a:extLst>
            </p:cNvPr>
            <p:cNvCxnSpPr/>
            <p:nvPr/>
          </p:nvCxnSpPr>
          <p:spPr>
            <a:xfrm>
              <a:off x="7046909" y="4600579"/>
              <a:ext cx="9302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96B3FCF-36E4-4634-BF9E-0E4981F26C91}"/>
                </a:ext>
              </a:extLst>
            </p:cNvPr>
            <p:cNvCxnSpPr/>
            <p:nvPr/>
          </p:nvCxnSpPr>
          <p:spPr>
            <a:xfrm flipV="1">
              <a:off x="7970837" y="4157034"/>
              <a:ext cx="0" cy="451476"/>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1" name="Freeform 5">
            <a:extLst>
              <a:ext uri="{FF2B5EF4-FFF2-40B4-BE49-F238E27FC236}">
                <a16:creationId xmlns:a16="http://schemas.microsoft.com/office/drawing/2014/main" id="{47C4DE2E-06FA-4A85-8323-D3574CAF9939}"/>
              </a:ext>
            </a:extLst>
          </p:cNvPr>
          <p:cNvSpPr>
            <a:spLocks noEditPoints="1"/>
          </p:cNvSpPr>
          <p:nvPr/>
        </p:nvSpPr>
        <p:spPr bwMode="auto">
          <a:xfrm>
            <a:off x="4068937" y="1277563"/>
            <a:ext cx="2245104" cy="4877171"/>
          </a:xfrm>
          <a:custGeom>
            <a:avLst/>
            <a:gdLst>
              <a:gd name="T0" fmla="*/ 69 w 590"/>
              <a:gd name="T1" fmla="*/ 1055 h 1124"/>
              <a:gd name="T2" fmla="*/ 0 w 590"/>
              <a:gd name="T3" fmla="*/ 1055 h 1124"/>
              <a:gd name="T4" fmla="*/ 0 w 590"/>
              <a:gd name="T5" fmla="*/ 64 h 1124"/>
              <a:gd name="T6" fmla="*/ 11 w 590"/>
              <a:gd name="T7" fmla="*/ 64 h 1124"/>
              <a:gd name="T8" fmla="*/ 173 w 590"/>
              <a:gd name="T9" fmla="*/ 64 h 1124"/>
              <a:gd name="T10" fmla="*/ 183 w 590"/>
              <a:gd name="T11" fmla="*/ 53 h 1124"/>
              <a:gd name="T12" fmla="*/ 183 w 590"/>
              <a:gd name="T13" fmla="*/ 0 h 1124"/>
              <a:gd name="T14" fmla="*/ 217 w 590"/>
              <a:gd name="T15" fmla="*/ 10 h 1124"/>
              <a:gd name="T16" fmla="*/ 376 w 590"/>
              <a:gd name="T17" fmla="*/ 58 h 1124"/>
              <a:gd name="T18" fmla="*/ 464 w 590"/>
              <a:gd name="T19" fmla="*/ 64 h 1124"/>
              <a:gd name="T20" fmla="*/ 590 w 590"/>
              <a:gd name="T21" fmla="*/ 64 h 1124"/>
              <a:gd name="T22" fmla="*/ 590 w 590"/>
              <a:gd name="T23" fmla="*/ 1055 h 1124"/>
              <a:gd name="T24" fmla="*/ 522 w 590"/>
              <a:gd name="T25" fmla="*/ 1055 h 1124"/>
              <a:gd name="T26" fmla="*/ 522 w 590"/>
              <a:gd name="T27" fmla="*/ 1044 h 1124"/>
              <a:gd name="T28" fmla="*/ 521 w 590"/>
              <a:gd name="T29" fmla="*/ 953 h 1124"/>
              <a:gd name="T30" fmla="*/ 516 w 590"/>
              <a:gd name="T31" fmla="*/ 944 h 1124"/>
              <a:gd name="T32" fmla="*/ 511 w 590"/>
              <a:gd name="T33" fmla="*/ 953 h 1124"/>
              <a:gd name="T34" fmla="*/ 511 w 590"/>
              <a:gd name="T35" fmla="*/ 1042 h 1124"/>
              <a:gd name="T36" fmla="*/ 511 w 590"/>
              <a:gd name="T37" fmla="*/ 1055 h 1124"/>
              <a:gd name="T38" fmla="*/ 182 w 590"/>
              <a:gd name="T39" fmla="*/ 1124 h 1124"/>
              <a:gd name="T40" fmla="*/ 182 w 590"/>
              <a:gd name="T41" fmla="*/ 1111 h 1124"/>
              <a:gd name="T42" fmla="*/ 183 w 590"/>
              <a:gd name="T43" fmla="*/ 291 h 1124"/>
              <a:gd name="T44" fmla="*/ 183 w 590"/>
              <a:gd name="T45" fmla="*/ 147 h 1124"/>
              <a:gd name="T46" fmla="*/ 171 w 590"/>
              <a:gd name="T47" fmla="*/ 134 h 1124"/>
              <a:gd name="T48" fmla="*/ 82 w 590"/>
              <a:gd name="T49" fmla="*/ 134 h 1124"/>
              <a:gd name="T50" fmla="*/ 69 w 590"/>
              <a:gd name="T51" fmla="*/ 147 h 1124"/>
              <a:gd name="T52" fmla="*/ 69 w 590"/>
              <a:gd name="T53" fmla="*/ 1040 h 1124"/>
              <a:gd name="T54" fmla="*/ 69 w 590"/>
              <a:gd name="T55" fmla="*/ 1055 h 1124"/>
              <a:gd name="T56" fmla="*/ 511 w 590"/>
              <a:gd name="T57" fmla="*/ 592 h 1124"/>
              <a:gd name="T58" fmla="*/ 511 w 590"/>
              <a:gd name="T59" fmla="*/ 843 h 1124"/>
              <a:gd name="T60" fmla="*/ 516 w 590"/>
              <a:gd name="T61" fmla="*/ 857 h 1124"/>
              <a:gd name="T62" fmla="*/ 521 w 590"/>
              <a:gd name="T63" fmla="*/ 844 h 1124"/>
              <a:gd name="T64" fmla="*/ 521 w 590"/>
              <a:gd name="T65" fmla="*/ 342 h 1124"/>
              <a:gd name="T66" fmla="*/ 516 w 590"/>
              <a:gd name="T67" fmla="*/ 329 h 1124"/>
              <a:gd name="T68" fmla="*/ 511 w 590"/>
              <a:gd name="T69" fmla="*/ 342 h 1124"/>
              <a:gd name="T70" fmla="*/ 511 w 590"/>
              <a:gd name="T71" fmla="*/ 592 h 1124"/>
              <a:gd name="T72" fmla="*/ 321 w 590"/>
              <a:gd name="T73" fmla="*/ 634 h 1124"/>
              <a:gd name="T74" fmla="*/ 317 w 590"/>
              <a:gd name="T75" fmla="*/ 632 h 1124"/>
              <a:gd name="T76" fmla="*/ 240 w 590"/>
              <a:gd name="T77" fmla="*/ 627 h 1124"/>
              <a:gd name="T78" fmla="*/ 225 w 590"/>
              <a:gd name="T79" fmla="*/ 641 h 1124"/>
              <a:gd name="T80" fmla="*/ 242 w 590"/>
              <a:gd name="T81" fmla="*/ 653 h 1124"/>
              <a:gd name="T82" fmla="*/ 281 w 590"/>
              <a:gd name="T83" fmla="*/ 644 h 1124"/>
              <a:gd name="T84" fmla="*/ 321 w 590"/>
              <a:gd name="T85" fmla="*/ 634 h 1124"/>
              <a:gd name="T86" fmla="*/ 521 w 590"/>
              <a:gd name="T87" fmla="*/ 190 h 1124"/>
              <a:gd name="T88" fmla="*/ 521 w 590"/>
              <a:gd name="T89" fmla="*/ 143 h 1124"/>
              <a:gd name="T90" fmla="*/ 517 w 590"/>
              <a:gd name="T91" fmla="*/ 134 h 1124"/>
              <a:gd name="T92" fmla="*/ 511 w 590"/>
              <a:gd name="T93" fmla="*/ 142 h 1124"/>
              <a:gd name="T94" fmla="*/ 511 w 590"/>
              <a:gd name="T95" fmla="*/ 238 h 1124"/>
              <a:gd name="T96" fmla="*/ 516 w 590"/>
              <a:gd name="T97" fmla="*/ 246 h 1124"/>
              <a:gd name="T98" fmla="*/ 521 w 590"/>
              <a:gd name="T99" fmla="*/ 238 h 1124"/>
              <a:gd name="T100" fmla="*/ 521 w 590"/>
              <a:gd name="T101" fmla="*/ 190 h 1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 h="1124">
                <a:moveTo>
                  <a:pt x="69" y="1055"/>
                </a:moveTo>
                <a:cubicBezTo>
                  <a:pt x="45" y="1055"/>
                  <a:pt x="23" y="1055"/>
                  <a:pt x="0" y="1055"/>
                </a:cubicBezTo>
                <a:cubicBezTo>
                  <a:pt x="0" y="725"/>
                  <a:pt x="0" y="395"/>
                  <a:pt x="0" y="64"/>
                </a:cubicBezTo>
                <a:cubicBezTo>
                  <a:pt x="3" y="64"/>
                  <a:pt x="7" y="64"/>
                  <a:pt x="11" y="64"/>
                </a:cubicBezTo>
                <a:cubicBezTo>
                  <a:pt x="65" y="64"/>
                  <a:pt x="119" y="64"/>
                  <a:pt x="173" y="64"/>
                </a:cubicBezTo>
                <a:cubicBezTo>
                  <a:pt x="181" y="64"/>
                  <a:pt x="184" y="61"/>
                  <a:pt x="183" y="53"/>
                </a:cubicBezTo>
                <a:cubicBezTo>
                  <a:pt x="183" y="36"/>
                  <a:pt x="183" y="19"/>
                  <a:pt x="183" y="0"/>
                </a:cubicBezTo>
                <a:cubicBezTo>
                  <a:pt x="196" y="3"/>
                  <a:pt x="207" y="6"/>
                  <a:pt x="217" y="10"/>
                </a:cubicBezTo>
                <a:cubicBezTo>
                  <a:pt x="270" y="26"/>
                  <a:pt x="323" y="41"/>
                  <a:pt x="376" y="58"/>
                </a:cubicBezTo>
                <a:cubicBezTo>
                  <a:pt x="405" y="68"/>
                  <a:pt x="434" y="63"/>
                  <a:pt x="464" y="64"/>
                </a:cubicBezTo>
                <a:cubicBezTo>
                  <a:pt x="506" y="65"/>
                  <a:pt x="547" y="64"/>
                  <a:pt x="590" y="64"/>
                </a:cubicBezTo>
                <a:cubicBezTo>
                  <a:pt x="590" y="394"/>
                  <a:pt x="590" y="724"/>
                  <a:pt x="590" y="1055"/>
                </a:cubicBezTo>
                <a:cubicBezTo>
                  <a:pt x="568" y="1055"/>
                  <a:pt x="545" y="1055"/>
                  <a:pt x="522" y="1055"/>
                </a:cubicBezTo>
                <a:cubicBezTo>
                  <a:pt x="522" y="1051"/>
                  <a:pt x="522" y="1047"/>
                  <a:pt x="522" y="1044"/>
                </a:cubicBezTo>
                <a:cubicBezTo>
                  <a:pt x="521" y="1014"/>
                  <a:pt x="522" y="983"/>
                  <a:pt x="521" y="953"/>
                </a:cubicBezTo>
                <a:cubicBezTo>
                  <a:pt x="521" y="950"/>
                  <a:pt x="518" y="947"/>
                  <a:pt x="516" y="944"/>
                </a:cubicBezTo>
                <a:cubicBezTo>
                  <a:pt x="515" y="947"/>
                  <a:pt x="511" y="950"/>
                  <a:pt x="511" y="953"/>
                </a:cubicBezTo>
                <a:cubicBezTo>
                  <a:pt x="511" y="982"/>
                  <a:pt x="511" y="1012"/>
                  <a:pt x="511" y="1042"/>
                </a:cubicBezTo>
                <a:cubicBezTo>
                  <a:pt x="511" y="1046"/>
                  <a:pt x="511" y="1050"/>
                  <a:pt x="511" y="1055"/>
                </a:cubicBezTo>
                <a:cubicBezTo>
                  <a:pt x="401" y="1078"/>
                  <a:pt x="292" y="1101"/>
                  <a:pt x="182" y="1124"/>
                </a:cubicBezTo>
                <a:cubicBezTo>
                  <a:pt x="182" y="1119"/>
                  <a:pt x="182" y="1115"/>
                  <a:pt x="182" y="1111"/>
                </a:cubicBezTo>
                <a:cubicBezTo>
                  <a:pt x="182" y="838"/>
                  <a:pt x="183" y="564"/>
                  <a:pt x="183" y="291"/>
                </a:cubicBezTo>
                <a:cubicBezTo>
                  <a:pt x="183" y="243"/>
                  <a:pt x="183" y="195"/>
                  <a:pt x="183" y="147"/>
                </a:cubicBezTo>
                <a:cubicBezTo>
                  <a:pt x="183" y="137"/>
                  <a:pt x="180" y="134"/>
                  <a:pt x="171" y="134"/>
                </a:cubicBezTo>
                <a:cubicBezTo>
                  <a:pt x="141" y="135"/>
                  <a:pt x="111" y="135"/>
                  <a:pt x="82" y="134"/>
                </a:cubicBezTo>
                <a:cubicBezTo>
                  <a:pt x="71" y="134"/>
                  <a:pt x="69" y="137"/>
                  <a:pt x="69" y="147"/>
                </a:cubicBezTo>
                <a:cubicBezTo>
                  <a:pt x="69" y="445"/>
                  <a:pt x="69" y="743"/>
                  <a:pt x="69" y="1040"/>
                </a:cubicBezTo>
                <a:cubicBezTo>
                  <a:pt x="69" y="1045"/>
                  <a:pt x="69" y="1050"/>
                  <a:pt x="69" y="1055"/>
                </a:cubicBezTo>
                <a:close/>
                <a:moveTo>
                  <a:pt x="511" y="592"/>
                </a:moveTo>
                <a:cubicBezTo>
                  <a:pt x="511" y="676"/>
                  <a:pt x="511" y="760"/>
                  <a:pt x="511" y="843"/>
                </a:cubicBezTo>
                <a:cubicBezTo>
                  <a:pt x="511" y="848"/>
                  <a:pt x="508" y="857"/>
                  <a:pt x="516" y="857"/>
                </a:cubicBezTo>
                <a:cubicBezTo>
                  <a:pt x="525" y="858"/>
                  <a:pt x="521" y="849"/>
                  <a:pt x="521" y="844"/>
                </a:cubicBezTo>
                <a:cubicBezTo>
                  <a:pt x="522" y="677"/>
                  <a:pt x="522" y="509"/>
                  <a:pt x="521" y="342"/>
                </a:cubicBezTo>
                <a:cubicBezTo>
                  <a:pt x="521" y="337"/>
                  <a:pt x="525" y="330"/>
                  <a:pt x="516" y="329"/>
                </a:cubicBezTo>
                <a:cubicBezTo>
                  <a:pt x="515" y="329"/>
                  <a:pt x="511" y="338"/>
                  <a:pt x="511" y="342"/>
                </a:cubicBezTo>
                <a:cubicBezTo>
                  <a:pt x="511" y="426"/>
                  <a:pt x="511" y="509"/>
                  <a:pt x="511" y="592"/>
                </a:cubicBezTo>
                <a:close/>
                <a:moveTo>
                  <a:pt x="321" y="634"/>
                </a:moveTo>
                <a:cubicBezTo>
                  <a:pt x="319" y="633"/>
                  <a:pt x="318" y="632"/>
                  <a:pt x="317" y="632"/>
                </a:cubicBezTo>
                <a:cubicBezTo>
                  <a:pt x="291" y="630"/>
                  <a:pt x="265" y="628"/>
                  <a:pt x="240" y="627"/>
                </a:cubicBezTo>
                <a:cubicBezTo>
                  <a:pt x="231" y="627"/>
                  <a:pt x="224" y="634"/>
                  <a:pt x="225" y="641"/>
                </a:cubicBezTo>
                <a:cubicBezTo>
                  <a:pt x="225" y="650"/>
                  <a:pt x="233" y="655"/>
                  <a:pt x="242" y="653"/>
                </a:cubicBezTo>
                <a:cubicBezTo>
                  <a:pt x="255" y="650"/>
                  <a:pt x="268" y="647"/>
                  <a:pt x="281" y="644"/>
                </a:cubicBezTo>
                <a:cubicBezTo>
                  <a:pt x="294" y="641"/>
                  <a:pt x="307" y="638"/>
                  <a:pt x="321" y="634"/>
                </a:cubicBezTo>
                <a:close/>
                <a:moveTo>
                  <a:pt x="521" y="190"/>
                </a:moveTo>
                <a:cubicBezTo>
                  <a:pt x="521" y="174"/>
                  <a:pt x="522" y="159"/>
                  <a:pt x="521" y="143"/>
                </a:cubicBezTo>
                <a:cubicBezTo>
                  <a:pt x="521" y="140"/>
                  <a:pt x="518" y="137"/>
                  <a:pt x="517" y="134"/>
                </a:cubicBezTo>
                <a:cubicBezTo>
                  <a:pt x="515" y="137"/>
                  <a:pt x="511" y="140"/>
                  <a:pt x="511" y="142"/>
                </a:cubicBezTo>
                <a:cubicBezTo>
                  <a:pt x="511" y="174"/>
                  <a:pt x="511" y="206"/>
                  <a:pt x="511" y="238"/>
                </a:cubicBezTo>
                <a:cubicBezTo>
                  <a:pt x="511" y="240"/>
                  <a:pt x="514" y="243"/>
                  <a:pt x="516" y="246"/>
                </a:cubicBezTo>
                <a:cubicBezTo>
                  <a:pt x="518" y="243"/>
                  <a:pt x="521" y="240"/>
                  <a:pt x="521" y="238"/>
                </a:cubicBezTo>
                <a:cubicBezTo>
                  <a:pt x="522" y="222"/>
                  <a:pt x="521" y="206"/>
                  <a:pt x="521" y="19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accent1"/>
              </a:solidFill>
            </a:endParaRPr>
          </a:p>
        </p:txBody>
      </p:sp>
      <p:sp>
        <p:nvSpPr>
          <p:cNvPr id="72" name="TextBox 71">
            <a:extLst>
              <a:ext uri="{FF2B5EF4-FFF2-40B4-BE49-F238E27FC236}">
                <a16:creationId xmlns:a16="http://schemas.microsoft.com/office/drawing/2014/main" id="{F93073FD-B4CC-4B94-BFC8-4848AC1F9F51}"/>
              </a:ext>
            </a:extLst>
          </p:cNvPr>
          <p:cNvSpPr txBox="1"/>
          <p:nvPr/>
        </p:nvSpPr>
        <p:spPr>
          <a:xfrm>
            <a:off x="1710533" y="3523959"/>
            <a:ext cx="2189729" cy="12618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chemeClr val="accent1"/>
                </a:solidFill>
                <a:effectLst/>
                <a:uLnTx/>
                <a:uFillTx/>
                <a:latin typeface="Noto Sans" panose="020B0502040504020204" pitchFamily="34"/>
                <a:ea typeface="Noto Sans" panose="020B0502040504020204" pitchFamily="34"/>
                <a:cs typeface="Noto Sans" panose="020B0502040504020204" pitchFamily="34"/>
              </a:rPr>
              <a:t>$62K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chemeClr val="accent1"/>
                </a:solidFill>
                <a:effectLst/>
                <a:uLnTx/>
                <a:uFillTx/>
                <a:latin typeface="Noto Sans" panose="020B0502040504020204" pitchFamily="34"/>
                <a:ea typeface="Noto Sans" panose="020B0502040504020204" pitchFamily="34"/>
                <a:cs typeface="Noto Sans" panose="020B0502040504020204" pitchFamily="34"/>
              </a:rPr>
              <a:t>Annual Median Income</a:t>
            </a:r>
          </a:p>
        </p:txBody>
      </p:sp>
      <p:pic>
        <p:nvPicPr>
          <p:cNvPr id="5" name="Audio 4">
            <a:hlinkClick r:id="" action="ppaction://media"/>
            <a:extLst>
              <a:ext uri="{FF2B5EF4-FFF2-40B4-BE49-F238E27FC236}">
                <a16:creationId xmlns:a16="http://schemas.microsoft.com/office/drawing/2014/main" id="{26B66D82-29BE-412C-81B4-9496C907D6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601033421"/>
      </p:ext>
    </p:extLst>
  </p:cSld>
  <p:clrMapOvr>
    <a:masterClrMapping/>
  </p:clrMapOvr>
  <mc:AlternateContent xmlns:mc="http://schemas.openxmlformats.org/markup-compatibility/2006" xmlns:p14="http://schemas.microsoft.com/office/powerpoint/2010/main">
    <mc:Choice Requires="p14">
      <p:transition spd="slow" p14:dur="2000" advTm="59688"/>
    </mc:Choice>
    <mc:Fallback xmlns="">
      <p:transition spd="slow" advTm="59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8|2.6"/>
</p:tagLst>
</file>

<file path=ppt/theme/theme1.xml><?xml version="1.0" encoding="utf-8"?>
<a:theme xmlns:a="http://schemas.openxmlformats.org/drawingml/2006/main" name="Office Theme">
  <a:themeElements>
    <a:clrScheme name="Custom 5">
      <a:dk1>
        <a:srgbClr val="282F39"/>
      </a:dk1>
      <a:lt1>
        <a:srgbClr val="FFFFFF"/>
      </a:lt1>
      <a:dk2>
        <a:srgbClr val="000000"/>
      </a:dk2>
      <a:lt2>
        <a:srgbClr val="EEEEEE"/>
      </a:lt2>
      <a:accent1>
        <a:srgbClr val="C2C923"/>
      </a:accent1>
      <a:accent2>
        <a:srgbClr val="42AFB6"/>
      </a:accent2>
      <a:accent3>
        <a:srgbClr val="074D67"/>
      </a:accent3>
      <a:accent4>
        <a:srgbClr val="CB1B4A"/>
      </a:accent4>
      <a:accent5>
        <a:srgbClr val="FCB414"/>
      </a:accent5>
      <a:accent6>
        <a:srgbClr val="007A7D"/>
      </a:accent6>
      <a:hlink>
        <a:srgbClr val="1EB7E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23868</TotalTime>
  <Words>1163</Words>
  <Application>Microsoft Office PowerPoint</Application>
  <PresentationFormat>Widescreen</PresentationFormat>
  <Paragraphs>715</Paragraphs>
  <Slides>14</Slides>
  <Notes>14</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Noto Sans</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Igor</dc:creator>
  <cp:lastModifiedBy>Shell, William</cp:lastModifiedBy>
  <cp:revision>1860</cp:revision>
  <cp:lastPrinted>2019-10-25T15:56:05Z</cp:lastPrinted>
  <dcterms:created xsi:type="dcterms:W3CDTF">2017-12-05T16:25:52Z</dcterms:created>
  <dcterms:modified xsi:type="dcterms:W3CDTF">2019-10-26T21:31:36Z</dcterms:modified>
</cp:coreProperties>
</file>